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8" r:id="rId3"/>
    <p:sldId id="280" r:id="rId4"/>
    <p:sldId id="282" r:id="rId5"/>
    <p:sldId id="289" r:id="rId6"/>
    <p:sldId id="285" r:id="rId7"/>
    <p:sldId id="287" r:id="rId8"/>
    <p:sldId id="291" r:id="rId9"/>
    <p:sldId id="293" r:id="rId10"/>
    <p:sldId id="295" r:id="rId11"/>
    <p:sldId id="297" r:id="rId12"/>
    <p:sldId id="299" r:id="rId13"/>
    <p:sldId id="309" r:id="rId14"/>
    <p:sldId id="259" r:id="rId15"/>
    <p:sldId id="260" r:id="rId16"/>
    <p:sldId id="261" r:id="rId17"/>
    <p:sldId id="301" r:id="rId18"/>
    <p:sldId id="307" r:id="rId19"/>
    <p:sldId id="306" r:id="rId20"/>
    <p:sldId id="305" r:id="rId21"/>
    <p:sldId id="263" r:id="rId22"/>
    <p:sldId id="264" r:id="rId23"/>
    <p:sldId id="269" r:id="rId24"/>
    <p:sldId id="270" r:id="rId25"/>
    <p:sldId id="271" r:id="rId26"/>
    <p:sldId id="272" r:id="rId27"/>
    <p:sldId id="273" r:id="rId28"/>
    <p:sldId id="314" r:id="rId29"/>
    <p:sldId id="303" r:id="rId30"/>
    <p:sldId id="274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71DE-3390-4516-8121-0BF6F5CB8A4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5C743-E413-4E11-9280-9DA8A7CE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C743-E413-4E11-9280-9DA8A7CE7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C743-E413-4E11-9280-9DA8A7CE7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C743-E413-4E11-9280-9DA8A7CE7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3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64DE7A-F63D-42B4-AC74-41ECAECD6A6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1AFC13-A21A-4B33-B15D-28374FBFA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C%D0%BE%D0%BB%D0%B4%D0%B0%D0%B2%D0%B8%D1%8F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201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0%BD%D0%B4%D0%B5%D1%80%D1%8B" TargetMode="External"/><Relationship Id="rId5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1%8B%D0%B5_%D0%B5%D0%B4%D0%B8%D0%BD%D0%B8%D1%86%D1%8B_%D0%BB%D0%B5%D0%B2%D0%BE%D0%B1%D0%B5%D1%80%D0%B5%D0%B6%D1%8C%D1%8F_%D0%94%D0%BD%D0%B5%D1%81%D1%82%D1%80%D0%B0" TargetMode="External"/><Relationship Id="rId4" Type="http://schemas.openxmlformats.org/officeDocument/2006/relationships/hyperlink" Target="https://ru.wikipedia.org/wiki/%D0%9F%D1%80%D0%B8%D0%B4%D0%BD%D0%B5%D1%81%D1%82%D1%80%D0%BE%D0%B2%D1%8C%D0%B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0%BB%D0%B3%D0%B0%D1%80%D1%8B" TargetMode="External"/><Relationship Id="rId3" Type="http://schemas.openxmlformats.org/officeDocument/2006/relationships/hyperlink" Target="https://ru.wikipedia.org/wiki/%D0%9C%D0%BE%D0%BB%D0%B4%D0%B0%D0%B2%D0%B0%D0%BD%D0%B5" TargetMode="External"/><Relationship Id="rId7" Type="http://schemas.openxmlformats.org/officeDocument/2006/relationships/hyperlink" Target="https://ru.wikipedia.org/wiki/%D0%A0%D1%83%D0%BC%D1%8B%D0%BD%D1%8B" TargetMode="External"/><Relationship Id="rId2" Type="http://schemas.openxmlformats.org/officeDocument/2006/relationships/hyperlink" Target="https://ru.wikipedia.org/wiki/%D0%9D%D0%B0%D1%86%D0%B8%D0%BE%D0%BD%D0%B0%D0%BB%D1%8C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0%D0%B3%D0%B0%D1%83%D0%B7%D1%8B" TargetMode="External"/><Relationship Id="rId5" Type="http://schemas.openxmlformats.org/officeDocument/2006/relationships/hyperlink" Target="https://ru.wikipedia.org/wiki/%D0%A0%D1%83%D1%81%D1%81%D0%BA%D0%B8%D0%B5" TargetMode="External"/><Relationship Id="rId10" Type="http://schemas.openxmlformats.org/officeDocument/2006/relationships/hyperlink" Target="https://ru.wikipedia.org/wiki/%D0%9F%D0%BE%D0%BB%D1%8F%D0%BA%D0%B8" TargetMode="External"/><Relationship Id="rId4" Type="http://schemas.openxmlformats.org/officeDocument/2006/relationships/hyperlink" Target="https://ru.wikipedia.org/wiki/%D0%A3%D0%BA%D1%80%D0%B0%D0%B8%D0%BD%D1%86%D1%8B" TargetMode="External"/><Relationship Id="rId9" Type="http://schemas.openxmlformats.org/officeDocument/2006/relationships/hyperlink" Target="https://ru.wikipedia.org/wiki/%D0%95%D0%B2%D1%80%D0%B5%D0%B8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0%BC%D1%8B%D0%BD%D1%81%D0%BA%D0%B8%D0%B9_%D1%8F%D0%B7%D1%8B%D0%BA" TargetMode="External"/><Relationship Id="rId2" Type="http://schemas.openxmlformats.org/officeDocument/2006/relationships/hyperlink" Target="https://ru.wikipedia.org/wiki/%D0%9C%D0%BE%D0%BB%D0%B4%D0%B0%D0%B2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3%D0%BA%D1%80%D0%B0%D0%B8%D0%BD%D1%81%D0%BA%D0%B8%D0%B9_%D1%8F%D0%B7%D1%8B%D0%BA" TargetMode="External"/><Relationship Id="rId4" Type="http://schemas.openxmlformats.org/officeDocument/2006/relationships/hyperlink" Target="https://ru.wikipedia.org/wiki/%D0%A0%D1%83%D1%81%D1%81%D0%BA%D0%B8%D0%B9_%D1%8F%D0%B7%D1%8B%D0%B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внедрения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добрососедства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начальных классах общего образования  Республики Молдова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Никитченко доктор педагогики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консультант Министерства просвещения РМ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24" y="692696"/>
            <a:ext cx="6572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7" y="241945"/>
            <a:ext cx="65103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родных языков национальных меньшинств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«Истории, культуры и традиций народа»</a:t>
            </a: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факультативных курсов в том числе «Культуры добрососедства»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Пилотные проекты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биллигвального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поликультурного обучения)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начальных классах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в гимназических и лицейских классах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в педагогических университетах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Внеклассная работа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образовательных программ: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65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Поликультурный факультативный курс «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добрососедства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внедряется 68 учебных заведений с русским и румынским языком обучения.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курса - объединить усилия педагогов всей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(независимо от языка обучения)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межкультурной компетенции и формирование подлинного гражданина Республики Молдова. </a:t>
            </a:r>
          </a:p>
          <a:p>
            <a:pPr algn="just"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внедрения курса включены в план работы министерства образования, культуры и исследований (2013-2019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рабочая группа с двух берегов Днестра по разработке и внедрению содержания;</a:t>
            </a:r>
          </a:p>
          <a:p>
            <a:pPr algn="just"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содержания –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куррикулум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рабочая тетрадь утверждены на Национальном совете по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куррикулуму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Факультативные курсы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86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курса 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добрососедства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учебный процесс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восполнить пробелы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куррикулумов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социокультурную идентичность учащегося;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систему понятий и представлений о поликультурной среде Республики Молдова;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положительное отношение к диверсифицированному культурному окружению,  отдавая главную роль ведущему этносу;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окружающему миру и друг другу, делая акцент на том, что объединяет людей, а также на том, что объективно существующие различия – это то, чем люди интересны друг другу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добрососедства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формируется: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межетническая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краелюбие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добрососедства»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186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«Культуре добрососедства» учителя знакомят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общим и особенным на примере нескольких культур, делая акцент на том, что объединяет людей, а также на том, что объективно существующие различия – это то, чем люди интересны друг другу;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повседневной жизнью;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миром, который их окружает.</a:t>
            </a:r>
          </a:p>
          <a:p>
            <a:pPr marL="109728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 не только о своей культуре, но и культурах ребят, которые рядом;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декватно оценивать и реагировать на поведение других людей, их традиции и семейный уклад;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ормируют уважительное отношение к различным языкам, функционирующим в Республике Молдова.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Занятия: ТЛ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Авдарма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Комратского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р-на, АТО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Гагаузия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pic>
        <p:nvPicPr>
          <p:cNvPr id="9218" name="Picture 2" descr="C:\Users\Computer\Desktop\6356964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263691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7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им.И.Вазова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Тараклия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Computer\Desktop\90601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714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5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им.К.Поповича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Нихорень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Рышкань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5" y="1481138"/>
            <a:ext cx="7543270" cy="4525962"/>
          </a:xfrm>
          <a:prstGeom prst="rect">
            <a:avLst/>
          </a:prstGeom>
        </p:spPr>
      </p:pic>
      <p:pic>
        <p:nvPicPr>
          <p:cNvPr id="11266" name="Picture 2" descr="C:\Users\Computer\Desktop\2690567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35" y="40466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78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факультативного курса «Культура добрососедства»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действенным стимулом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созданию классных и школьных краеведческих музеев.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большим энтузиазмом собирают предметы старины (посуду, одежду, картины, вышивки, мебель, орудия труда и т.д.)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учебных заведений поощряет работу учащихся и выделяет помещения для обустройства музеев.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бабушки и дедушки охотно помогают в сборе экспонатов. Проводят совместный поиск, обустройство и экскурсии по собранным материалам.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в обустроенных музеях проводятся занятия.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экспонатов и создание музеев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знания учащихся о наследии своего и соседнего этноса, формирует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школьных музеев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5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Computer\Desktop\1427803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097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1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2017 год"/>
              </a:rPr>
              <a:t>2017 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население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лдавия"/>
              </a:rPr>
              <a:t>Республики Молдова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текущей статистики составляет 3 550 900 человек (без учёта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иднестровье"/>
              </a:rPr>
              <a:t>Приднестровья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дминистративно-территориальные единицы левобережья Днестра"/>
              </a:rPr>
              <a:t>левобережья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дминистративно-территориальные единицы левобережья Днестра"/>
              </a:rPr>
              <a:t>Днестра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Бендеры"/>
              </a:rPr>
              <a:t>Бендеры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Молдова</a:t>
            </a:r>
            <a:endParaRPr lang="en-US" dirty="0"/>
          </a:p>
        </p:txBody>
      </p:sp>
      <p:pic>
        <p:nvPicPr>
          <p:cNvPr id="4" name="Picture 2" descr="День в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2514600"/>
            <a:ext cx="5715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uter\Desktop\moldova_fla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2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музеи: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6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интерес учащихся вызывают нетрадиционные формы преподавания предмета: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- праздники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игры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- путешествия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инсценировки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экскурсии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встречи с интересными людьми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«Сделай сам»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молитва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-  «Сочини сказку, пословицу, поговорку…»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сбору экспонатов для классного или школьного музея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Computer\Desktop\7799471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5337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3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представители министерства образования, Про-дидактики и местных органов управления образованием осуществляют мониторинг преподавания «Культуры добрососедства» в учебных заведениях.</a:t>
            </a:r>
          </a:p>
          <a:p>
            <a:pPr marL="109728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проходит эффективно если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использует интерактивные методы преподавания.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на уроке вовлекаются все учащиеся класса.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наглядность  и технические средства.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Привлекаются родители и интересные люди местности.</a:t>
            </a:r>
          </a:p>
          <a:p>
            <a:pPr marL="109728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учителя преподают курс «в нагрузку» без особого энтузиазма.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Computer\Desktop\1358148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0191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5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Необыкновенно интересно проходят  занятия - праздники по самой различной тематике:</a:t>
            </a:r>
          </a:p>
          <a:p>
            <a:pPr marL="109728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праздники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Церковные праздники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праздники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родного языка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села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– обряд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– инсценировка сказки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-  народные традиции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раздник - песни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праздники</a:t>
            </a:r>
            <a:endParaRPr lang="en-US" sz="2800" dirty="0"/>
          </a:p>
        </p:txBody>
      </p:sp>
      <p:pic>
        <p:nvPicPr>
          <p:cNvPr id="4099" name="Picture 3" descr="C:\Users\Computer\Desktop\8565894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4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1" y="1481138"/>
            <a:ext cx="546493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– обереги. ТЛ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им.К.Поповича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ихорень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Рышкань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Computer\Desktop\90601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714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0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2" y="1481138"/>
            <a:ext cx="73794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3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5" y="1481138"/>
            <a:ext cx="803220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Computer\Desktop\7787860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8286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94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96" y="1481138"/>
            <a:ext cx="453600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Computer\Desktop\547608707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047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75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показал, что:</a:t>
            </a:r>
          </a:p>
          <a:p>
            <a:endParaRPr lang="ru-RU" sz="5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классе, где преподается «Культура добрососедства» уже пятый год ощущается эффективность воспитательной работы.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уровень социальной компетентности детей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возникновения острых конфликтных ситуаций.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и родители с большим интересом относятся к  курсу по выбору «Культура добрососедства».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учебные заведения Республики Молдова желают присоединиться к этому проекту.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Computer\Desktop\7057802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866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6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просвещения, культуры и исследований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многоязычное и поликультурное образование в целях интеграции Республики Молдова по следующим направлениям: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многоязычье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компетенция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изучение родных языков всех учащихся;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освоение национальными меньшинствами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языка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идентичность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илотирование программ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биллингвально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/многоязычного образования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 культур всех народов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проживающих на территории Республики Молдова независимо от языка обучения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образовательных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интеграционных курсов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наполнение  школьных дисциплин (история, гражданское воспитание, география, языки, музыка, развитие личности, труд и т.д.) содержанием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межкультурная коммуникация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создание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общего   образовательного пространства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</a:t>
            </a:r>
            <a:r>
              <a:rPr lang="ru-RU" sz="2800" i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обеспечивающего равные возможности для реализации потенциала каждого, признающего и ценящего многообразие, а также способствующего развитию культуры мира, толерантности и уважения «другого</a:t>
            </a:r>
            <a:r>
              <a:rPr lang="ru-RU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15044"/>
              </p:ext>
            </p:extLst>
          </p:nvPr>
        </p:nvGraphicFramePr>
        <p:xfrm>
          <a:off x="868941" y="1481138"/>
          <a:ext cx="7406118" cy="4919662"/>
        </p:xfrm>
        <a:graphic>
          <a:graphicData uri="http://schemas.openxmlformats.org/drawingml/2006/table">
            <a:tbl>
              <a:tblPr/>
              <a:tblGrid>
                <a:gridCol w="2468706"/>
                <a:gridCol w="2468706"/>
                <a:gridCol w="2468706"/>
              </a:tblGrid>
              <a:tr h="5760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Национальность"/>
                        </a:rPr>
                        <a:t>Национальность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Молдаване"/>
                        </a:rPr>
                        <a:t>молдаване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564 850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75,81 %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Украинцы"/>
                        </a:rPr>
                        <a:t>украинцы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282 406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8,35 %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Русские"/>
                        </a:rPr>
                        <a:t>русские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201 219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5,95 %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Гагаузы"/>
                        </a:rPr>
                        <a:t>гагаузы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147 500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Румыны"/>
                        </a:rPr>
                        <a:t>румыны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73 276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2,17 %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Болгары"/>
                        </a:rPr>
                        <a:t>болгары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65 662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1,94 %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ромы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12 271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Евреи"/>
                        </a:rPr>
                        <a:t>евреи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3 608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Поляки"/>
                        </a:rPr>
                        <a:t>поляки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16 139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заявлена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14 020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86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3 383 332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100,00 %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Молдова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многонациональное государство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2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приоритетов системы образования Республики Молдова является поликультурный подход.</a:t>
            </a:r>
          </a:p>
          <a:p>
            <a:pPr marL="109728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работы Министерства просвещения в пункте 1.9.2. определена  главная цель – «Разработка и внедрение мероприятий по реализации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интеркультурного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соблюдение прав национальных меньшинств в системе образования».</a:t>
            </a:r>
          </a:p>
          <a:p>
            <a:pPr marL="109728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«Культура добрососедства» в полной мере реализует поставленную Министерством просвещения образовательную цель. В настоящее время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оликультурный подход активно внедряется и развивается.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6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этого курса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зависит от правильного менеджмента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центра «Про-дидактика»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помощи наших украинских коллег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 благодарность всем нашим друзьям и коллегам- разработчикам из Украины,  спонсорам, организаторам проекта и учителям.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omputer\Desktop\3591107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051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0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переписи 78,8 % населения страны объявили родным языком язык своей национальности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78,4 % молдаван родным языком 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Молдавский язык"/>
              </a:rPr>
              <a:t>молдавский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18,8 % 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Румынский язык"/>
              </a:rPr>
              <a:t>румынский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2,5 % 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усский язык"/>
              </a:rPr>
              <a:t>русский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0,3 % — другой язык.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Украинский язык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Украинский язык"/>
              </a:rPr>
              <a:t>краинский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Украинский язык"/>
              </a:rPr>
              <a:t>язык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родным для 64,1 % украинцев, а русский — для 31,8 %. Для 97,2 % русских родным языком является русский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язык.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данными о родном языке были получены данные об основном языке общения. Для 58,8 % населения Молдавии таким языком является молдавский, для 16,4 % — румынский, 16,0 % — русский, 3,8 % — украинский, 3,1 % — гагаузский и 1,1 % — болгарский. 0,4 % жителей страны обычно говорят на других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украинцев, гагаузов и болгар указали язык своей национальности в качестве родного. Каждый второй украинец, каждый третий болгарин и каждый четвёртый гагауз чаще всего использует русский язык. Молдаване, говорящие в основном на русском языке составляют всего 5,0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6,2 % украинцев, 4,4 % русских, 1,9 % гагаузов, 2,2 % румын и 7,1 % болгар говорят преимущественно на молдавском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/>
          </a:p>
          <a:p>
            <a:pPr algn="just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состав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6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задач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Молдова 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мониторинг Стратегии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страны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приоритетов системы образования Республики Молдова является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многоязычный и поликультурный подход.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организации процесса воспитания и обучения детей на родном языке – одно из главных требований к системе образования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Правительства Республики Молдова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2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об образовании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защиты и развитие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культур и  культурных традиций. Национально-культурные интересы представителей национальных меньшинств Республики Молдова в сфере образования предполагают восстановление этнокультурных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этносоциальных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 школы. В то же время система образования, вырастающая из культурно-исторических традиций, обращенная к их насущным потребностям и устремлениям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развиваться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многомерном пространстве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этнической, национально-территориальной,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общемолдавской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мировой культуры.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жить вместе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то есть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межкультурная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развития межкультурного диалога. Межкультурный диалог представляет особый способ межкультурной коммуникации, направленный на взаимопонимание и взаимообогащение общающихся субъектов в условиях множественности культур.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Молдова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5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родных языков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реализация права на изучение родного языка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национальной идентичности)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Многоязычный подход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интегрирующий фактор формирования     гражданской идентичности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Поликультурный подход</a:t>
            </a: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языкового и поликультурного многообразия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образования: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6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 сохранения сети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заведений всех уровней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учебно-дидактического обеспечения для учебных заведений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 контингентом учащихся национальных меньшинств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международных стандартов и передовой практики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полиязычного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реализуются путем: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0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этнополитической моделью молдавской гражданской нации содержание поликультурного образования можно условно разделить на три взаимосвязанные культурные части: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обеспечивающая человеку возможность идентификации в качестве представителя конкретной этноязыковой 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общемолдавская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(национальная)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обеспечивающая человеку возможность идентификации в качестве представителя молдавской гражданской нации;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обеспечивающая человеку включенность в глобальные цивилизационные процессы и возможность идентификации в качестве равноправного члена международного сообщества.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Поликультурное образование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1397</Words>
  <Application>Microsoft Office PowerPoint</Application>
  <PresentationFormat>On-screen Show (4:3)</PresentationFormat>
  <Paragraphs>231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Из опыта внедрения   «Культуры добрососедства» в начальных классах общего образования  Республики Молдова </vt:lpstr>
      <vt:lpstr>Республика Молдова</vt:lpstr>
      <vt:lpstr> Республика Молдова-многонациональное государство</vt:lpstr>
      <vt:lpstr>Языковой состав населения</vt:lpstr>
      <vt:lpstr>Задачи Правительства Республики Молдова</vt:lpstr>
      <vt:lpstr>Кодекс об образовании Республики Молдова</vt:lpstr>
      <vt:lpstr>Основные задачи образования:</vt:lpstr>
      <vt:lpstr>Задачи реализуются путем:</vt:lpstr>
      <vt:lpstr>Поликультурное образование</vt:lpstr>
      <vt:lpstr>Составные образовательных программ: </vt:lpstr>
      <vt:lpstr>Факультативные курсы</vt:lpstr>
      <vt:lpstr>«Культура добрососедства»</vt:lpstr>
      <vt:lpstr>PowerPoint Presentation</vt:lpstr>
      <vt:lpstr> Занятия: ТЛ Авдарма, Комратского р-на, АТО Гагаузия </vt:lpstr>
      <vt:lpstr>ТЛ им.И.Вазова, Тараклия</vt:lpstr>
      <vt:lpstr>ТЛ им.К.Поповича, Нихорень, Рышкань</vt:lpstr>
      <vt:lpstr>Создание школьных музеев  </vt:lpstr>
      <vt:lpstr>PowerPoint Presentation</vt:lpstr>
      <vt:lpstr>PowerPoint Presentation</vt:lpstr>
      <vt:lpstr>Школьные музеи:</vt:lpstr>
      <vt:lpstr>PowerPoint Presentation</vt:lpstr>
      <vt:lpstr>PowerPoint Presentation</vt:lpstr>
      <vt:lpstr>Занятия - праздники</vt:lpstr>
      <vt:lpstr>Праздник – обереги. ТЛ им.К.Поповича, Нихорень, Рышкань</vt:lpstr>
      <vt:lpstr>PowerPoint Presentation</vt:lpstr>
      <vt:lpstr>PowerPoint Presentation</vt:lpstr>
      <vt:lpstr>PowerPoint Presentation</vt:lpstr>
      <vt:lpstr>PowerPoint Presentation</vt:lpstr>
      <vt:lpstr>Выводы:</vt:lpstr>
      <vt:lpstr>Общие выводы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преподавания «Культуры добрососедства» в 3 классах учебных заведений Республики Молдова</dc:title>
  <dc:creator>Computer</dc:creator>
  <cp:lastModifiedBy>Computer</cp:lastModifiedBy>
  <cp:revision>43</cp:revision>
  <cp:lastPrinted>2017-02-13T07:50:16Z</cp:lastPrinted>
  <dcterms:created xsi:type="dcterms:W3CDTF">2017-02-13T07:31:26Z</dcterms:created>
  <dcterms:modified xsi:type="dcterms:W3CDTF">2019-11-19T13:24:15Z</dcterms:modified>
</cp:coreProperties>
</file>