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06" r:id="rId4"/>
    <p:sldId id="307" r:id="rId5"/>
    <p:sldId id="309" r:id="rId6"/>
    <p:sldId id="312" r:id="rId7"/>
    <p:sldId id="32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10" r:id="rId17"/>
    <p:sldId id="324" r:id="rId18"/>
    <p:sldId id="340" r:id="rId19"/>
    <p:sldId id="325" r:id="rId20"/>
    <p:sldId id="327" r:id="rId21"/>
    <p:sldId id="328" r:id="rId22"/>
    <p:sldId id="330" r:id="rId23"/>
    <p:sldId id="326" r:id="rId24"/>
    <p:sldId id="331" r:id="rId25"/>
    <p:sldId id="329" r:id="rId26"/>
    <p:sldId id="332" r:id="rId27"/>
    <p:sldId id="341" r:id="rId28"/>
    <p:sldId id="333" r:id="rId29"/>
    <p:sldId id="335" r:id="rId30"/>
    <p:sldId id="334" r:id="rId31"/>
    <p:sldId id="338" r:id="rId32"/>
    <p:sldId id="339" r:id="rId33"/>
    <p:sldId id="30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AC4F9D6-A259-4ED0-991C-FB532F1F179D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A4BB48E-7F77-4789-B53C-C0EC11DA9B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140968"/>
            <a:ext cx="5623479" cy="1305267"/>
          </a:xfrm>
        </p:spPr>
        <p:txBody>
          <a:bodyPr/>
          <a:lstStyle/>
          <a:p>
            <a:r>
              <a:rPr lang="uk-UA" sz="2000" b="1" dirty="0" smtClean="0"/>
              <a:t>Критичне мислення: </a:t>
            </a:r>
            <a:br>
              <a:rPr lang="uk-UA" sz="2000" b="1" dirty="0" smtClean="0"/>
            </a:br>
            <a:r>
              <a:rPr lang="uk-UA" sz="2000" b="1" dirty="0" smtClean="0"/>
              <a:t>від формули до аргументу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5081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92697"/>
            <a:ext cx="3528392" cy="266429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11960" y="3861048"/>
            <a:ext cx="4392488" cy="23042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err="1" smtClean="0"/>
              <a:t>Це</a:t>
            </a:r>
            <a:r>
              <a:rPr lang="ru-RU" sz="1800" b="1" dirty="0" smtClean="0"/>
              <a:t> </a:t>
            </a:r>
            <a:r>
              <a:rPr lang="ru-RU" sz="1800" b="1" dirty="0" err="1"/>
              <a:t>ті</a:t>
            </a:r>
            <a:r>
              <a:rPr lang="ru-RU" sz="1800" b="1" dirty="0"/>
              <a:t> </a:t>
            </a:r>
            <a:r>
              <a:rPr lang="ru-RU" sz="1800" b="1" dirty="0" err="1"/>
              <a:t>передумови</a:t>
            </a:r>
            <a:r>
              <a:rPr lang="ru-RU" sz="1800" b="1" dirty="0"/>
              <a:t>, </a:t>
            </a:r>
            <a:r>
              <a:rPr lang="ru-RU" sz="1800" b="1" dirty="0" err="1"/>
              <a:t>які</a:t>
            </a:r>
            <a:r>
              <a:rPr lang="ru-RU" sz="1800" b="1" dirty="0"/>
              <a:t> автор </a:t>
            </a:r>
            <a:r>
              <a:rPr lang="ru-RU" sz="1800" b="1" dirty="0" err="1"/>
              <a:t>приймає</a:t>
            </a:r>
            <a:r>
              <a:rPr lang="ru-RU" sz="1800" b="1" dirty="0"/>
              <a:t> як </a:t>
            </a:r>
            <a:r>
              <a:rPr lang="ru-RU" sz="1800" b="1" dirty="0" err="1"/>
              <a:t>самі</a:t>
            </a:r>
            <a:r>
              <a:rPr lang="ru-RU" sz="1800" b="1" dirty="0"/>
              <a:t> собою </a:t>
            </a:r>
            <a:r>
              <a:rPr lang="ru-RU" sz="1800" b="1" dirty="0" err="1"/>
              <a:t>зрозумілі</a:t>
            </a:r>
            <a:r>
              <a:rPr lang="ru-RU" sz="1800" b="1" dirty="0"/>
              <a:t>. Коли ми </a:t>
            </a:r>
            <a:r>
              <a:rPr lang="ru-RU" sz="1800" b="1" dirty="0" err="1"/>
              <a:t>щось</a:t>
            </a:r>
            <a:r>
              <a:rPr lang="ru-RU" sz="1800" b="1" dirty="0"/>
              <a:t> </a:t>
            </a:r>
            <a:r>
              <a:rPr lang="ru-RU" sz="1800" b="1" dirty="0" err="1"/>
              <a:t>пишемо</a:t>
            </a:r>
            <a:r>
              <a:rPr lang="ru-RU" sz="1800" b="1" dirty="0"/>
              <a:t> </a:t>
            </a:r>
            <a:r>
              <a:rPr lang="ru-RU" sz="1800" b="1" dirty="0" err="1"/>
              <a:t>або</a:t>
            </a:r>
            <a:r>
              <a:rPr lang="ru-RU" sz="1800" b="1" dirty="0"/>
              <a:t> </a:t>
            </a:r>
            <a:r>
              <a:rPr lang="ru-RU" sz="1800" b="1" dirty="0" err="1"/>
              <a:t>читаємо</a:t>
            </a:r>
            <a:r>
              <a:rPr lang="ru-RU" sz="1800" b="1" dirty="0"/>
              <a:t>, нам </a:t>
            </a:r>
            <a:r>
              <a:rPr lang="ru-RU" sz="1800" b="1" dirty="0" err="1"/>
              <a:t>необхідно</a:t>
            </a:r>
            <a:r>
              <a:rPr lang="ru-RU" sz="1800" b="1" dirty="0"/>
              <a:t> </a:t>
            </a:r>
            <a:r>
              <a:rPr lang="ru-RU" sz="1800" b="1" dirty="0" err="1"/>
              <a:t>замислитися</a:t>
            </a:r>
            <a:r>
              <a:rPr lang="ru-RU" sz="1800" b="1" dirty="0"/>
              <a:t> над </a:t>
            </a:r>
            <a:r>
              <a:rPr lang="ru-RU" sz="1800" b="1" dirty="0" err="1"/>
              <a:t>тим</a:t>
            </a:r>
            <a:r>
              <a:rPr lang="ru-RU" sz="1800" b="1" dirty="0"/>
              <a:t>, в </a:t>
            </a:r>
            <a:r>
              <a:rPr lang="ru-RU" sz="1800" b="1" dirty="0" err="1"/>
              <a:t>чому</a:t>
            </a:r>
            <a:r>
              <a:rPr lang="ru-RU" sz="1800" b="1" dirty="0"/>
              <a:t> </a:t>
            </a:r>
            <a:r>
              <a:rPr lang="ru-RU" sz="1800" b="1" dirty="0" err="1"/>
              <a:t>полягають</a:t>
            </a:r>
            <a:r>
              <a:rPr lang="ru-RU" sz="1800" b="1" dirty="0"/>
              <a:t> </a:t>
            </a:r>
            <a:r>
              <a:rPr lang="ru-RU" sz="1800" b="1" dirty="0" err="1"/>
              <a:t>ці</a:t>
            </a:r>
            <a:r>
              <a:rPr lang="ru-RU" sz="1800" b="1" dirty="0"/>
              <a:t> </a:t>
            </a:r>
            <a:r>
              <a:rPr lang="ru-RU" sz="1800" b="1" dirty="0" err="1"/>
              <a:t>припущення</a:t>
            </a:r>
            <a:r>
              <a:rPr lang="ru-RU" sz="1800" b="1" dirty="0"/>
              <a:t> і </a:t>
            </a:r>
            <a:r>
              <a:rPr lang="ru-RU" sz="1800" b="1" dirty="0" err="1"/>
              <a:t>наскільки</a:t>
            </a:r>
            <a:r>
              <a:rPr lang="ru-RU" sz="1800" b="1" dirty="0"/>
              <a:t> вони </a:t>
            </a:r>
            <a:r>
              <a:rPr lang="ru-RU" sz="1800" b="1" dirty="0" err="1"/>
              <a:t>справедливі</a:t>
            </a:r>
            <a:r>
              <a:rPr lang="ru-RU" sz="1800" b="1" dirty="0"/>
              <a:t>.</a:t>
            </a:r>
          </a:p>
          <a:p>
            <a:pPr algn="ctr"/>
            <a:endParaRPr lang="ru-RU" sz="1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Припущенн</a:t>
            </a:r>
            <a:r>
              <a:rPr lang="ru-RU" dirty="0" err="1"/>
              <a:t>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3999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8641"/>
            <a:ext cx="3816424" cy="288032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491880" y="3212976"/>
            <a:ext cx="5256584" cy="338437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Ми </a:t>
            </a:r>
            <a:r>
              <a:rPr lang="ru-RU" sz="1800" b="1" dirty="0" err="1"/>
              <a:t>всі</a:t>
            </a:r>
            <a:r>
              <a:rPr lang="ru-RU" sz="1800" b="1" dirty="0"/>
              <a:t> </a:t>
            </a:r>
            <a:r>
              <a:rPr lang="ru-RU" sz="1800" b="1" dirty="0" err="1"/>
              <a:t>дивимося</a:t>
            </a:r>
            <a:r>
              <a:rPr lang="ru-RU" sz="1800" b="1" dirty="0"/>
              <a:t> на </a:t>
            </a:r>
            <a:r>
              <a:rPr lang="ru-RU" sz="1800" b="1" dirty="0" err="1"/>
              <a:t>речі</a:t>
            </a:r>
            <a:r>
              <a:rPr lang="ru-RU" sz="1800" b="1" dirty="0"/>
              <a:t> з </a:t>
            </a:r>
            <a:r>
              <a:rPr lang="ru-RU" sz="1800" b="1" dirty="0" err="1"/>
              <a:t>обмеженою</a:t>
            </a:r>
            <a:r>
              <a:rPr lang="ru-RU" sz="1800" b="1" dirty="0"/>
              <a:t> і </a:t>
            </a:r>
            <a:r>
              <a:rPr lang="ru-RU" sz="1800" b="1" dirty="0" err="1"/>
              <a:t>приватної</a:t>
            </a:r>
            <a:r>
              <a:rPr lang="ru-RU" sz="1800" b="1" dirty="0"/>
              <a:t> точки </a:t>
            </a:r>
            <a:r>
              <a:rPr lang="ru-RU" sz="1800" b="1" dirty="0" err="1"/>
              <a:t>зору</a:t>
            </a:r>
            <a:r>
              <a:rPr lang="ru-RU" sz="1800" b="1" dirty="0"/>
              <a:t>. </a:t>
            </a:r>
            <a:r>
              <a:rPr lang="ru-RU" sz="1800" b="1" dirty="0" err="1"/>
              <a:t>Досягнення</a:t>
            </a:r>
            <a:r>
              <a:rPr lang="ru-RU" sz="1800" b="1" dirty="0"/>
              <a:t> </a:t>
            </a:r>
            <a:r>
              <a:rPr lang="ru-RU" sz="1800" b="1" dirty="0" err="1"/>
              <a:t>абсолютної</a:t>
            </a:r>
            <a:r>
              <a:rPr lang="ru-RU" sz="1800" b="1" dirty="0"/>
              <a:t> </a:t>
            </a:r>
            <a:r>
              <a:rPr lang="ru-RU" sz="1800" b="1" dirty="0" err="1"/>
              <a:t>об'єктивності</a:t>
            </a:r>
            <a:r>
              <a:rPr lang="ru-RU" sz="1800" b="1" dirty="0"/>
              <a:t> </a:t>
            </a:r>
            <a:r>
              <a:rPr lang="ru-RU" sz="1800" b="1" dirty="0" err="1"/>
              <a:t>неможливо</a:t>
            </a:r>
            <a:r>
              <a:rPr lang="ru-RU" sz="1800" b="1" dirty="0"/>
              <a:t> не </a:t>
            </a:r>
            <a:r>
              <a:rPr lang="ru-RU" sz="1800" b="1" dirty="0" err="1"/>
              <a:t>тільки</a:t>
            </a:r>
            <a:r>
              <a:rPr lang="ru-RU" sz="1800" b="1" dirty="0"/>
              <a:t> тому, </a:t>
            </a:r>
            <a:r>
              <a:rPr lang="ru-RU" sz="1800" b="1" dirty="0" err="1"/>
              <a:t>що</a:t>
            </a:r>
            <a:r>
              <a:rPr lang="ru-RU" sz="1800" b="1" dirty="0"/>
              <a:t> </a:t>
            </a:r>
            <a:r>
              <a:rPr lang="ru-RU" sz="1800" b="1" dirty="0" err="1"/>
              <a:t>всі</a:t>
            </a:r>
            <a:r>
              <a:rPr lang="ru-RU" sz="1800" b="1" dirty="0"/>
              <a:t> ми люди </a:t>
            </a:r>
            <a:r>
              <a:rPr lang="ru-RU" sz="1800" b="1" dirty="0" err="1"/>
              <a:t>зі</a:t>
            </a:r>
            <a:r>
              <a:rPr lang="ru-RU" sz="1800" b="1" dirty="0"/>
              <a:t> </a:t>
            </a:r>
            <a:r>
              <a:rPr lang="ru-RU" sz="1800" b="1" dirty="0" err="1"/>
              <a:t>своїми</a:t>
            </a:r>
            <a:r>
              <a:rPr lang="ru-RU" sz="1800" b="1" dirty="0"/>
              <a:t> </a:t>
            </a:r>
            <a:r>
              <a:rPr lang="ru-RU" sz="1800" b="1" dirty="0" err="1"/>
              <a:t>особливостями</a:t>
            </a:r>
            <a:r>
              <a:rPr lang="ru-RU" sz="1800" b="1" dirty="0"/>
              <a:t>, але і тому, </a:t>
            </a:r>
            <a:r>
              <a:rPr lang="ru-RU" sz="1800" b="1" dirty="0" err="1"/>
              <a:t>що</a:t>
            </a:r>
            <a:r>
              <a:rPr lang="ru-RU" sz="1800" b="1" dirty="0"/>
              <a:t> будь-яку </a:t>
            </a:r>
            <a:r>
              <a:rPr lang="ru-RU" sz="1800" b="1" dirty="0" err="1"/>
              <a:t>річ</a:t>
            </a:r>
            <a:r>
              <a:rPr lang="ru-RU" sz="1800" b="1" dirty="0"/>
              <a:t> </a:t>
            </a:r>
            <a:r>
              <a:rPr lang="ru-RU" sz="1800" b="1" dirty="0" err="1"/>
              <a:t>можна</a:t>
            </a:r>
            <a:r>
              <a:rPr lang="ru-RU" sz="1800" b="1" dirty="0"/>
              <a:t> </a:t>
            </a:r>
            <a:r>
              <a:rPr lang="ru-RU" sz="1800" b="1" dirty="0" err="1"/>
              <a:t>осмислювати</a:t>
            </a:r>
            <a:r>
              <a:rPr lang="ru-RU" sz="1800" b="1" dirty="0"/>
              <a:t> з </a:t>
            </a:r>
            <a:r>
              <a:rPr lang="ru-RU" sz="1800" b="1" dirty="0" err="1"/>
              <a:t>різних</a:t>
            </a:r>
            <a:r>
              <a:rPr lang="ru-RU" sz="1800" b="1" dirty="0"/>
              <a:t> </a:t>
            </a:r>
            <a:r>
              <a:rPr lang="ru-RU" sz="1800" b="1" dirty="0" err="1"/>
              <a:t>сторін</a:t>
            </a:r>
            <a:r>
              <a:rPr lang="ru-RU" sz="1800" b="1" dirty="0"/>
              <a:t>. «</a:t>
            </a:r>
            <a:r>
              <a:rPr lang="ru-RU" sz="1800" b="1" dirty="0" err="1"/>
              <a:t>Виверт</a:t>
            </a:r>
            <a:r>
              <a:rPr lang="ru-RU" sz="1800" b="1" dirty="0"/>
              <a:t> Бога», </a:t>
            </a:r>
            <a:r>
              <a:rPr lang="ru-RU" sz="1800" b="1" dirty="0" err="1"/>
              <a:t>тобто</a:t>
            </a:r>
            <a:r>
              <a:rPr lang="ru-RU" sz="1800" b="1" dirty="0"/>
              <a:t> </a:t>
            </a:r>
            <a:r>
              <a:rPr lang="ru-RU" sz="1800" b="1" dirty="0" err="1"/>
              <a:t>претензія</a:t>
            </a:r>
            <a:r>
              <a:rPr lang="ru-RU" sz="1800" b="1" dirty="0"/>
              <a:t> на </a:t>
            </a:r>
            <a:r>
              <a:rPr lang="ru-RU" sz="1800" b="1" dirty="0" err="1"/>
              <a:t>повне</a:t>
            </a:r>
            <a:r>
              <a:rPr lang="ru-RU" sz="1800" b="1" dirty="0"/>
              <a:t> і </a:t>
            </a:r>
            <a:r>
              <a:rPr lang="ru-RU" sz="1800" b="1" dirty="0" err="1"/>
              <a:t>неупереджене</a:t>
            </a:r>
            <a:r>
              <a:rPr lang="ru-RU" sz="1800" b="1" dirty="0"/>
              <a:t> </a:t>
            </a:r>
            <a:r>
              <a:rPr lang="ru-RU" sz="1800" b="1" dirty="0" err="1"/>
              <a:t>знання</a:t>
            </a:r>
            <a:r>
              <a:rPr lang="ru-RU" sz="1800" b="1" dirty="0"/>
              <a:t>, </a:t>
            </a:r>
            <a:r>
              <a:rPr lang="ru-RU" sz="1800" b="1" dirty="0" err="1"/>
              <a:t>залишається</a:t>
            </a:r>
            <a:r>
              <a:rPr lang="ru-RU" sz="1800" b="1" dirty="0"/>
              <a:t> </a:t>
            </a:r>
            <a:r>
              <a:rPr lang="ru-RU" sz="1800" b="1" dirty="0" err="1"/>
              <a:t>саме</a:t>
            </a:r>
            <a:r>
              <a:rPr lang="ru-RU" sz="1800" b="1" dirty="0"/>
              <a:t> несправедливою </a:t>
            </a:r>
            <a:r>
              <a:rPr lang="ru-RU" sz="1800" b="1" dirty="0" err="1"/>
              <a:t>прийомом</a:t>
            </a:r>
            <a:r>
              <a:rPr lang="ru-RU" sz="1800" b="1" dirty="0"/>
              <a:t>: </a:t>
            </a:r>
            <a:r>
              <a:rPr lang="ru-RU" sz="1800" b="1" dirty="0" err="1"/>
              <a:t>нікому</a:t>
            </a:r>
            <a:r>
              <a:rPr lang="ru-RU" sz="1800" b="1" dirty="0"/>
              <a:t> просто не </a:t>
            </a:r>
            <a:r>
              <a:rPr lang="ru-RU" sz="1800" b="1" dirty="0" err="1"/>
              <a:t>вистачить</a:t>
            </a:r>
            <a:r>
              <a:rPr lang="ru-RU" sz="1800" b="1" dirty="0"/>
              <a:t> </a:t>
            </a:r>
            <a:r>
              <a:rPr lang="ru-RU" sz="1800" b="1" dirty="0" err="1"/>
              <a:t>ресурсів</a:t>
            </a:r>
            <a:r>
              <a:rPr lang="ru-RU" sz="1800" b="1" dirty="0"/>
              <a:t>, </a:t>
            </a:r>
            <a:r>
              <a:rPr lang="ru-RU" sz="1800" b="1" dirty="0" err="1"/>
              <a:t>щоб</a:t>
            </a:r>
            <a:r>
              <a:rPr lang="ru-RU" sz="1800" b="1" dirty="0"/>
              <a:t> </a:t>
            </a:r>
            <a:r>
              <a:rPr lang="ru-RU" sz="1800" b="1" dirty="0" err="1"/>
              <a:t>досягти</a:t>
            </a:r>
            <a:r>
              <a:rPr lang="ru-RU" sz="1800" b="1" dirty="0"/>
              <a:t> </a:t>
            </a:r>
            <a:r>
              <a:rPr lang="ru-RU" sz="1800" b="1" dirty="0" err="1"/>
              <a:t>знання</a:t>
            </a:r>
            <a:r>
              <a:rPr lang="ru-RU" sz="1800" b="1" dirty="0"/>
              <a:t> </a:t>
            </a:r>
            <a:r>
              <a:rPr lang="ru-RU" sz="1800" b="1" dirty="0" err="1"/>
              <a:t>цього</a:t>
            </a:r>
            <a:r>
              <a:rPr lang="ru-RU" sz="1800" b="1" dirty="0"/>
              <a:t> </a:t>
            </a:r>
            <a:r>
              <a:rPr lang="ru-RU" sz="1800" b="1" dirty="0" err="1"/>
              <a:t>рівня</a:t>
            </a:r>
            <a:r>
              <a:rPr lang="ru-RU" sz="1800" b="1" dirty="0"/>
              <a:t> і </a:t>
            </a:r>
            <a:r>
              <a:rPr lang="ru-RU" sz="1800" b="1" dirty="0" err="1"/>
              <a:t>якості</a:t>
            </a:r>
            <a:r>
              <a:rPr lang="ru-RU" sz="1800" b="1" dirty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Точка </a:t>
            </a:r>
            <a:r>
              <a:rPr lang="ru-RU" b="1" dirty="0" err="1"/>
              <a:t>зору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97455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11960" y="3933056"/>
            <a:ext cx="4464496" cy="2304256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pPr algn="ctr"/>
            <a:r>
              <a:rPr lang="uk-UA" sz="1800" b="1" dirty="0" smtClean="0"/>
              <a:t>Будь-яке твердження має підкріплюватися релевантними, тобто відносяться до теми даними. Потрібно також перевірити, наскільки наведені дані ставляться до проблеми, яку ми розглядаємо – чи не </a:t>
            </a:r>
            <a:r>
              <a:rPr lang="uk-UA" sz="1800" b="1" dirty="0" err="1" smtClean="0"/>
              <a:t>пішлі</a:t>
            </a:r>
            <a:r>
              <a:rPr lang="uk-UA" sz="1800" b="1" dirty="0" smtClean="0"/>
              <a:t> ми від неї кудись в сторону?</a:t>
            </a:r>
          </a:p>
          <a:p>
            <a:endParaRPr lang="uk-UA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Дані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48680"/>
            <a:ext cx="4104456" cy="2880320"/>
          </a:xfrm>
        </p:spPr>
      </p:pic>
    </p:spTree>
    <p:extLst>
      <p:ext uri="{BB962C8B-B14F-4D97-AF65-F5344CB8AC3E}">
        <p14:creationId xmlns:p14="http://schemas.microsoft.com/office/powerpoint/2010/main" val="428468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692696"/>
            <a:ext cx="4104456" cy="2088232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11960" y="3429000"/>
            <a:ext cx="4536504" cy="223224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800" b="1" dirty="0" err="1" smtClean="0"/>
              <a:t>Концепції</a:t>
            </a:r>
            <a:r>
              <a:rPr lang="ru-RU" sz="1800" b="1" dirty="0" smtClean="0"/>
              <a:t> </a:t>
            </a:r>
            <a:r>
              <a:rPr lang="ru-RU" sz="1800" b="1" dirty="0"/>
              <a:t>- </a:t>
            </a:r>
            <a:r>
              <a:rPr lang="ru-RU" sz="1800" b="1" dirty="0" err="1"/>
              <a:t>це</a:t>
            </a:r>
            <a:r>
              <a:rPr lang="ru-RU" sz="1800" b="1" dirty="0"/>
              <a:t> </a:t>
            </a:r>
            <a:r>
              <a:rPr lang="ru-RU" sz="1800" b="1" dirty="0" err="1"/>
              <a:t>розумові</a:t>
            </a:r>
            <a:r>
              <a:rPr lang="ru-RU" sz="1800" b="1" dirty="0"/>
              <a:t> </a:t>
            </a:r>
            <a:r>
              <a:rPr lang="ru-RU" sz="1800" b="1" dirty="0" err="1"/>
              <a:t>інструменти</a:t>
            </a:r>
            <a:r>
              <a:rPr lang="ru-RU" sz="1800" b="1" dirty="0"/>
              <a:t>, без </a:t>
            </a:r>
            <a:r>
              <a:rPr lang="ru-RU" sz="1800" b="1" dirty="0" err="1"/>
              <a:t>яких</a:t>
            </a:r>
            <a:r>
              <a:rPr lang="ru-RU" sz="1800" b="1" dirty="0"/>
              <a:t> нам </a:t>
            </a:r>
            <a:r>
              <a:rPr lang="ru-RU" sz="1800" b="1" dirty="0" err="1"/>
              <a:t>ніяк</a:t>
            </a:r>
            <a:r>
              <a:rPr lang="ru-RU" sz="1800" b="1" dirty="0"/>
              <a:t> не </a:t>
            </a:r>
            <a:r>
              <a:rPr lang="ru-RU" sz="1800" b="1" dirty="0" err="1"/>
              <a:t>обійтися</a:t>
            </a:r>
            <a:r>
              <a:rPr lang="ru-RU" sz="1800" b="1" dirty="0"/>
              <a:t>. Як </a:t>
            </a:r>
            <a:r>
              <a:rPr lang="ru-RU" sz="1800" b="1" dirty="0" err="1"/>
              <a:t>би</a:t>
            </a:r>
            <a:r>
              <a:rPr lang="ru-RU" sz="1800" b="1" dirty="0"/>
              <a:t> ми не </a:t>
            </a:r>
            <a:r>
              <a:rPr lang="ru-RU" sz="1800" b="1" dirty="0" err="1"/>
              <a:t>хотіли</a:t>
            </a:r>
            <a:r>
              <a:rPr lang="ru-RU" sz="1800" b="1" dirty="0"/>
              <a:t> </a:t>
            </a:r>
            <a:r>
              <a:rPr lang="ru-RU" sz="1800" b="1" dirty="0" err="1"/>
              <a:t>говорити</a:t>
            </a:r>
            <a:r>
              <a:rPr lang="ru-RU" sz="1800" b="1" dirty="0"/>
              <a:t> про «</a:t>
            </a:r>
            <a:r>
              <a:rPr lang="ru-RU" sz="1800" b="1" dirty="0" err="1"/>
              <a:t>реальні</a:t>
            </a:r>
            <a:r>
              <a:rPr lang="ru-RU" sz="1800" b="1" dirty="0"/>
              <a:t> </a:t>
            </a:r>
            <a:r>
              <a:rPr lang="ru-RU" sz="1800" b="1" dirty="0" err="1"/>
              <a:t>речі</a:t>
            </a:r>
            <a:r>
              <a:rPr lang="ru-RU" sz="1800" b="1" dirty="0"/>
              <a:t>», для </a:t>
            </a:r>
            <a:r>
              <a:rPr lang="ru-RU" sz="1800" b="1" dirty="0" err="1"/>
              <a:t>цього</a:t>
            </a:r>
            <a:r>
              <a:rPr lang="ru-RU" sz="1800" b="1" dirty="0"/>
              <a:t> нам в будь-</a:t>
            </a:r>
            <a:r>
              <a:rPr lang="ru-RU" sz="1800" b="1" dirty="0" err="1"/>
              <a:t>якому</a:t>
            </a:r>
            <a:r>
              <a:rPr lang="ru-RU" sz="1800" b="1" dirty="0"/>
              <a:t> </a:t>
            </a:r>
            <a:r>
              <a:rPr lang="ru-RU" sz="1800" b="1" dirty="0" err="1"/>
              <a:t>випадку</a:t>
            </a:r>
            <a:r>
              <a:rPr lang="ru-RU" sz="1800" b="1" dirty="0"/>
              <a:t> </a:t>
            </a:r>
            <a:r>
              <a:rPr lang="ru-RU" sz="1800" b="1" dirty="0" err="1"/>
              <a:t>необхідні</a:t>
            </a:r>
            <a:r>
              <a:rPr lang="ru-RU" sz="1800" b="1" dirty="0"/>
              <a:t> </a:t>
            </a:r>
            <a:r>
              <a:rPr lang="ru-RU" sz="1800" b="1" dirty="0" err="1"/>
              <a:t>штучні</a:t>
            </a:r>
            <a:r>
              <a:rPr lang="ru-RU" sz="1800" b="1" dirty="0"/>
              <a:t> </a:t>
            </a:r>
            <a:r>
              <a:rPr lang="ru-RU" sz="1800" b="1" dirty="0" err="1"/>
              <a:t>моделі</a:t>
            </a:r>
            <a:r>
              <a:rPr lang="ru-RU" sz="1800" b="1" dirty="0"/>
              <a:t> і </a:t>
            </a:r>
            <a:r>
              <a:rPr lang="ru-RU" sz="1800" b="1" dirty="0" err="1"/>
              <a:t>вигадані</a:t>
            </a:r>
            <a:r>
              <a:rPr lang="ru-RU" sz="1800" b="1" dirty="0"/>
              <a:t> </a:t>
            </a:r>
            <a:r>
              <a:rPr lang="ru-RU" sz="1800" b="1" dirty="0" err="1"/>
              <a:t>поняття</a:t>
            </a:r>
            <a:r>
              <a:rPr lang="ru-RU" sz="1800" b="1" dirty="0"/>
              <a:t>. Проблема </a:t>
            </a:r>
            <a:r>
              <a:rPr lang="ru-RU" sz="1800" b="1" dirty="0" err="1"/>
              <a:t>тільки</a:t>
            </a:r>
            <a:r>
              <a:rPr lang="ru-RU" sz="1800" b="1" dirty="0"/>
              <a:t> в тому, </a:t>
            </a:r>
            <a:r>
              <a:rPr lang="ru-RU" sz="1800" b="1" dirty="0" err="1"/>
              <a:t>що</a:t>
            </a:r>
            <a:r>
              <a:rPr lang="ru-RU" sz="1800" b="1" dirty="0"/>
              <a:t> вони </a:t>
            </a:r>
            <a:r>
              <a:rPr lang="ru-RU" sz="1800" b="1" dirty="0" err="1"/>
              <a:t>повинні</a:t>
            </a:r>
            <a:r>
              <a:rPr lang="ru-RU" sz="1800" b="1" dirty="0"/>
              <a:t> бути </a:t>
            </a:r>
            <a:r>
              <a:rPr lang="ru-RU" sz="1800" b="1" dirty="0" err="1"/>
              <a:t>обрані</a:t>
            </a:r>
            <a:r>
              <a:rPr lang="ru-RU" sz="1800" b="1" dirty="0"/>
              <a:t> правильно і </a:t>
            </a:r>
            <a:r>
              <a:rPr lang="ru-RU" sz="1800" b="1" dirty="0" err="1"/>
              <a:t>чітко</a:t>
            </a:r>
            <a:r>
              <a:rPr lang="ru-RU" sz="1800" b="1" dirty="0"/>
              <a:t> </a:t>
            </a:r>
            <a:r>
              <a:rPr lang="ru-RU" sz="1800" b="1" dirty="0" err="1"/>
              <a:t>визначені</a:t>
            </a:r>
            <a:r>
              <a:rPr lang="ru-RU" sz="1800" b="1" dirty="0"/>
              <a:t> - в </a:t>
            </a:r>
            <a:r>
              <a:rPr lang="ru-RU" sz="1800" b="1" dirty="0" err="1"/>
              <a:t>цьому</a:t>
            </a:r>
            <a:r>
              <a:rPr lang="ru-RU" sz="1800" b="1" dirty="0"/>
              <a:t> </a:t>
            </a:r>
            <a:r>
              <a:rPr lang="ru-RU" sz="1800" b="1" dirty="0" err="1"/>
              <a:t>ключова</a:t>
            </a:r>
            <a:r>
              <a:rPr lang="ru-RU" sz="1800" b="1" dirty="0"/>
              <a:t> </a:t>
            </a:r>
            <a:r>
              <a:rPr lang="ru-RU" sz="1800" b="1" dirty="0" err="1"/>
              <a:t>відмінність</a:t>
            </a:r>
            <a:r>
              <a:rPr lang="ru-RU" sz="1800" b="1" dirty="0"/>
              <a:t> </a:t>
            </a:r>
            <a:r>
              <a:rPr lang="ru-RU" sz="1800" b="1" dirty="0" err="1"/>
              <a:t>об'єктивного</a:t>
            </a:r>
            <a:r>
              <a:rPr lang="ru-RU" sz="1800" b="1" dirty="0"/>
              <a:t> </a:t>
            </a:r>
            <a:r>
              <a:rPr lang="ru-RU" sz="1800" b="1" dirty="0" err="1"/>
              <a:t>знання</a:t>
            </a:r>
            <a:r>
              <a:rPr lang="ru-RU" sz="1800" b="1" dirty="0"/>
              <a:t> </a:t>
            </a:r>
            <a:r>
              <a:rPr lang="ru-RU" sz="1800" b="1" dirty="0" err="1"/>
              <a:t>від</a:t>
            </a:r>
            <a:r>
              <a:rPr lang="ru-RU" sz="1800" b="1" dirty="0"/>
              <a:t> думок і </a:t>
            </a:r>
            <a:r>
              <a:rPr lang="ru-RU" sz="1800" b="1" dirty="0" err="1"/>
              <a:t>суб'єктивних</a:t>
            </a:r>
            <a:r>
              <a:rPr lang="ru-RU" sz="1800" b="1" dirty="0"/>
              <a:t> </a:t>
            </a:r>
            <a:r>
              <a:rPr lang="ru-RU" sz="1800" b="1" dirty="0" err="1"/>
              <a:t>спостережень</a:t>
            </a:r>
            <a:r>
              <a:rPr lang="ru-RU" sz="1800" b="1" dirty="0"/>
              <a:t>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Концепції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та </a:t>
            </a:r>
            <a:br>
              <a:rPr lang="ru-RU" b="1" dirty="0" smtClean="0"/>
            </a:br>
            <a:r>
              <a:rPr lang="ru-RU" b="1" dirty="0" err="1" smtClean="0"/>
              <a:t>ідеї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97161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76672"/>
            <a:ext cx="4104456" cy="237626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779912" y="3501008"/>
            <a:ext cx="4824536" cy="25202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800" b="1" dirty="0" err="1" smtClean="0"/>
              <a:t>Це</a:t>
            </a:r>
            <a:r>
              <a:rPr lang="ru-RU" sz="1800" b="1" dirty="0" smtClean="0"/>
              <a:t> </a:t>
            </a:r>
            <a:r>
              <a:rPr lang="ru-RU" sz="1800" b="1" dirty="0" err="1"/>
              <a:t>ті</a:t>
            </a:r>
            <a:r>
              <a:rPr lang="ru-RU" sz="1800" b="1" dirty="0"/>
              <a:t> </a:t>
            </a:r>
            <a:r>
              <a:rPr lang="ru-RU" sz="1800" b="1" dirty="0" err="1"/>
              <a:t>способи</a:t>
            </a:r>
            <a:r>
              <a:rPr lang="ru-RU" sz="1800" b="1" dirty="0"/>
              <a:t>, </a:t>
            </a:r>
            <a:r>
              <a:rPr lang="ru-RU" sz="1800" b="1" dirty="0" err="1"/>
              <a:t>якими</a:t>
            </a:r>
            <a:r>
              <a:rPr lang="ru-RU" sz="1800" b="1" dirty="0"/>
              <a:t> </a:t>
            </a:r>
            <a:r>
              <a:rPr lang="ru-RU" sz="1800" b="1" dirty="0" err="1"/>
              <a:t>ви</a:t>
            </a:r>
            <a:r>
              <a:rPr lang="ru-RU" sz="1800" b="1" dirty="0"/>
              <a:t> </a:t>
            </a:r>
            <a:r>
              <a:rPr lang="ru-RU" sz="1800" b="1" dirty="0" err="1"/>
              <a:t>витягаєте</a:t>
            </a:r>
            <a:r>
              <a:rPr lang="ru-RU" sz="1800" b="1" dirty="0"/>
              <a:t> з </a:t>
            </a:r>
            <a:r>
              <a:rPr lang="ru-RU" sz="1800" b="1" dirty="0" err="1"/>
              <a:t>даних</a:t>
            </a:r>
            <a:r>
              <a:rPr lang="ru-RU" sz="1800" b="1" dirty="0"/>
              <a:t> </a:t>
            </a:r>
            <a:r>
              <a:rPr lang="ru-RU" sz="1800" b="1" dirty="0" err="1"/>
              <a:t>сенс</a:t>
            </a:r>
            <a:r>
              <a:rPr lang="ru-RU" sz="1800" b="1" dirty="0"/>
              <a:t>. </a:t>
            </a:r>
            <a:r>
              <a:rPr lang="ru-RU" sz="1800" b="1" dirty="0" err="1"/>
              <a:t>Зверніть</a:t>
            </a:r>
            <a:r>
              <a:rPr lang="ru-RU" sz="1800" b="1" dirty="0"/>
              <a:t> </a:t>
            </a:r>
            <a:r>
              <a:rPr lang="ru-RU" sz="1800" b="1" dirty="0" err="1"/>
              <a:t>увагу</a:t>
            </a:r>
            <a:r>
              <a:rPr lang="ru-RU" sz="1800" b="1" dirty="0"/>
              <a:t>, </a:t>
            </a:r>
            <a:r>
              <a:rPr lang="ru-RU" sz="1800" b="1" dirty="0" err="1"/>
              <a:t>що</a:t>
            </a:r>
            <a:r>
              <a:rPr lang="ru-RU" sz="1800" b="1" dirty="0"/>
              <a:t> часто є </a:t>
            </a:r>
            <a:r>
              <a:rPr lang="ru-RU" sz="1800" b="1" dirty="0" err="1"/>
              <a:t>інший</a:t>
            </a:r>
            <a:r>
              <a:rPr lang="ru-RU" sz="1800" b="1" dirty="0"/>
              <a:t> </a:t>
            </a:r>
            <a:r>
              <a:rPr lang="ru-RU" sz="1800" b="1" dirty="0" err="1"/>
              <a:t>спосіб</a:t>
            </a:r>
            <a:r>
              <a:rPr lang="ru-RU" sz="1800" b="1" dirty="0"/>
              <a:t> </a:t>
            </a:r>
            <a:r>
              <a:rPr lang="ru-RU" sz="1800" b="1" dirty="0" err="1"/>
              <a:t>осмислити</a:t>
            </a:r>
            <a:r>
              <a:rPr lang="ru-RU" sz="1800" b="1" dirty="0"/>
              <a:t> ту ж саму </a:t>
            </a:r>
            <a:r>
              <a:rPr lang="ru-RU" sz="1800" b="1" dirty="0" err="1"/>
              <a:t>інформацію</a:t>
            </a:r>
            <a:r>
              <a:rPr lang="ru-RU" sz="1800" b="1" dirty="0"/>
              <a:t>. </a:t>
            </a:r>
            <a:r>
              <a:rPr lang="ru-RU" sz="1800" b="1" dirty="0" err="1"/>
              <a:t>Якщо</a:t>
            </a:r>
            <a:r>
              <a:rPr lang="ru-RU" sz="1800" b="1" dirty="0"/>
              <a:t> </a:t>
            </a:r>
            <a:r>
              <a:rPr lang="ru-RU" sz="1800" b="1" dirty="0" err="1"/>
              <a:t>це</a:t>
            </a:r>
            <a:r>
              <a:rPr lang="ru-RU" sz="1800" b="1" dirty="0"/>
              <a:t> так, то </a:t>
            </a:r>
            <a:r>
              <a:rPr lang="ru-RU" sz="1800" b="1" dirty="0" err="1"/>
              <a:t>даних</a:t>
            </a:r>
            <a:r>
              <a:rPr lang="ru-RU" sz="1800" b="1" dirty="0"/>
              <a:t>, </a:t>
            </a:r>
            <a:r>
              <a:rPr lang="ru-RU" sz="1800" b="1" dirty="0" err="1"/>
              <a:t>можливо</a:t>
            </a:r>
            <a:r>
              <a:rPr lang="ru-RU" sz="1800" b="1" dirty="0"/>
              <a:t>, просто </a:t>
            </a:r>
            <a:r>
              <a:rPr lang="ru-RU" sz="1800" b="1" dirty="0" err="1"/>
              <a:t>недостатньо</a:t>
            </a:r>
            <a:r>
              <a:rPr lang="ru-RU" sz="1800" b="1" dirty="0"/>
              <a:t> для того, </a:t>
            </a:r>
            <a:r>
              <a:rPr lang="ru-RU" sz="1800" b="1" dirty="0" err="1"/>
              <a:t>щоб</a:t>
            </a:r>
            <a:r>
              <a:rPr lang="ru-RU" sz="1800" b="1" dirty="0"/>
              <a:t> </a:t>
            </a:r>
            <a:r>
              <a:rPr lang="ru-RU" sz="1800" b="1" dirty="0" err="1"/>
              <a:t>зробити</a:t>
            </a:r>
            <a:r>
              <a:rPr lang="ru-RU" sz="1800" b="1" dirty="0"/>
              <a:t> </a:t>
            </a:r>
            <a:r>
              <a:rPr lang="ru-RU" sz="1800" b="1" dirty="0" err="1"/>
              <a:t>осмислений</a:t>
            </a:r>
            <a:r>
              <a:rPr lang="ru-RU" sz="1800" b="1" dirty="0"/>
              <a:t> </a:t>
            </a:r>
            <a:r>
              <a:rPr lang="ru-RU" sz="1800" b="1" dirty="0" err="1"/>
              <a:t>висновок</a:t>
            </a:r>
            <a:r>
              <a:rPr lang="ru-RU" sz="1800" b="1" dirty="0"/>
              <a:t>. В </a:t>
            </a:r>
            <a:r>
              <a:rPr lang="ru-RU" sz="1800" b="1" dirty="0" err="1"/>
              <a:t>цьому</a:t>
            </a:r>
            <a:r>
              <a:rPr lang="ru-RU" sz="1800" b="1" dirty="0"/>
              <a:t> </a:t>
            </a:r>
            <a:r>
              <a:rPr lang="ru-RU" sz="1800" b="1" dirty="0" err="1"/>
              <a:t>випадку</a:t>
            </a:r>
            <a:r>
              <a:rPr lang="ru-RU" sz="1800" b="1" dirty="0"/>
              <a:t> </a:t>
            </a:r>
            <a:r>
              <a:rPr lang="ru-RU" sz="1800" b="1" dirty="0" err="1"/>
              <a:t>краще</a:t>
            </a:r>
            <a:r>
              <a:rPr lang="ru-RU" sz="1800" b="1" dirty="0"/>
              <a:t> </a:t>
            </a:r>
            <a:r>
              <a:rPr lang="ru-RU" sz="1800" b="1" dirty="0" err="1"/>
              <a:t>сказати</a:t>
            </a:r>
            <a:r>
              <a:rPr lang="ru-RU" sz="1800" b="1" dirty="0"/>
              <a:t> про </a:t>
            </a:r>
            <a:r>
              <a:rPr lang="ru-RU" sz="1800" b="1" dirty="0" err="1"/>
              <a:t>це</a:t>
            </a:r>
            <a:r>
              <a:rPr lang="ru-RU" sz="1800" b="1" dirty="0"/>
              <a:t> прямо, </a:t>
            </a:r>
            <a:r>
              <a:rPr lang="ru-RU" sz="1800" b="1" dirty="0" err="1"/>
              <a:t>ніж</a:t>
            </a:r>
            <a:r>
              <a:rPr lang="ru-RU" sz="1800" b="1" dirty="0"/>
              <a:t> </a:t>
            </a:r>
            <a:r>
              <a:rPr lang="ru-RU" sz="1800" b="1" dirty="0" err="1"/>
              <a:t>висувати</a:t>
            </a:r>
            <a:r>
              <a:rPr lang="ru-RU" sz="1800" b="1" dirty="0"/>
              <a:t> </a:t>
            </a:r>
            <a:r>
              <a:rPr lang="ru-RU" sz="1800" b="1" dirty="0" err="1"/>
              <a:t>необґрунтовані</a:t>
            </a:r>
            <a:r>
              <a:rPr lang="ru-RU" sz="1800" b="1" dirty="0"/>
              <a:t> </a:t>
            </a:r>
            <a:r>
              <a:rPr lang="ru-RU" sz="1800" b="1" dirty="0" err="1"/>
              <a:t>припущення</a:t>
            </a:r>
            <a:r>
              <a:rPr lang="ru-RU" sz="1800" b="1" dirty="0"/>
              <a:t>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Висновки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та </a:t>
            </a:r>
            <a:r>
              <a:rPr lang="ru-RU" b="1" dirty="0" err="1"/>
              <a:t>інтерпретації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92817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124" y="533020"/>
            <a:ext cx="4271292" cy="239192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707904" y="3212976"/>
            <a:ext cx="4968552" cy="244827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err="1" smtClean="0"/>
              <a:t>Що</a:t>
            </a:r>
            <a:r>
              <a:rPr lang="ru-RU" sz="1800" b="1" dirty="0" smtClean="0"/>
              <a:t> </a:t>
            </a:r>
            <a:r>
              <a:rPr lang="ru-RU" sz="1800" b="1" dirty="0"/>
              <a:t>буде, </a:t>
            </a:r>
            <a:r>
              <a:rPr lang="ru-RU" sz="1800" b="1" dirty="0" err="1"/>
              <a:t>якщо</a:t>
            </a:r>
            <a:r>
              <a:rPr lang="ru-RU" sz="1800" b="1" dirty="0"/>
              <a:t> ми </a:t>
            </a:r>
            <a:r>
              <a:rPr lang="ru-RU" sz="1800" b="1" dirty="0" err="1"/>
              <a:t>приймемо</a:t>
            </a:r>
            <a:r>
              <a:rPr lang="ru-RU" sz="1800" b="1" dirty="0"/>
              <a:t> </a:t>
            </a:r>
            <a:r>
              <a:rPr lang="ru-RU" sz="1800" b="1" dirty="0" err="1"/>
              <a:t>основні</a:t>
            </a:r>
            <a:r>
              <a:rPr lang="ru-RU" sz="1800" b="1" dirty="0"/>
              <a:t> </a:t>
            </a:r>
            <a:r>
              <a:rPr lang="ru-RU" sz="1800" b="1" dirty="0" err="1"/>
              <a:t>положення</a:t>
            </a:r>
            <a:r>
              <a:rPr lang="ru-RU" sz="1800" b="1" dirty="0"/>
              <a:t> і </a:t>
            </a:r>
            <a:r>
              <a:rPr lang="ru-RU" sz="1800" b="1" dirty="0" err="1"/>
              <a:t>висновки</a:t>
            </a:r>
            <a:r>
              <a:rPr lang="ru-RU" sz="1800" b="1" dirty="0"/>
              <a:t> автора </a:t>
            </a:r>
            <a:r>
              <a:rPr lang="ru-RU" sz="1800" b="1" dirty="0" err="1"/>
              <a:t>всерйоз</a:t>
            </a:r>
            <a:r>
              <a:rPr lang="ru-RU" sz="1800" b="1" dirty="0"/>
              <a:t>? </a:t>
            </a:r>
            <a:r>
              <a:rPr lang="ru-RU" sz="1800" b="1" dirty="0" err="1"/>
              <a:t>Які</a:t>
            </a:r>
            <a:r>
              <a:rPr lang="ru-RU" sz="1800" b="1" dirty="0"/>
              <a:t> </a:t>
            </a:r>
            <a:r>
              <a:rPr lang="ru-RU" sz="1800" b="1" dirty="0" err="1"/>
              <a:t>позитивні</a:t>
            </a:r>
            <a:r>
              <a:rPr lang="ru-RU" sz="1800" b="1" dirty="0"/>
              <a:t> і </a:t>
            </a:r>
            <a:r>
              <a:rPr lang="ru-RU" sz="1800" b="1" dirty="0" err="1"/>
              <a:t>негативні</a:t>
            </a:r>
            <a:r>
              <a:rPr lang="ru-RU" sz="1800" b="1" dirty="0"/>
              <a:t> </a:t>
            </a:r>
            <a:r>
              <a:rPr lang="ru-RU" sz="1800" b="1" dirty="0" err="1"/>
              <a:t>наслідки</a:t>
            </a:r>
            <a:r>
              <a:rPr lang="ru-RU" sz="1800" b="1" dirty="0"/>
              <a:t> з них </a:t>
            </a:r>
            <a:r>
              <a:rPr lang="ru-RU" sz="1800" b="1" dirty="0" err="1"/>
              <a:t>випливають</a:t>
            </a:r>
            <a:r>
              <a:rPr lang="ru-RU" sz="1800" b="1" dirty="0"/>
              <a:t>? Часто </a:t>
            </a:r>
            <a:r>
              <a:rPr lang="ru-RU" sz="1800" b="1" dirty="0" err="1"/>
              <a:t>можна</a:t>
            </a:r>
            <a:r>
              <a:rPr lang="ru-RU" sz="1800" b="1" dirty="0"/>
              <a:t> </a:t>
            </a:r>
            <a:r>
              <a:rPr lang="ru-RU" sz="1800" b="1" dirty="0" err="1"/>
              <a:t>побачити</a:t>
            </a:r>
            <a:r>
              <a:rPr lang="ru-RU" sz="1800" b="1" dirty="0"/>
              <a:t>, </a:t>
            </a:r>
            <a:r>
              <a:rPr lang="ru-RU" sz="1800" b="1" dirty="0" err="1"/>
              <a:t>що</a:t>
            </a:r>
            <a:r>
              <a:rPr lang="ru-RU" sz="1800" b="1" dirty="0"/>
              <a:t> на перший </a:t>
            </a:r>
            <a:r>
              <a:rPr lang="ru-RU" sz="1800" b="1" dirty="0" err="1"/>
              <a:t>погляд</a:t>
            </a:r>
            <a:r>
              <a:rPr lang="ru-RU" sz="1800" b="1" dirty="0"/>
              <a:t> </a:t>
            </a:r>
            <a:r>
              <a:rPr lang="ru-RU" sz="1800" b="1" dirty="0" err="1"/>
              <a:t>розумні</a:t>
            </a:r>
            <a:r>
              <a:rPr lang="ru-RU" sz="1800" b="1" dirty="0"/>
              <a:t> </a:t>
            </a:r>
            <a:r>
              <a:rPr lang="ru-RU" sz="1800" b="1" dirty="0" err="1"/>
              <a:t>аргументи</a:t>
            </a:r>
            <a:r>
              <a:rPr lang="ru-RU" sz="1800" b="1" dirty="0"/>
              <a:t> </a:t>
            </a:r>
            <a:r>
              <a:rPr lang="ru-RU" sz="1800" b="1" dirty="0" err="1"/>
              <a:t>викликають</a:t>
            </a:r>
            <a:r>
              <a:rPr lang="ru-RU" sz="1800" b="1" dirty="0"/>
              <a:t> </a:t>
            </a:r>
            <a:r>
              <a:rPr lang="ru-RU" sz="1800" b="1" dirty="0" err="1"/>
              <a:t>суперечливі</a:t>
            </a:r>
            <a:r>
              <a:rPr lang="ru-RU" sz="1800" b="1" dirty="0"/>
              <a:t> </a:t>
            </a:r>
            <a:r>
              <a:rPr lang="ru-RU" sz="1800" b="1" dirty="0" err="1"/>
              <a:t>або</a:t>
            </a:r>
            <a:r>
              <a:rPr lang="ru-RU" sz="1800" b="1" dirty="0"/>
              <a:t> </a:t>
            </a:r>
            <a:r>
              <a:rPr lang="ru-RU" sz="1800" b="1" dirty="0" err="1"/>
              <a:t>безглузді</a:t>
            </a:r>
            <a:r>
              <a:rPr lang="ru-RU" sz="1800" b="1" dirty="0"/>
              <a:t> </a:t>
            </a:r>
            <a:r>
              <a:rPr lang="ru-RU" sz="1800" b="1" dirty="0" err="1"/>
              <a:t>наслідки</a:t>
            </a:r>
            <a:r>
              <a:rPr lang="ru-RU" sz="1800" b="1" dirty="0"/>
              <a:t> - </a:t>
            </a:r>
            <a:r>
              <a:rPr lang="ru-RU" sz="1800" b="1" dirty="0" err="1"/>
              <a:t>саме</a:t>
            </a:r>
            <a:r>
              <a:rPr lang="ru-RU" sz="1800" b="1" dirty="0"/>
              <a:t> на </a:t>
            </a:r>
            <a:r>
              <a:rPr lang="ru-RU" sz="1800" b="1" dirty="0" err="1"/>
              <a:t>цьому</a:t>
            </a:r>
            <a:r>
              <a:rPr lang="ru-RU" sz="1800" b="1" dirty="0"/>
              <a:t> </a:t>
            </a:r>
            <a:r>
              <a:rPr lang="ru-RU" sz="1800" b="1" dirty="0" err="1"/>
              <a:t>будується</a:t>
            </a:r>
            <a:r>
              <a:rPr lang="ru-RU" sz="1800" b="1" dirty="0"/>
              <a:t> </a:t>
            </a:r>
            <a:r>
              <a:rPr lang="ru-RU" sz="1800" b="1" dirty="0" err="1"/>
              <a:t>риторичне</a:t>
            </a:r>
            <a:r>
              <a:rPr lang="ru-RU" sz="1800" b="1" dirty="0"/>
              <a:t> </a:t>
            </a:r>
            <a:r>
              <a:rPr lang="ru-RU" sz="1800" b="1" dirty="0" err="1"/>
              <a:t>прийом</a:t>
            </a:r>
            <a:r>
              <a:rPr lang="ru-RU" sz="1800" b="1" dirty="0"/>
              <a:t> «</a:t>
            </a:r>
            <a:r>
              <a:rPr lang="ru-RU" sz="1800" b="1" dirty="0" err="1"/>
              <a:t>доведення</a:t>
            </a:r>
            <a:r>
              <a:rPr lang="ru-RU" sz="1800" b="1" dirty="0"/>
              <a:t> до абсурду».</a:t>
            </a:r>
          </a:p>
          <a:p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Наслідки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677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uk-UA" sz="2000" dirty="0" smtClean="0"/>
              <a:t>Бертран Рассел </a:t>
            </a:r>
            <a:br>
              <a:rPr lang="uk-UA" sz="2000" dirty="0" smtClean="0"/>
            </a:br>
            <a:r>
              <a:rPr lang="uk-UA" sz="2000" dirty="0" smtClean="0"/>
              <a:t>«Філософській словник розуму, матерії, моралі» </a:t>
            </a:r>
            <a:endParaRPr lang="uk-UA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FF0000"/>
                </a:solidFill>
              </a:rPr>
              <a:t>якщо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експерти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дійшли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згоди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</a:rPr>
              <a:t>протилежна</a:t>
            </a:r>
            <a:r>
              <a:rPr lang="ru-RU" sz="2800" b="1" dirty="0" smtClean="0">
                <a:solidFill>
                  <a:srgbClr val="FF0000"/>
                </a:solidFill>
              </a:rPr>
              <a:t> думка </a:t>
            </a:r>
            <a:r>
              <a:rPr lang="ru-RU" sz="2800" b="1" dirty="0">
                <a:solidFill>
                  <a:srgbClr val="FF0000"/>
                </a:solidFill>
              </a:rPr>
              <a:t>не </a:t>
            </a:r>
            <a:r>
              <a:rPr lang="ru-RU" sz="2800" b="1" dirty="0" err="1">
                <a:solidFill>
                  <a:srgbClr val="FF0000"/>
                </a:solidFill>
              </a:rPr>
              <a:t>може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вважатися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вірним</a:t>
            </a:r>
            <a:r>
              <a:rPr lang="ru-RU" sz="2800" b="1" dirty="0" smtClean="0">
                <a:solidFill>
                  <a:srgbClr val="FF0000"/>
                </a:solidFill>
              </a:rPr>
              <a:t>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00B050"/>
                </a:solidFill>
              </a:rPr>
              <a:t>якщо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dirty="0">
                <a:solidFill>
                  <a:srgbClr val="00B050"/>
                </a:solidFill>
              </a:rPr>
              <a:t>вони не </a:t>
            </a:r>
            <a:r>
              <a:rPr lang="ru-RU" sz="2800" b="1" dirty="0" err="1">
                <a:solidFill>
                  <a:srgbClr val="00B050"/>
                </a:solidFill>
              </a:rPr>
              <a:t>дійшли</a:t>
            </a:r>
            <a:r>
              <a:rPr lang="ru-RU" sz="2800" b="1" dirty="0">
                <a:solidFill>
                  <a:srgbClr val="00B050"/>
                </a:solidFill>
              </a:rPr>
              <a:t> </a:t>
            </a:r>
            <a:r>
              <a:rPr lang="ru-RU" sz="2800" b="1" dirty="0" err="1">
                <a:solidFill>
                  <a:srgbClr val="00B050"/>
                </a:solidFill>
              </a:rPr>
              <a:t>згоди</a:t>
            </a:r>
            <a:r>
              <a:rPr lang="ru-RU" sz="2800" b="1" dirty="0">
                <a:solidFill>
                  <a:srgbClr val="00B050"/>
                </a:solidFill>
              </a:rPr>
              <a:t>, то не-</a:t>
            </a:r>
            <a:r>
              <a:rPr lang="ru-RU" sz="2800" b="1" dirty="0" err="1">
                <a:solidFill>
                  <a:srgbClr val="00B050"/>
                </a:solidFill>
              </a:rPr>
              <a:t>експерти</a:t>
            </a:r>
            <a:r>
              <a:rPr lang="ru-RU" sz="2800" b="1" dirty="0">
                <a:solidFill>
                  <a:srgbClr val="00B050"/>
                </a:solidFill>
              </a:rPr>
              <a:t> не </a:t>
            </a:r>
            <a:r>
              <a:rPr lang="ru-RU" sz="2800" b="1" dirty="0" err="1">
                <a:solidFill>
                  <a:srgbClr val="00B050"/>
                </a:solidFill>
              </a:rPr>
              <a:t>повинні</a:t>
            </a:r>
            <a:r>
              <a:rPr lang="ru-RU" sz="2800" b="1" dirty="0">
                <a:solidFill>
                  <a:srgbClr val="00B050"/>
                </a:solidFill>
              </a:rPr>
              <a:t> </a:t>
            </a:r>
            <a:r>
              <a:rPr lang="ru-RU" sz="2800" b="1" dirty="0" err="1">
                <a:solidFill>
                  <a:srgbClr val="00B050"/>
                </a:solidFill>
              </a:rPr>
              <a:t>вважати</a:t>
            </a:r>
            <a:r>
              <a:rPr lang="ru-RU" sz="2800" b="1" dirty="0">
                <a:solidFill>
                  <a:srgbClr val="00B050"/>
                </a:solidFill>
              </a:rPr>
              <a:t> </a:t>
            </a:r>
            <a:r>
              <a:rPr lang="ru-RU" sz="2800" b="1" dirty="0" err="1">
                <a:solidFill>
                  <a:srgbClr val="00B050"/>
                </a:solidFill>
              </a:rPr>
              <a:t>вірним</a:t>
            </a:r>
            <a:r>
              <a:rPr lang="ru-RU" sz="2800" b="1" dirty="0">
                <a:solidFill>
                  <a:srgbClr val="00B050"/>
                </a:solidFill>
              </a:rPr>
              <a:t> </a:t>
            </a:r>
            <a:r>
              <a:rPr lang="ru-RU" sz="2800" b="1" dirty="0" err="1">
                <a:solidFill>
                  <a:srgbClr val="00B050"/>
                </a:solidFill>
              </a:rPr>
              <a:t>ніяке</a:t>
            </a:r>
            <a:r>
              <a:rPr lang="ru-RU" sz="2800" b="1" dirty="0">
                <a:solidFill>
                  <a:srgbClr val="00B050"/>
                </a:solidFill>
              </a:rPr>
              <a:t> думку;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70C0"/>
                </a:solidFill>
              </a:rPr>
              <a:t>коли </a:t>
            </a:r>
            <a:r>
              <a:rPr lang="ru-RU" sz="2800" b="1" dirty="0" err="1">
                <a:solidFill>
                  <a:srgbClr val="0070C0"/>
                </a:solidFill>
              </a:rPr>
              <a:t>всі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експерти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вирішили</a:t>
            </a:r>
            <a:r>
              <a:rPr lang="ru-RU" sz="2800" b="1" dirty="0">
                <a:solidFill>
                  <a:srgbClr val="0070C0"/>
                </a:solidFill>
              </a:rPr>
              <a:t>, </a:t>
            </a:r>
            <a:r>
              <a:rPr lang="ru-RU" sz="2800" b="1" dirty="0" err="1">
                <a:solidFill>
                  <a:srgbClr val="0070C0"/>
                </a:solidFill>
              </a:rPr>
              <a:t>що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немає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достатніх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підстав</a:t>
            </a:r>
            <a:r>
              <a:rPr lang="ru-RU" sz="2800" b="1" dirty="0">
                <a:solidFill>
                  <a:srgbClr val="0070C0"/>
                </a:solidFill>
              </a:rPr>
              <a:t> для </a:t>
            </a:r>
            <a:r>
              <a:rPr lang="ru-RU" sz="2800" b="1" dirty="0" err="1">
                <a:solidFill>
                  <a:srgbClr val="0070C0"/>
                </a:solidFill>
              </a:rPr>
              <a:t>певної</a:t>
            </a:r>
            <a:r>
              <a:rPr lang="ru-RU" sz="2800" b="1" dirty="0">
                <a:solidFill>
                  <a:srgbClr val="0070C0"/>
                </a:solidFill>
              </a:rPr>
              <a:t> думки, </a:t>
            </a:r>
            <a:r>
              <a:rPr lang="ru-RU" sz="2800" b="1" dirty="0" err="1">
                <a:solidFill>
                  <a:srgbClr val="0070C0"/>
                </a:solidFill>
              </a:rPr>
              <a:t>звичайній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людині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найкраще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утриматися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від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err="1">
                <a:solidFill>
                  <a:srgbClr val="0070C0"/>
                </a:solidFill>
              </a:rPr>
              <a:t>судження</a:t>
            </a:r>
            <a:r>
              <a:rPr lang="ru-RU" sz="2800" b="1" dirty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60411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24744"/>
            <a:ext cx="7200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ВПРАВА 1. РОЗУМІННЯ </a:t>
            </a:r>
            <a:r>
              <a:rPr lang="ru-RU" sz="2400" b="1" dirty="0" smtClean="0">
                <a:solidFill>
                  <a:srgbClr val="0070C0"/>
                </a:solidFill>
              </a:rPr>
              <a:t>АРГУМЕНТІВ</a:t>
            </a:r>
          </a:p>
          <a:p>
            <a:endParaRPr lang="ru-RU" dirty="0"/>
          </a:p>
          <a:p>
            <a:pPr algn="ctr"/>
            <a:r>
              <a:rPr lang="ru-RU" dirty="0"/>
              <a:t> </a:t>
            </a:r>
            <a:r>
              <a:rPr lang="ru-RU" dirty="0" err="1"/>
              <a:t>Аргументи</a:t>
            </a:r>
            <a:r>
              <a:rPr lang="ru-RU" dirty="0"/>
              <a:t> </a:t>
            </a:r>
            <a:r>
              <a:rPr lang="ru-RU" dirty="0" err="1"/>
              <a:t>потрібні</a:t>
            </a:r>
            <a:r>
              <a:rPr lang="ru-RU" dirty="0"/>
              <a:t> не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запам'ятати</a:t>
            </a:r>
            <a:r>
              <a:rPr lang="ru-RU" b="1" dirty="0"/>
              <a:t>, а для того, </a:t>
            </a:r>
            <a:r>
              <a:rPr lang="ru-RU" b="1" dirty="0" err="1"/>
              <a:t>щоб</a:t>
            </a:r>
            <a:r>
              <a:rPr lang="ru-RU" b="1" dirty="0"/>
              <a:t> </a:t>
            </a:r>
            <a:r>
              <a:rPr lang="ru-RU" b="1" dirty="0" err="1"/>
              <a:t>оцінити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силу</a:t>
            </a:r>
            <a:r>
              <a:rPr lang="ru-RU" dirty="0"/>
              <a:t>. Для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b="1" dirty="0"/>
              <a:t>перевести </a:t>
            </a:r>
            <a:r>
              <a:rPr lang="ru-RU" b="1" dirty="0" err="1"/>
              <a:t>цю</a:t>
            </a:r>
            <a:r>
              <a:rPr lang="ru-RU" b="1" dirty="0"/>
              <a:t> задачу з </a:t>
            </a:r>
            <a:r>
              <a:rPr lang="ru-RU" b="1" dirty="0" err="1"/>
              <a:t>несвідомого</a:t>
            </a:r>
            <a:r>
              <a:rPr lang="ru-RU" b="1" dirty="0"/>
              <a:t> плану в </a:t>
            </a:r>
            <a:r>
              <a:rPr lang="ru-RU" b="1" dirty="0" err="1"/>
              <a:t>свідомий</a:t>
            </a:r>
            <a:r>
              <a:rPr lang="ru-RU" b="1" dirty="0"/>
              <a:t>. </a:t>
            </a:r>
            <a:endParaRPr lang="ru-RU" b="1" dirty="0" smtClean="0"/>
          </a:p>
          <a:p>
            <a:pPr algn="ctr"/>
            <a:endParaRPr lang="ru-RU" sz="2400" b="1" dirty="0"/>
          </a:p>
          <a:p>
            <a:pPr algn="ctr"/>
            <a:r>
              <a:rPr lang="ru-RU" sz="2400" b="1" dirty="0" err="1" smtClean="0">
                <a:solidFill>
                  <a:srgbClr val="00B050"/>
                </a:solidFill>
              </a:rPr>
              <a:t>Що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>
                <a:solidFill>
                  <a:srgbClr val="00B050"/>
                </a:solidFill>
              </a:rPr>
              <a:t>ми </a:t>
            </a:r>
            <a:r>
              <a:rPr lang="ru-RU" sz="2400" b="1" dirty="0" err="1">
                <a:solidFill>
                  <a:srgbClr val="00B050"/>
                </a:solidFill>
              </a:rPr>
              <a:t>насправді</a:t>
            </a:r>
            <a:r>
              <a:rPr lang="ru-RU" sz="2400" b="1" dirty="0">
                <a:solidFill>
                  <a:srgbClr val="00B050"/>
                </a:solidFill>
              </a:rPr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робимо</a:t>
            </a:r>
            <a:r>
              <a:rPr lang="ru-RU" sz="2400" b="1" dirty="0">
                <a:solidFill>
                  <a:srgbClr val="00B050"/>
                </a:solidFill>
              </a:rPr>
              <a:t>, коли </a:t>
            </a:r>
            <a:r>
              <a:rPr lang="ru-RU" sz="2400" b="1" dirty="0" err="1">
                <a:solidFill>
                  <a:srgbClr val="00B050"/>
                </a:solidFill>
              </a:rPr>
              <a:t>намагаємося</a:t>
            </a:r>
            <a:r>
              <a:rPr lang="ru-RU" sz="2400" b="1" dirty="0">
                <a:solidFill>
                  <a:srgbClr val="00B050"/>
                </a:solidFill>
              </a:rPr>
              <a:t> </a:t>
            </a:r>
            <a:r>
              <a:rPr lang="ru-RU" sz="2400" b="1" dirty="0" err="1">
                <a:solidFill>
                  <a:srgbClr val="00B050"/>
                </a:solidFill>
              </a:rPr>
              <a:t>сперечатися</a:t>
            </a:r>
            <a:r>
              <a:rPr lang="ru-RU" sz="2400" b="1" dirty="0">
                <a:solidFill>
                  <a:srgbClr val="00B050"/>
                </a:solidFill>
              </a:rPr>
              <a:t> і не </a:t>
            </a:r>
            <a:r>
              <a:rPr lang="ru-RU" sz="2400" b="1" dirty="0" err="1">
                <a:solidFill>
                  <a:srgbClr val="00B050"/>
                </a:solidFill>
              </a:rPr>
              <a:t>погоджуватися</a:t>
            </a:r>
            <a:r>
              <a:rPr lang="ru-RU" sz="2400" b="1" dirty="0">
                <a:solidFill>
                  <a:srgbClr val="00B050"/>
                </a:solidFill>
              </a:rPr>
              <a:t> з чужою </a:t>
            </a:r>
            <a:r>
              <a:rPr lang="ru-RU" sz="2400" b="1" dirty="0" err="1">
                <a:solidFill>
                  <a:srgbClr val="00B050"/>
                </a:solidFill>
              </a:rPr>
              <a:t>позицією</a:t>
            </a:r>
            <a:r>
              <a:rPr lang="ru-RU" sz="2400" b="1" dirty="0" smtClean="0">
                <a:solidFill>
                  <a:srgbClr val="00B050"/>
                </a:solidFill>
              </a:rPr>
              <a:t>?</a:t>
            </a:r>
          </a:p>
          <a:p>
            <a:pPr algn="ctr"/>
            <a:endParaRPr lang="uk-UA" sz="2400" b="1" dirty="0">
              <a:solidFill>
                <a:srgbClr val="00B050"/>
              </a:solidFill>
            </a:endParaRPr>
          </a:p>
          <a:p>
            <a:pPr algn="ctr"/>
            <a:endParaRPr lang="uk-UA" sz="2400" b="1" dirty="0" smtClean="0">
              <a:solidFill>
                <a:srgbClr val="00B050"/>
              </a:solidFill>
            </a:endParaRPr>
          </a:p>
          <a:p>
            <a:pPr algn="ctr"/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93096"/>
            <a:ext cx="374441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980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764704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</a:rPr>
              <a:t>ТЕКСТ </a:t>
            </a:r>
            <a:r>
              <a:rPr lang="ru-RU" sz="2400" b="1" dirty="0" smtClean="0">
                <a:solidFill>
                  <a:prstClr val="black"/>
                </a:solidFill>
              </a:rPr>
              <a:t>:</a:t>
            </a:r>
          </a:p>
          <a:p>
            <a:pPr lvl="0" algn="just">
              <a:lnSpc>
                <a:spcPct val="200000"/>
              </a:lnSpc>
            </a:pPr>
            <a:r>
              <a:rPr lang="ru-RU" sz="2400" b="1" i="1" dirty="0" smtClean="0">
                <a:solidFill>
                  <a:prstClr val="black"/>
                </a:solidFill>
              </a:rPr>
              <a:t> </a:t>
            </a:r>
            <a:r>
              <a:rPr lang="ru-RU" sz="2400" b="1" i="1" dirty="0">
                <a:solidFill>
                  <a:prstClr val="black"/>
                </a:solidFill>
              </a:rPr>
              <a:t>«</a:t>
            </a:r>
            <a:r>
              <a:rPr lang="ru-RU" sz="2400" b="1" i="1" dirty="0" err="1">
                <a:solidFill>
                  <a:prstClr val="black"/>
                </a:solidFill>
              </a:rPr>
              <a:t>Ці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завзяті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прихильники</a:t>
            </a:r>
            <a:r>
              <a:rPr lang="ru-RU" sz="2400" b="1" i="1" dirty="0">
                <a:solidFill>
                  <a:prstClr val="black"/>
                </a:solidFill>
              </a:rPr>
              <a:t>, </a:t>
            </a:r>
            <a:r>
              <a:rPr lang="ru-RU" sz="2400" b="1" i="1" dirty="0" err="1">
                <a:solidFill>
                  <a:prstClr val="black"/>
                </a:solidFill>
              </a:rPr>
              <a:t>ці</a:t>
            </a:r>
            <a:r>
              <a:rPr lang="ru-RU" sz="2400" b="1" i="1" dirty="0">
                <a:solidFill>
                  <a:prstClr val="black"/>
                </a:solidFill>
              </a:rPr>
              <a:t> фанатики, </a:t>
            </a:r>
            <a:endParaRPr lang="ru-RU" sz="2400" b="1" i="1" dirty="0" smtClean="0">
              <a:solidFill>
                <a:prstClr val="black"/>
              </a:solidFill>
            </a:endParaRPr>
          </a:p>
          <a:p>
            <a:pPr lvl="0" algn="just">
              <a:lnSpc>
                <a:spcPct val="200000"/>
              </a:lnSpc>
            </a:pPr>
            <a:r>
              <a:rPr lang="ru-RU" sz="2400" b="1" i="1" dirty="0" err="1" smtClean="0">
                <a:solidFill>
                  <a:prstClr val="black"/>
                </a:solidFill>
              </a:rPr>
              <a:t>ці</a:t>
            </a:r>
            <a:r>
              <a:rPr lang="ru-RU" sz="2400" b="1" i="1" dirty="0" smtClean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моральні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тирани</a:t>
            </a:r>
            <a:r>
              <a:rPr lang="ru-RU" sz="2400" b="1" i="1" dirty="0">
                <a:solidFill>
                  <a:prstClr val="black"/>
                </a:solidFill>
              </a:rPr>
              <a:t>, </a:t>
            </a:r>
            <a:r>
              <a:rPr lang="ru-RU" sz="2400" b="1" i="1" dirty="0" err="1">
                <a:solidFill>
                  <a:prstClr val="black"/>
                </a:solidFill>
              </a:rPr>
              <a:t>які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відібрали</a:t>
            </a:r>
            <a:r>
              <a:rPr lang="ru-RU" sz="2400" b="1" i="1" dirty="0">
                <a:solidFill>
                  <a:prstClr val="black"/>
                </a:solidFill>
              </a:rPr>
              <a:t> б </a:t>
            </a:r>
            <a:r>
              <a:rPr lang="ru-RU" sz="2400" b="1" i="1" dirty="0" err="1">
                <a:solidFill>
                  <a:prstClr val="black"/>
                </a:solidFill>
              </a:rPr>
              <a:t>радість</a:t>
            </a:r>
            <a:r>
              <a:rPr lang="ru-RU" sz="2400" b="1" i="1" dirty="0">
                <a:solidFill>
                  <a:prstClr val="black"/>
                </a:solidFill>
              </a:rPr>
              <a:t> у (</a:t>
            </a:r>
            <a:r>
              <a:rPr lang="ru-RU" sz="2400" b="1" i="1" dirty="0" err="1">
                <a:solidFill>
                  <a:prstClr val="black"/>
                </a:solidFill>
              </a:rPr>
              <a:t>тютюнових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фермерів</a:t>
            </a:r>
            <a:r>
              <a:rPr lang="ru-RU" sz="2400" b="1" i="1" dirty="0">
                <a:solidFill>
                  <a:prstClr val="black"/>
                </a:solidFill>
              </a:rPr>
              <a:t>) і </a:t>
            </a:r>
            <a:r>
              <a:rPr lang="ru-RU" sz="2400" b="1" i="1" dirty="0" err="1">
                <a:solidFill>
                  <a:prstClr val="black"/>
                </a:solidFill>
              </a:rPr>
              <a:t>втрутились</a:t>
            </a:r>
            <a:r>
              <a:rPr lang="ru-RU" sz="2400" b="1" i="1" dirty="0">
                <a:solidFill>
                  <a:prstClr val="black"/>
                </a:solidFill>
              </a:rPr>
              <a:t> в </a:t>
            </a:r>
            <a:r>
              <a:rPr lang="ru-RU" sz="2400" b="1" i="1" dirty="0" err="1">
                <a:solidFill>
                  <a:prstClr val="black"/>
                </a:solidFill>
              </a:rPr>
              <a:t>особисті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справи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курців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endParaRPr lang="ru-RU" sz="2400" b="1" i="1" dirty="0" smtClean="0">
              <a:solidFill>
                <a:prstClr val="black"/>
              </a:solidFill>
            </a:endParaRPr>
          </a:p>
          <a:p>
            <a:pPr lvl="0" algn="just">
              <a:lnSpc>
                <a:spcPct val="200000"/>
              </a:lnSpc>
            </a:pPr>
            <a:endParaRPr lang="ru-RU" sz="2400" b="1" i="1" dirty="0">
              <a:solidFill>
                <a:prstClr val="black"/>
              </a:solidFill>
            </a:endParaRPr>
          </a:p>
          <a:p>
            <a:pPr lvl="0" algn="just">
              <a:lnSpc>
                <a:spcPct val="200000"/>
              </a:lnSpc>
            </a:pPr>
            <a:r>
              <a:rPr lang="ru-RU" sz="2400" b="1" i="1" dirty="0" smtClean="0">
                <a:solidFill>
                  <a:prstClr val="black"/>
                </a:solidFill>
              </a:rPr>
              <a:t>… </a:t>
            </a:r>
            <a:r>
              <a:rPr lang="ru-RU" sz="2400" b="1" i="1" dirty="0" err="1">
                <a:solidFill>
                  <a:prstClr val="black"/>
                </a:solidFill>
              </a:rPr>
              <a:t>повинні</a:t>
            </a:r>
            <a:r>
              <a:rPr lang="ru-RU" sz="2400" b="1" i="1" dirty="0">
                <a:solidFill>
                  <a:prstClr val="black"/>
                </a:solidFill>
              </a:rPr>
              <a:t> </a:t>
            </a:r>
            <a:r>
              <a:rPr lang="ru-RU" sz="2400" b="1" i="1" dirty="0" err="1">
                <a:solidFill>
                  <a:prstClr val="black"/>
                </a:solidFill>
              </a:rPr>
              <a:t>посоромитись</a:t>
            </a:r>
            <a:r>
              <a:rPr lang="ru-RU" sz="2400" b="1" i="1" dirty="0">
                <a:solidFill>
                  <a:prstClr val="black"/>
                </a:solidFill>
              </a:rPr>
              <a:t>».</a:t>
            </a:r>
            <a:endParaRPr lang="ru-RU" sz="24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02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250249"/>
              </p:ext>
            </p:extLst>
          </p:nvPr>
        </p:nvGraphicFramePr>
        <p:xfrm>
          <a:off x="1691680" y="1412776"/>
          <a:ext cx="6192688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5400"/>
                <a:gridCol w="2138644"/>
                <a:gridCol w="2138644"/>
              </a:tblGrid>
              <a:tr h="8479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позитивні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Нейтральні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Негативні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404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Учасники кампанії за чисте повітря; </a:t>
                      </a:r>
                      <a:endParaRPr lang="ru-RU" sz="18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Вартові здоров'я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активісти руху проти паління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Завзяті прихильники; фанатики; моральні тирани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548680"/>
            <a:ext cx="72728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М-схема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697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166" y="836712"/>
            <a:ext cx="3668825" cy="4896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техніки безпеки переслідують нас все життя, але до розумового процесу ми все ще ставимося безвідповідально</a:t>
            </a:r>
            <a:endParaRPr lang="uk-U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73612"/>
            <a:ext cx="3888432" cy="369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11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764705"/>
            <a:ext cx="6696744" cy="4433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Яке питання? 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Яка відповідь пропонується? 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Які причини пропонуються? 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Які докази надані? 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Яким фактам, як від нас очікується, ми маємо просто повірити? 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Blip>
                <a:blip r:embed="rId2"/>
              </a:buBlip>
            </a:pP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Яка інформація чи аргументи відсутні? (напишіть кількість на полях тексту і випишіть повністю пропущені ідеї). </a:t>
            </a:r>
            <a:endParaRPr lang="ru-RU" sz="2400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Blip>
                <a:blip r:embed="rId2"/>
              </a:buBlip>
            </a:pPr>
            <a:r>
              <a:rPr lang="uk-UA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Які </a:t>
            </a:r>
            <a:r>
              <a:rPr lang="uk-UA" sz="2400" dirty="0">
                <a:solidFill>
                  <a:srgbClr val="002060"/>
                </a:solidFill>
                <a:latin typeface="Times New Roman"/>
                <a:ea typeface="Calibri"/>
              </a:rPr>
              <a:t>вагомі слова використані?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62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ВПРАВА 2</a:t>
            </a:r>
            <a:r>
              <a:rPr lang="ru-RU" dirty="0"/>
              <a:t>.  ЯК ПОБУДУВАТИ ВАГОМІЙ АРГУМЕНТ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uk-UA" sz="1600" dirty="0" smtClean="0">
                <a:solidFill>
                  <a:srgbClr val="002060"/>
                </a:solidFill>
              </a:rPr>
              <a:t>Проведіть голосування з питання: що може зробити будь-чиї доводи максимально переконливими. Виберіть  із запропонованих критеріїв </a:t>
            </a:r>
            <a:r>
              <a:rPr lang="uk-UA" sz="1600" b="1" dirty="0" smtClean="0">
                <a:solidFill>
                  <a:srgbClr val="7030A0"/>
                </a:solidFill>
              </a:rPr>
              <a:t>не більше трьох</a:t>
            </a:r>
            <a:r>
              <a:rPr lang="uk-UA" sz="1600" dirty="0" smtClean="0">
                <a:solidFill>
                  <a:srgbClr val="002060"/>
                </a:solidFill>
              </a:rPr>
              <a:t>:</a:t>
            </a:r>
            <a:endParaRPr lang="uk-UA" sz="1600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конкретні факти;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закони та інші нормативно-правові акти та інструкції;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посилання на думки авторитетних фахівців, експертів;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опора на суспільні цінності;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статистичні данні;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життєві приклади;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яскраві порівняння;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історичні аналогії;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1400" dirty="0" smtClean="0">
                <a:solidFill>
                  <a:srgbClr val="C00000"/>
                </a:solidFill>
              </a:rPr>
              <a:t>результати експериментальних досліджень;</a:t>
            </a:r>
          </a:p>
          <a:p>
            <a:pPr marL="114300" indent="0">
              <a:buNone/>
            </a:pPr>
            <a:endParaRPr lang="ru-RU" sz="1600" dirty="0"/>
          </a:p>
        </p:txBody>
      </p:sp>
      <p:pic>
        <p:nvPicPr>
          <p:cNvPr id="10267" name="Объект 1026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00808"/>
            <a:ext cx="3528392" cy="3168352"/>
          </a:xfrm>
        </p:spPr>
      </p:pic>
    </p:spTree>
    <p:extLst>
      <p:ext uri="{BB962C8B-B14F-4D97-AF65-F5344CB8AC3E}">
        <p14:creationId xmlns:p14="http://schemas.microsoft.com/office/powerpoint/2010/main" val="383842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1" b="13711"/>
          <a:stretch>
            <a:fillRect/>
          </a:stretch>
        </p:blipFill>
        <p:spPr>
          <a:xfrm>
            <a:off x="685800" y="908719"/>
            <a:ext cx="7772400" cy="4044281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499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СПОСОБИ ПОБУДОВИ ЕФЕКТИВНОГО АРГУМЕНТУ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•	</a:t>
            </a:r>
            <a:r>
              <a:rPr lang="uk-UA" dirty="0" smtClean="0">
                <a:solidFill>
                  <a:srgbClr val="FF0000"/>
                </a:solidFill>
              </a:rPr>
              <a:t>Будуючи аргумент, чітко формулюйте тезу. Він повинен не тільки адекватно відображати вашу думку, але і бути зрозумілим слухачам.</a:t>
            </a:r>
          </a:p>
          <a:p>
            <a:pPr algn="just"/>
            <a:endParaRPr lang="uk-UA" dirty="0" smtClean="0">
              <a:solidFill>
                <a:srgbClr val="FF0000"/>
              </a:solidFill>
            </a:endParaRPr>
          </a:p>
          <a:p>
            <a:pPr algn="just"/>
            <a:r>
              <a:rPr lang="uk-UA" dirty="0" smtClean="0"/>
              <a:t>•	</a:t>
            </a:r>
            <a:r>
              <a:rPr lang="uk-UA" dirty="0" smtClean="0">
                <a:solidFill>
                  <a:srgbClr val="FF0000"/>
                </a:solidFill>
              </a:rPr>
              <a:t>Наводячи доводи, стежте за їх відповідністю тези.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•	</a:t>
            </a:r>
            <a:r>
              <a:rPr lang="uk-UA" dirty="0" smtClean="0">
                <a:solidFill>
                  <a:srgbClr val="FF0000"/>
                </a:solidFill>
              </a:rPr>
              <a:t>Використовуючи факти, викладайте їх точно, не спотворюючи, вкажіть джерело.</a:t>
            </a:r>
          </a:p>
          <a:p>
            <a:pPr algn="just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504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691276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/>
              <a:t>Запрошуємо спробувати</a:t>
            </a:r>
          </a:p>
          <a:p>
            <a:endParaRPr lang="uk-UA" dirty="0" smtClean="0"/>
          </a:p>
          <a:p>
            <a:pPr marL="342900" indent="-342900">
              <a:buAutoNum type="arabicPeriod"/>
            </a:pPr>
            <a:r>
              <a:rPr lang="uk-UA" sz="2400" dirty="0" smtClean="0"/>
              <a:t>Працюючи в групах, сформулюйте свою позицію по одній з наступних тем і, використовуючи різні способи побудови аргументу, обґрунтуйте її.</a:t>
            </a:r>
          </a:p>
          <a:p>
            <a:endParaRPr lang="uk-UA" sz="2400" dirty="0" smtClean="0"/>
          </a:p>
          <a:p>
            <a:r>
              <a:rPr lang="uk-UA" sz="2400" dirty="0" smtClean="0">
                <a:solidFill>
                  <a:srgbClr val="0070C0"/>
                </a:solidFill>
              </a:rPr>
              <a:t>а) Введення в навчання нового предмета - «Основи критичного мислення».</a:t>
            </a:r>
          </a:p>
          <a:p>
            <a:endParaRPr lang="uk-UA" sz="2400" dirty="0" smtClean="0"/>
          </a:p>
          <a:p>
            <a:endParaRPr lang="uk-UA" sz="2400" dirty="0" smtClean="0"/>
          </a:p>
          <a:p>
            <a:r>
              <a:rPr lang="uk-UA" sz="2400" dirty="0" smtClean="0">
                <a:solidFill>
                  <a:srgbClr val="00B050"/>
                </a:solidFill>
              </a:rPr>
              <a:t>в) Збереження в країні безкоштовної вищої освіти.</a:t>
            </a:r>
            <a:endParaRPr lang="uk-UA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801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ВПРАВА  «НЕЩАСНИЙ ВИПАДОК В ПУСТЕЛІ» 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2177955"/>
            <a:ext cx="4896544" cy="299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4206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ВПРАВА. </a:t>
            </a:r>
            <a:r>
              <a:rPr lang="uk-UA" dirty="0" smtClean="0"/>
              <a:t>ДЕКОДУВАННЯ Аргументів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145" y="2420887"/>
            <a:ext cx="5445151" cy="2973339"/>
          </a:xfrm>
        </p:spPr>
      </p:pic>
    </p:spTree>
    <p:extLst>
      <p:ext uri="{BB962C8B-B14F-4D97-AF65-F5344CB8AC3E}">
        <p14:creationId xmlns:p14="http://schemas.microsoft.com/office/powerpoint/2010/main" val="3931124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i="1" dirty="0">
                <a:solidFill>
                  <a:srgbClr val="002060"/>
                </a:solidFill>
              </a:rPr>
              <a:t>«Чим </a:t>
            </a:r>
            <a:r>
              <a:rPr lang="ru-RU" b="1" i="1" dirty="0" err="1">
                <a:solidFill>
                  <a:srgbClr val="002060"/>
                </a:solidFill>
              </a:rPr>
              <a:t>закінчиться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прихід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демократів</a:t>
            </a:r>
            <a:r>
              <a:rPr lang="ru-RU" b="1" i="1" dirty="0">
                <a:solidFill>
                  <a:srgbClr val="002060"/>
                </a:solidFill>
              </a:rPr>
              <a:t> до </a:t>
            </a:r>
            <a:r>
              <a:rPr lang="ru-RU" b="1" i="1" dirty="0" err="1">
                <a:solidFill>
                  <a:srgbClr val="002060"/>
                </a:solidFill>
              </a:rPr>
              <a:t>влади</a:t>
            </a:r>
            <a:r>
              <a:rPr lang="ru-RU" b="1" i="1" dirty="0">
                <a:solidFill>
                  <a:srgbClr val="002060"/>
                </a:solidFill>
              </a:rPr>
              <a:t>? </a:t>
            </a:r>
            <a:r>
              <a:rPr lang="ru-RU" b="1" i="1" dirty="0" err="1">
                <a:solidFill>
                  <a:srgbClr val="002060"/>
                </a:solidFill>
              </a:rPr>
              <a:t>Економічною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кризою</a:t>
            </a:r>
            <a:r>
              <a:rPr lang="ru-RU" b="1" i="1" dirty="0">
                <a:solidFill>
                  <a:srgbClr val="002060"/>
                </a:solidFill>
              </a:rPr>
              <a:t>! </a:t>
            </a:r>
            <a:r>
              <a:rPr lang="ru-RU" b="1" i="1" dirty="0" err="1">
                <a:solidFill>
                  <a:srgbClr val="002060"/>
                </a:solidFill>
              </a:rPr>
              <a:t>Можливо</a:t>
            </a:r>
            <a:r>
              <a:rPr lang="ru-RU" b="1" i="1" dirty="0">
                <a:solidFill>
                  <a:srgbClr val="002060"/>
                </a:solidFill>
              </a:rPr>
              <a:t>, </a:t>
            </a:r>
            <a:r>
              <a:rPr lang="ru-RU" b="1" i="1" dirty="0" err="1">
                <a:solidFill>
                  <a:srgbClr val="002060"/>
                </a:solidFill>
              </a:rPr>
              <a:t>демократи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мають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якісь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сильні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сторони</a:t>
            </a:r>
            <a:r>
              <a:rPr lang="ru-RU" b="1" i="1" dirty="0">
                <a:solidFill>
                  <a:srgbClr val="002060"/>
                </a:solidFill>
              </a:rPr>
              <a:t>, але </a:t>
            </a:r>
            <a:r>
              <a:rPr lang="ru-RU" b="1" i="1" dirty="0" err="1">
                <a:solidFill>
                  <a:srgbClr val="002060"/>
                </a:solidFill>
              </a:rPr>
              <a:t>що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робити</a:t>
            </a:r>
            <a:r>
              <a:rPr lang="ru-RU" b="1" i="1" dirty="0">
                <a:solidFill>
                  <a:srgbClr val="002060"/>
                </a:solidFill>
              </a:rPr>
              <a:t> з </a:t>
            </a:r>
            <a:r>
              <a:rPr lang="ru-RU" b="1" i="1" dirty="0" err="1">
                <a:solidFill>
                  <a:srgbClr val="002060"/>
                </a:solidFill>
              </a:rPr>
              <a:t>економікою</a:t>
            </a:r>
            <a:r>
              <a:rPr lang="ru-RU" b="1" i="1" dirty="0">
                <a:solidFill>
                  <a:srgbClr val="002060"/>
                </a:solidFill>
              </a:rPr>
              <a:t>, вони не </a:t>
            </a:r>
            <a:r>
              <a:rPr lang="ru-RU" b="1" i="1" dirty="0" err="1">
                <a:solidFill>
                  <a:srgbClr val="002060"/>
                </a:solidFill>
              </a:rPr>
              <a:t>знають</a:t>
            </a:r>
            <a:r>
              <a:rPr lang="ru-RU" b="1" i="1" dirty="0">
                <a:solidFill>
                  <a:srgbClr val="002060"/>
                </a:solidFill>
              </a:rPr>
              <a:t>. </a:t>
            </a:r>
            <a:r>
              <a:rPr lang="ru-RU" b="1" i="1" dirty="0" err="1">
                <a:solidFill>
                  <a:srgbClr val="002060"/>
                </a:solidFill>
              </a:rPr>
              <a:t>Подивіться</a:t>
            </a:r>
            <a:r>
              <a:rPr lang="ru-RU" b="1" i="1" dirty="0">
                <a:solidFill>
                  <a:srgbClr val="002060"/>
                </a:solidFill>
              </a:rPr>
              <a:t> на </a:t>
            </a:r>
            <a:r>
              <a:rPr lang="ru-RU" b="1" i="1" dirty="0" err="1">
                <a:solidFill>
                  <a:srgbClr val="002060"/>
                </a:solidFill>
              </a:rPr>
              <a:t>успіхи</a:t>
            </a:r>
            <a:r>
              <a:rPr lang="ru-RU" b="1" i="1" dirty="0">
                <a:solidFill>
                  <a:srgbClr val="002060"/>
                </a:solidFill>
              </a:rPr>
              <a:t> в </a:t>
            </a:r>
            <a:r>
              <a:rPr lang="ru-RU" b="1" i="1" dirty="0" err="1">
                <a:solidFill>
                  <a:srgbClr val="002060"/>
                </a:solidFill>
              </a:rPr>
              <a:t>економічному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розвитку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регіону</a:t>
            </a:r>
            <a:r>
              <a:rPr lang="ru-RU" b="1" i="1" dirty="0">
                <a:solidFill>
                  <a:srgbClr val="002060"/>
                </a:solidFill>
              </a:rPr>
              <a:t> Н. Вони не </a:t>
            </a:r>
            <a:r>
              <a:rPr lang="ru-RU" b="1" i="1" dirty="0" err="1">
                <a:solidFill>
                  <a:srgbClr val="002060"/>
                </a:solidFill>
              </a:rPr>
              <a:t>випадкові</a:t>
            </a:r>
            <a:r>
              <a:rPr lang="ru-RU" b="1" i="1" dirty="0">
                <a:solidFill>
                  <a:srgbClr val="002060"/>
                </a:solidFill>
              </a:rPr>
              <a:t>, там глава </a:t>
            </a:r>
            <a:r>
              <a:rPr lang="ru-RU" b="1" i="1" dirty="0" err="1">
                <a:solidFill>
                  <a:srgbClr val="002060"/>
                </a:solidFill>
              </a:rPr>
              <a:t>адміністрації</a:t>
            </a:r>
            <a:r>
              <a:rPr lang="ru-RU" b="1" i="1" dirty="0">
                <a:solidFill>
                  <a:srgbClr val="002060"/>
                </a:solidFill>
              </a:rPr>
              <a:t> член-</a:t>
            </a:r>
            <a:r>
              <a:rPr lang="ru-RU" b="1" i="1" dirty="0" err="1">
                <a:solidFill>
                  <a:srgbClr val="002060"/>
                </a:solidFill>
              </a:rPr>
              <a:t>нашої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партії</a:t>
            </a:r>
            <a:r>
              <a:rPr lang="ru-RU" b="1" i="1" dirty="0">
                <a:solidFill>
                  <a:srgbClr val="002060"/>
                </a:solidFill>
              </a:rPr>
              <a:t> . </a:t>
            </a:r>
            <a:r>
              <a:rPr lang="ru-RU" b="1" i="1" dirty="0" err="1">
                <a:solidFill>
                  <a:srgbClr val="002060"/>
                </a:solidFill>
              </a:rPr>
              <a:t>Тільки</a:t>
            </a:r>
            <a:r>
              <a:rPr lang="ru-RU" b="1" i="1" dirty="0">
                <a:solidFill>
                  <a:srgbClr val="002060"/>
                </a:solidFill>
              </a:rPr>
              <a:t> в </a:t>
            </a:r>
            <a:r>
              <a:rPr lang="ru-RU" b="1" i="1" dirty="0" err="1">
                <a:solidFill>
                  <a:srgbClr val="002060"/>
                </a:solidFill>
              </a:rPr>
              <a:t>нашій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партії</a:t>
            </a:r>
            <a:r>
              <a:rPr lang="ru-RU" b="1" i="1" dirty="0">
                <a:solidFill>
                  <a:srgbClr val="002060"/>
                </a:solidFill>
              </a:rPr>
              <a:t> є </a:t>
            </a:r>
            <a:r>
              <a:rPr lang="ru-RU" b="1" i="1" dirty="0" err="1">
                <a:solidFill>
                  <a:srgbClr val="002060"/>
                </a:solidFill>
              </a:rPr>
              <a:t>справжні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економісти-професіонали</a:t>
            </a:r>
            <a:r>
              <a:rPr lang="ru-RU" b="1" i="1" dirty="0">
                <a:solidFill>
                  <a:srgbClr val="002060"/>
                </a:solidFill>
              </a:rPr>
              <a:t>. </a:t>
            </a:r>
            <a:r>
              <a:rPr lang="ru-RU" b="1" i="1" dirty="0" err="1">
                <a:solidFill>
                  <a:srgbClr val="002060"/>
                </a:solidFill>
              </a:rPr>
              <a:t>Якщо</a:t>
            </a:r>
            <a:r>
              <a:rPr lang="ru-RU" b="1" i="1" dirty="0">
                <a:solidFill>
                  <a:srgbClr val="002060"/>
                </a:solidFill>
              </a:rPr>
              <a:t> не </a:t>
            </a:r>
            <a:r>
              <a:rPr lang="ru-RU" b="1" i="1" dirty="0" err="1">
                <a:solidFill>
                  <a:srgbClr val="002060"/>
                </a:solidFill>
              </a:rPr>
              <a:t>хочете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нової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економічної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кризи</a:t>
            </a:r>
            <a:r>
              <a:rPr lang="ru-RU" b="1" i="1" dirty="0">
                <a:solidFill>
                  <a:srgbClr val="002060"/>
                </a:solidFill>
              </a:rPr>
              <a:t>, голосуйте за нашу </a:t>
            </a:r>
            <a:r>
              <a:rPr lang="ru-RU" b="1" i="1" dirty="0" err="1">
                <a:solidFill>
                  <a:srgbClr val="002060"/>
                </a:solidFill>
              </a:rPr>
              <a:t>партію</a:t>
            </a:r>
            <a:r>
              <a:rPr lang="ru-RU" b="1" i="1" dirty="0">
                <a:solidFill>
                  <a:srgbClr val="002060"/>
                </a:solidFill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1473910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826" y="677821"/>
            <a:ext cx="84969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Способи спростування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1400" dirty="0" smtClean="0"/>
              <a:t> </a:t>
            </a:r>
            <a:r>
              <a:rPr lang="uk-UA" sz="1400" b="1" dirty="0" smtClean="0"/>
              <a:t>запереченн</a:t>
            </a:r>
            <a:r>
              <a:rPr lang="uk-UA" sz="1400" dirty="0" smtClean="0"/>
              <a:t>я (аргументи опонентів заперечуються і пропонуються докази того, чому їх слова невірні: «Ні, це не так, тому що ...»;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1400" dirty="0" smtClean="0"/>
              <a:t> </a:t>
            </a:r>
            <a:r>
              <a:rPr lang="uk-UA" sz="1400" b="1" dirty="0" smtClean="0"/>
              <a:t>мінімізація </a:t>
            </a:r>
            <a:r>
              <a:rPr lang="uk-UA" sz="1400" dirty="0" smtClean="0"/>
              <a:t>(обґрунтованість аргументів заперечується, але значимість їх для слухача зменшується): «Так, ми згодні, але це одиничний випадок (впливає на обмежене коло людей, було давно і т.д.)»;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1400" dirty="0" smtClean="0"/>
              <a:t> </a:t>
            </a:r>
            <a:r>
              <a:rPr lang="uk-UA" sz="1400" b="1" dirty="0" smtClean="0"/>
              <a:t>перевага</a:t>
            </a:r>
            <a:r>
              <a:rPr lang="uk-UA" sz="1400" dirty="0" smtClean="0"/>
              <a:t> (з аргументом опонента можна погодитися, але привести інші, вигідні для себе факти, спираючись на більш важливі цінності): «Це дійсно так, підприємство забруднює повітря, але воно єдине дає нашим городянам робочі місця і можливість прогодувати свої сім'ї»;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1400" b="1" dirty="0" smtClean="0"/>
              <a:t>«бумеранг» </a:t>
            </a:r>
            <a:r>
              <a:rPr lang="uk-UA" sz="1400" dirty="0" smtClean="0"/>
              <a:t>(аргументи звертаються проти тих, хто їх висловив): «Так, дійсно, під час святкування Нового року ялинки вирубуються. Але це і добре, оскільки вони висаджувалися саме для цього, і ці вирубки звільняють місце для нових насаджень »</a:t>
            </a:r>
            <a:r>
              <a:rPr lang="uk-UA" sz="1400" dirty="0" err="1" smtClean="0"/>
              <a:t>.Якщо</a:t>
            </a:r>
            <a:r>
              <a:rPr lang="uk-UA" sz="1400" dirty="0" smtClean="0"/>
              <a:t> ви хочете, спростовуючи, звернути увагу слухачів на слабкість аргументів опонента,   використовуйте: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1400" b="1" dirty="0" smtClean="0"/>
              <a:t>демонстрацію невідповідності аргументів </a:t>
            </a:r>
            <a:r>
              <a:rPr lang="uk-UA" sz="1400" dirty="0" smtClean="0"/>
              <a:t>обговорюваної теми: «Ваш аргумент про шкоду куріння для здоров'я того, хто курить, є незаперечним. Але сьогодні ми обговорюємо тему про заборону куріння в громадських місцях »;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1400" b="1" dirty="0" smtClean="0"/>
              <a:t>демонстрацію </a:t>
            </a:r>
            <a:r>
              <a:rPr lang="uk-UA" sz="1400" b="1" dirty="0" err="1" smtClean="0"/>
              <a:t>суперечливости</a:t>
            </a:r>
            <a:r>
              <a:rPr lang="uk-UA" sz="1400" b="1" dirty="0" smtClean="0"/>
              <a:t>, суперечливост</a:t>
            </a:r>
            <a:r>
              <a:rPr lang="uk-UA" sz="1400" dirty="0" smtClean="0"/>
              <a:t>і аргументів опонента. Почувши щось типу: «Ви не маєте рації, стверджуючи, що я не був на заняттях. Я був, ви просто не помітили. І взагалі, у мене є довідка! »- ви можете вказати на те, що це </a:t>
            </a:r>
            <a:r>
              <a:rPr lang="uk-UA" sz="1400" dirty="0" err="1" smtClean="0"/>
              <a:t>взаімопротіворечащіх</a:t>
            </a:r>
            <a:r>
              <a:rPr lang="uk-UA" sz="1400" dirty="0" smtClean="0"/>
              <a:t> фрази;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uk-UA" sz="1400" b="1" dirty="0" smtClean="0"/>
              <a:t>демонстрація сумніви в достовірності фактів</a:t>
            </a:r>
            <a:r>
              <a:rPr lang="uk-UA" sz="1400" dirty="0" smtClean="0"/>
              <a:t>, надійності джерела інформації компетентності авторитету, на які посилається опонент. Ви також можете ставити під сумнів судження, засноване на одиничному прикладі, типовість прикладу, посилаючись на наявність винятків і т.д.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1994459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344" y="1020423"/>
            <a:ext cx="5941008" cy="370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689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464496" cy="3168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64904"/>
            <a:ext cx="3652776" cy="3530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9419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12845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Щоб розпізнати спробу маніпуляції автора свідомістю читачів, аналізуйте текст з питань:</a:t>
            </a:r>
          </a:p>
          <a:p>
            <a:pPr algn="ctr"/>
            <a:endParaRPr lang="uk-UA" b="1" dirty="0" smtClean="0"/>
          </a:p>
          <a:p>
            <a:pPr>
              <a:lnSpc>
                <a:spcPct val="150000"/>
              </a:lnSpc>
            </a:pPr>
            <a:r>
              <a:rPr lang="uk-UA" dirty="0" smtClean="0"/>
              <a:t>• Який основне питання ставиться в цьому тексті?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• Яку відповідь на нього дається?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• Які доводи наводяться в підтримку такої відповіді?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• Які свідчення наводяться в підтримку кожного доводу?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• Які доводи або факти пропущені - з тих, що підтримують протилежну точку зору?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• Які «факти» нам пропонується прийняти на віру?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• Які «навантажені», оціночні слова вживає автор?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• Обґрунтовано чи висновок - з урахуванням наведених доводів і всього, що ми перерахували вище?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894623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60672" cy="1584176"/>
          </a:xfrm>
        </p:spPr>
        <p:txBody>
          <a:bodyPr>
            <a:noAutofit/>
          </a:bodyPr>
          <a:lstStyle/>
          <a:p>
            <a:r>
              <a:rPr lang="ru-RU" sz="1400" b="1" dirty="0"/>
              <a:t>ДУМАТИ - ЦЕ ВЕСЕЛО!</a:t>
            </a:r>
            <a:br>
              <a:rPr lang="ru-RU" sz="1400" b="1" dirty="0"/>
            </a:br>
            <a:r>
              <a:rPr lang="ru-RU" sz="1400" dirty="0" err="1"/>
              <a:t>Французький</a:t>
            </a:r>
            <a:r>
              <a:rPr lang="ru-RU" sz="1400" dirty="0"/>
              <a:t> герцог </a:t>
            </a:r>
            <a:r>
              <a:rPr lang="ru-RU" sz="1400" dirty="0" err="1"/>
              <a:t>ніяк</a:t>
            </a:r>
            <a:r>
              <a:rPr lang="ru-RU" sz="1400" dirty="0"/>
              <a:t> не </a:t>
            </a:r>
            <a:r>
              <a:rPr lang="ru-RU" sz="1400" dirty="0" err="1"/>
              <a:t>міг</a:t>
            </a:r>
            <a:r>
              <a:rPr lang="ru-RU" sz="1400" dirty="0"/>
              <a:t> </a:t>
            </a:r>
            <a:r>
              <a:rPr lang="ru-RU" sz="1400" dirty="0" err="1"/>
              <a:t>зрозуміти</a:t>
            </a:r>
            <a:r>
              <a:rPr lang="ru-RU" sz="1400" dirty="0"/>
              <a:t> з </a:t>
            </a:r>
            <a:r>
              <a:rPr lang="ru-RU" sz="1400" dirty="0" err="1"/>
              <a:t>пояснень</a:t>
            </a:r>
            <a:r>
              <a:rPr lang="ru-RU" sz="1400" dirty="0"/>
              <a:t> </a:t>
            </a:r>
            <a:r>
              <a:rPr lang="ru-RU" sz="1400" dirty="0" err="1"/>
              <a:t>свого</a:t>
            </a:r>
            <a:r>
              <a:rPr lang="ru-RU" sz="1400" dirty="0"/>
              <a:t> </a:t>
            </a:r>
            <a:r>
              <a:rPr lang="ru-RU" sz="1400" dirty="0" err="1"/>
              <a:t>викладача</a:t>
            </a:r>
            <a:r>
              <a:rPr lang="ru-RU" sz="1400" dirty="0"/>
              <a:t>, </a:t>
            </a:r>
            <a:r>
              <a:rPr lang="ru-RU" sz="1400" dirty="0" err="1"/>
              <a:t>чому</a:t>
            </a:r>
            <a:r>
              <a:rPr lang="ru-RU" sz="1400" dirty="0"/>
              <a:t> сума </a:t>
            </a:r>
            <a:r>
              <a:rPr lang="ru-RU" sz="1400" dirty="0" err="1"/>
              <a:t>кутів</a:t>
            </a:r>
            <a:r>
              <a:rPr lang="ru-RU" sz="1400" dirty="0"/>
              <a:t> </a:t>
            </a:r>
            <a:r>
              <a:rPr lang="ru-RU" sz="1400" dirty="0" err="1"/>
              <a:t>трикутника</a:t>
            </a:r>
            <a:r>
              <a:rPr lang="ru-RU" sz="1400" dirty="0"/>
              <a:t> </a:t>
            </a:r>
            <a:r>
              <a:rPr lang="ru-RU" sz="1400" dirty="0" err="1"/>
              <a:t>дорівнює</a:t>
            </a:r>
            <a:r>
              <a:rPr lang="ru-RU" sz="1400" dirty="0"/>
              <a:t> </a:t>
            </a:r>
            <a:r>
              <a:rPr lang="ru-RU" sz="1400" dirty="0" err="1"/>
              <a:t>двом</a:t>
            </a:r>
            <a:r>
              <a:rPr lang="ru-RU" sz="1400" dirty="0"/>
              <a:t> прямим кутам. </a:t>
            </a:r>
            <a:r>
              <a:rPr lang="ru-RU" sz="1400" dirty="0" err="1"/>
              <a:t>Нарешті</a:t>
            </a:r>
            <a:r>
              <a:rPr lang="ru-RU" sz="1400" dirty="0"/>
              <a:t>, доведений до </a:t>
            </a:r>
            <a:r>
              <a:rPr lang="ru-RU" sz="1400" dirty="0" err="1"/>
              <a:t>відчаю</a:t>
            </a:r>
            <a:r>
              <a:rPr lang="ru-RU" sz="1400" dirty="0"/>
              <a:t> </a:t>
            </a:r>
            <a:r>
              <a:rPr lang="ru-RU" sz="1400" dirty="0" err="1"/>
              <a:t>викладач</a:t>
            </a:r>
            <a:r>
              <a:rPr lang="ru-RU" sz="1400" dirty="0"/>
              <a:t> </a:t>
            </a:r>
            <a:r>
              <a:rPr lang="ru-RU" sz="1400" dirty="0" err="1"/>
              <a:t>вигукнув</a:t>
            </a:r>
            <a:r>
              <a:rPr lang="ru-RU" sz="1400" dirty="0"/>
              <a:t>: "Я клянусь Вам, Ваша </a:t>
            </a:r>
            <a:r>
              <a:rPr lang="ru-RU" sz="1400" dirty="0" err="1"/>
              <a:t>високість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вона </a:t>
            </a:r>
            <a:r>
              <a:rPr lang="ru-RU" sz="1400" dirty="0" err="1"/>
              <a:t>їм</a:t>
            </a:r>
            <a:r>
              <a:rPr lang="ru-RU" sz="1400" dirty="0"/>
              <a:t> </a:t>
            </a:r>
            <a:r>
              <a:rPr lang="ru-RU" sz="1400" dirty="0" err="1"/>
              <a:t>дорівнює</a:t>
            </a:r>
            <a:r>
              <a:rPr lang="ru-RU" sz="1400" dirty="0"/>
              <a:t>!" - "</a:t>
            </a:r>
            <a:r>
              <a:rPr lang="ru-RU" sz="1400" dirty="0" err="1"/>
              <a:t>Чому</a:t>
            </a:r>
            <a:r>
              <a:rPr lang="ru-RU" sz="1400" dirty="0"/>
              <a:t> ж Ви </a:t>
            </a:r>
            <a:r>
              <a:rPr lang="ru-RU" sz="1400" dirty="0" err="1"/>
              <a:t>мені</a:t>
            </a:r>
            <a:r>
              <a:rPr lang="ru-RU" sz="1400" dirty="0"/>
              <a:t> </a:t>
            </a:r>
            <a:r>
              <a:rPr lang="ru-RU" sz="1400" dirty="0" err="1"/>
              <a:t>відразу</a:t>
            </a:r>
            <a:r>
              <a:rPr lang="ru-RU" sz="1400" dirty="0"/>
              <a:t> не пояснили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настільки</a:t>
            </a:r>
            <a:r>
              <a:rPr lang="ru-RU" sz="1400" dirty="0"/>
              <a:t> </a:t>
            </a:r>
            <a:r>
              <a:rPr lang="ru-RU" sz="1400" dirty="0" err="1"/>
              <a:t>переконливо</a:t>
            </a:r>
            <a:r>
              <a:rPr lang="ru-RU" sz="1400" dirty="0"/>
              <a:t>?" - запитав герцог.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1806575"/>
            <a:ext cx="5591175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8754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sz="1300" b="1" dirty="0" smtClean="0">
                <a:solidFill>
                  <a:srgbClr val="93A299">
                    <a:lumMod val="75000"/>
                  </a:srgbClr>
                </a:solidFill>
              </a:rPr>
              <a:t>ДУМАТИ - ЦЕ ВЕСЕЛО !!!</a:t>
            </a:r>
            <a:r>
              <a:rPr lang="uk-UA" sz="1300" dirty="0" smtClean="0">
                <a:solidFill>
                  <a:srgbClr val="93A299">
                    <a:lumMod val="75000"/>
                  </a:srgbClr>
                </a:solidFill>
              </a:rPr>
              <a:t/>
            </a:r>
            <a:br>
              <a:rPr lang="uk-UA" sz="1300" dirty="0" smtClean="0">
                <a:solidFill>
                  <a:srgbClr val="93A299">
                    <a:lumMod val="75000"/>
                  </a:srgbClr>
                </a:solidFill>
              </a:rPr>
            </a:br>
            <a:r>
              <a:rPr lang="uk-UA" sz="1300" dirty="0" smtClean="0">
                <a:solidFill>
                  <a:srgbClr val="93A299">
                    <a:lumMod val="75000"/>
                  </a:srgbClr>
                </a:solidFill>
              </a:rPr>
              <a:t>Будь-яка промова повинна бути складена, наче жива істота - у неї повинно бути тіло з головою і ногами, і до того ж тулуб і кінцівки мають відповідати  один одному і  цілому </a:t>
            </a:r>
            <a:r>
              <a:rPr lang="uk-UA" sz="1300" dirty="0" err="1" smtClean="0">
                <a:solidFill>
                  <a:srgbClr val="93A299">
                    <a:lumMod val="75000"/>
                  </a:srgbClr>
                </a:solidFill>
              </a:rPr>
              <a:t>відночас</a:t>
            </a:r>
            <a:r>
              <a:rPr lang="uk-UA" sz="1300" dirty="0" smtClean="0">
                <a:solidFill>
                  <a:srgbClr val="93A299">
                    <a:lumMod val="75000"/>
                  </a:srgbClr>
                </a:solidFill>
              </a:rPr>
              <a:t>.</a:t>
            </a:r>
            <a:r>
              <a:rPr lang="uk-UA" sz="3600" dirty="0" smtClean="0">
                <a:solidFill>
                  <a:srgbClr val="93A299">
                    <a:lumMod val="75000"/>
                  </a:srgbClr>
                </a:solidFill>
              </a:rPr>
              <a:t/>
            </a:r>
            <a:br>
              <a:rPr lang="uk-UA" sz="3600" dirty="0" smtClean="0">
                <a:solidFill>
                  <a:srgbClr val="93A299">
                    <a:lumMod val="75000"/>
                  </a:srgbClr>
                </a:solidFill>
              </a:rPr>
            </a:br>
            <a:r>
              <a:rPr lang="uk-UA" sz="1300" dirty="0" smtClean="0"/>
              <a:t>Платон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06" y="2276872"/>
            <a:ext cx="434554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395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7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1800" b="1" dirty="0" smtClean="0"/>
              <a:t>аргументи потрібні не для того, щоб їх запам'ятати, а для того, щоб оцінити їх силу. Для цього необхідно перевести цю задачу з несвідомого плану в свідомий. </a:t>
            </a:r>
            <a:endParaRPr lang="uk-UA" sz="1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44856"/>
            <a:ext cx="5760640" cy="3418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417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Що ми насправді робимо, коли намагаємося сперечатися і не погоджуватися з чужою позицією?</a:t>
            </a:r>
            <a:endParaRPr lang="uk-UA" sz="20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5123"/>
            <a:ext cx="5400600" cy="3671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483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4"/>
            <a:ext cx="69847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/>
              <a:t>Базова</a:t>
            </a:r>
            <a:r>
              <a:rPr lang="ru-RU" sz="3200" b="1" dirty="0"/>
              <a:t> формула  будь-</a:t>
            </a:r>
            <a:r>
              <a:rPr lang="ru-RU" sz="3200" b="1" dirty="0" err="1"/>
              <a:t>якого</a:t>
            </a:r>
            <a:r>
              <a:rPr lang="ru-RU" sz="3200" b="1" dirty="0"/>
              <a:t> аргументу </a:t>
            </a:r>
            <a:r>
              <a:rPr lang="ru-RU" sz="3200" b="1" dirty="0" err="1"/>
              <a:t>задається</a:t>
            </a:r>
            <a:r>
              <a:rPr lang="ru-RU" sz="3200" b="1" dirty="0"/>
              <a:t> </a:t>
            </a:r>
            <a:r>
              <a:rPr lang="ru-RU" sz="3200" b="1" dirty="0" err="1"/>
              <a:t>наступною</a:t>
            </a:r>
            <a:r>
              <a:rPr lang="ru-RU" sz="3200" b="1" dirty="0"/>
              <a:t> </a:t>
            </a:r>
            <a:r>
              <a:rPr lang="ru-RU" sz="3200" b="1" dirty="0" err="1"/>
              <a:t>моделлю</a:t>
            </a:r>
            <a:r>
              <a:rPr lang="ru-RU" sz="3200" b="1" dirty="0"/>
              <a:t>: </a:t>
            </a:r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справи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йдуть</a:t>
            </a:r>
            <a:r>
              <a:rPr lang="ru-RU" sz="3200" b="1" dirty="0">
                <a:solidFill>
                  <a:srgbClr val="FF0000"/>
                </a:solidFill>
              </a:rPr>
              <a:t> X, тому </a:t>
            </a:r>
            <a:r>
              <a:rPr lang="ru-RU" sz="3200" b="1" dirty="0" err="1">
                <a:solidFill>
                  <a:srgbClr val="FF0000"/>
                </a:solidFill>
              </a:rPr>
              <a:t>що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Y</a:t>
            </a:r>
          </a:p>
          <a:p>
            <a:pPr algn="ctr"/>
            <a:endParaRPr lang="ru-RU" sz="3200" b="1" dirty="0"/>
          </a:p>
          <a:p>
            <a:pPr algn="ctr"/>
            <a:r>
              <a:rPr lang="ru-RU" sz="3200" b="1" dirty="0">
                <a:solidFill>
                  <a:srgbClr val="00B0F0"/>
                </a:solidFill>
              </a:rPr>
              <a:t>X - </a:t>
            </a:r>
            <a:r>
              <a:rPr lang="ru-RU" sz="3200" b="1" dirty="0" err="1">
                <a:solidFill>
                  <a:srgbClr val="00B0F0"/>
                </a:solidFill>
              </a:rPr>
              <a:t>що</a:t>
            </a:r>
            <a:r>
              <a:rPr lang="ru-RU" sz="3200" b="1" dirty="0">
                <a:solidFill>
                  <a:srgbClr val="00B0F0"/>
                </a:solidFill>
              </a:rPr>
              <a:t> нам </a:t>
            </a:r>
            <a:r>
              <a:rPr lang="ru-RU" sz="3200" b="1" dirty="0" err="1">
                <a:solidFill>
                  <a:srgbClr val="00B0F0"/>
                </a:solidFill>
              </a:rPr>
              <a:t>намагаються</a:t>
            </a:r>
            <a:r>
              <a:rPr lang="ru-RU" sz="3200" b="1" dirty="0">
                <a:solidFill>
                  <a:srgbClr val="00B0F0"/>
                </a:solidFill>
              </a:rPr>
              <a:t> довести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</a:rPr>
              <a:t>Y- за </a:t>
            </a:r>
            <a:r>
              <a:rPr lang="ru-RU" sz="3200" b="1" dirty="0" err="1">
                <a:solidFill>
                  <a:srgbClr val="7030A0"/>
                </a:solidFill>
              </a:rPr>
              <a:t>допомогою</a:t>
            </a:r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err="1">
                <a:solidFill>
                  <a:srgbClr val="7030A0"/>
                </a:solidFill>
              </a:rPr>
              <a:t>чого</a:t>
            </a:r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err="1">
                <a:solidFill>
                  <a:srgbClr val="7030A0"/>
                </a:solidFill>
              </a:rPr>
              <a:t>це</a:t>
            </a:r>
            <a:r>
              <a:rPr lang="ru-RU" sz="3200" b="1" dirty="0">
                <a:solidFill>
                  <a:srgbClr val="7030A0"/>
                </a:solidFill>
              </a:rPr>
              <a:t> </a:t>
            </a:r>
            <a:r>
              <a:rPr lang="ru-RU" sz="3200" b="1" dirty="0" err="1">
                <a:solidFill>
                  <a:srgbClr val="7030A0"/>
                </a:solidFill>
              </a:rPr>
              <a:t>роблять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532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Будь-</a:t>
            </a:r>
            <a:r>
              <a:rPr lang="ru-RU" sz="2000" dirty="0" err="1" smtClean="0"/>
              <a:t>який</a:t>
            </a:r>
            <a:r>
              <a:rPr lang="ru-RU" sz="2000" dirty="0" smtClean="0"/>
              <a:t> </a:t>
            </a:r>
            <a:r>
              <a:rPr lang="ru-RU" sz="2000" dirty="0"/>
              <a:t>текст - </a:t>
            </a:r>
            <a:r>
              <a:rPr lang="ru-RU" sz="2000" dirty="0" err="1"/>
              <a:t>письмовий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усний</a:t>
            </a:r>
            <a:r>
              <a:rPr lang="ru-RU" sz="2000" dirty="0"/>
              <a:t> - повинен </a:t>
            </a:r>
            <a:r>
              <a:rPr lang="ru-RU" sz="2000" dirty="0" err="1"/>
              <a:t>містити</a:t>
            </a:r>
            <a:r>
              <a:rPr lang="ru-RU" sz="2000" dirty="0"/>
              <a:t> в </a:t>
            </a:r>
            <a:r>
              <a:rPr lang="ru-RU" sz="2000" dirty="0" err="1"/>
              <a:t>собі</a:t>
            </a:r>
            <a:r>
              <a:rPr lang="ru-RU" sz="2000" dirty="0"/>
              <a:t> </a:t>
            </a:r>
            <a:r>
              <a:rPr lang="ru-RU" sz="2000" dirty="0" err="1"/>
              <a:t>деякі</a:t>
            </a:r>
            <a:r>
              <a:rPr lang="ru-RU" sz="2000" dirty="0"/>
              <a:t> </a:t>
            </a:r>
            <a:r>
              <a:rPr lang="ru-RU" sz="2000" b="1" dirty="0" err="1"/>
              <a:t>базові</a:t>
            </a:r>
            <a:r>
              <a:rPr lang="ru-RU" sz="2000" b="1" dirty="0"/>
              <a:t> </a:t>
            </a:r>
            <a:r>
              <a:rPr lang="ru-RU" sz="2000" b="1" dirty="0" err="1"/>
              <a:t>елементи</a:t>
            </a:r>
            <a:r>
              <a:rPr lang="ru-RU" sz="2000" dirty="0"/>
              <a:t>, без </a:t>
            </a:r>
            <a:r>
              <a:rPr lang="ru-RU" sz="2000" dirty="0" err="1"/>
              <a:t>яких</a:t>
            </a:r>
            <a:r>
              <a:rPr lang="ru-RU" sz="2000" dirty="0"/>
              <a:t> автор </a:t>
            </a:r>
            <a:r>
              <a:rPr lang="ru-RU" sz="2000" dirty="0" err="1"/>
              <a:t>ризикує</a:t>
            </a:r>
            <a:r>
              <a:rPr lang="ru-RU" sz="2000" dirty="0"/>
              <a:t> не донести </a:t>
            </a:r>
            <a:r>
              <a:rPr lang="ru-RU" sz="2000" dirty="0" err="1"/>
              <a:t>своє</a:t>
            </a:r>
            <a:r>
              <a:rPr lang="ru-RU" sz="2000" dirty="0"/>
              <a:t> </a:t>
            </a:r>
            <a:r>
              <a:rPr lang="ru-RU" sz="2000" dirty="0" err="1"/>
              <a:t>повідомлення</a:t>
            </a:r>
            <a:r>
              <a:rPr lang="ru-RU" sz="2000" dirty="0"/>
              <a:t> до адресата.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35118"/>
            <a:ext cx="5112568" cy="315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1442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76672"/>
            <a:ext cx="3096344" cy="230425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23928" y="3068960"/>
            <a:ext cx="4019024" cy="3193504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 smtClean="0"/>
              <a:t>Будь-який текст пишеться або вимовляється з певною метою. </a:t>
            </a:r>
          </a:p>
          <a:p>
            <a:pPr algn="ctr"/>
            <a:r>
              <a:rPr lang="uk-UA" sz="2000" b="1" dirty="0" smtClean="0"/>
              <a:t>До кого звертається автор, в чому він намагається переконати аудиторію</a:t>
            </a:r>
            <a:r>
              <a:rPr lang="ru-RU" sz="2000" b="1" dirty="0" smtClean="0"/>
              <a:t>?</a:t>
            </a:r>
            <a:endParaRPr lang="ru-RU" sz="20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348880"/>
            <a:ext cx="2298634" cy="1191620"/>
          </a:xfrm>
        </p:spPr>
        <p:txBody>
          <a:bodyPr/>
          <a:lstStyle/>
          <a:p>
            <a:pPr algn="ctr"/>
            <a:r>
              <a:rPr lang="ru-RU" dirty="0" smtClean="0"/>
              <a:t>мета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512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80728"/>
            <a:ext cx="4464496" cy="259228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67944" y="3789040"/>
            <a:ext cx="4464496" cy="2112640"/>
          </a:xfrm>
        </p:spPr>
        <p:txBody>
          <a:bodyPr>
            <a:noAutofit/>
          </a:bodyPr>
          <a:lstStyle/>
          <a:p>
            <a:pPr algn="ctr"/>
            <a:r>
              <a:rPr lang="uk-UA" sz="1800" b="1" dirty="0" smtClean="0"/>
              <a:t>Проблема - це не те, в чому автор </a:t>
            </a:r>
            <a:r>
              <a:rPr lang="uk-UA" sz="1800" b="1" dirty="0" err="1" smtClean="0"/>
              <a:t>співмав</a:t>
            </a:r>
            <a:r>
              <a:rPr lang="uk-UA" sz="1800" b="1" dirty="0" smtClean="0"/>
              <a:t> блазня, а ті питання, на які він має намір відповісти. Потрібно відокремлювати ті питання, які мають чітке рішення, від тих, які необхідно розглядати з різних точок зору. Крім того, великі питання необхідно ділити на більш дрібні частини, щоб не йти в порожні абстракції.</a:t>
            </a:r>
            <a:endParaRPr lang="uk-UA" sz="1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Проблема</a:t>
            </a:r>
          </a:p>
        </p:txBody>
      </p:sp>
    </p:spTree>
    <p:extLst>
      <p:ext uri="{BB962C8B-B14F-4D97-AF65-F5344CB8AC3E}">
        <p14:creationId xmlns:p14="http://schemas.microsoft.com/office/powerpoint/2010/main" val="1636222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568</TotalTime>
  <Words>1346</Words>
  <Application>Microsoft Office PowerPoint</Application>
  <PresentationFormat>Экран (4:3)</PresentationFormat>
  <Paragraphs>108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Аптека</vt:lpstr>
      <vt:lpstr>Критичне мислення:  від формули до аргументу</vt:lpstr>
      <vt:lpstr>Презентация PowerPoint</vt:lpstr>
      <vt:lpstr>Презентация PowerPoint</vt:lpstr>
      <vt:lpstr>аргументи потрібні не для того, щоб їх запам'ятати, а для того, щоб оцінити їх силу. Для цього необхідно перевести цю задачу з несвідомого плану в свідомий. </vt:lpstr>
      <vt:lpstr>Що ми насправді робимо, коли намагаємося сперечатися і не погоджуватися з чужою позицією?</vt:lpstr>
      <vt:lpstr>Презентация PowerPoint</vt:lpstr>
      <vt:lpstr>Будь-який текст - письмовий або усний - повинен містити в собі деякі базові елементи, без яких автор ризикує не донести своє повідомлення до адресата.</vt:lpstr>
      <vt:lpstr>мета</vt:lpstr>
      <vt:lpstr>Проблема</vt:lpstr>
      <vt:lpstr>Припущення </vt:lpstr>
      <vt:lpstr>Точка зору</vt:lpstr>
      <vt:lpstr>Дані </vt:lpstr>
      <vt:lpstr>Концепції  та  ідеї </vt:lpstr>
      <vt:lpstr>Висновки  та інтерпретації </vt:lpstr>
      <vt:lpstr>Наслідки </vt:lpstr>
      <vt:lpstr> Бертран Рассел  «Філософській словник розуму, матерії, моралі» </vt:lpstr>
      <vt:lpstr>Презентация PowerPoint</vt:lpstr>
      <vt:lpstr>Презентация PowerPoint</vt:lpstr>
      <vt:lpstr>Презентация PowerPoint</vt:lpstr>
      <vt:lpstr>Презентация PowerPoint</vt:lpstr>
      <vt:lpstr>ВПРАВА 2.  ЯК ПОБУДУВАТИ ВАГОМІЙ АРГУМЕНТ</vt:lpstr>
      <vt:lpstr>Презентация PowerPoint</vt:lpstr>
      <vt:lpstr>СПОСОБИ ПОБУДОВИ ЕФЕКТИВНОГО АРГУМЕНТУ</vt:lpstr>
      <vt:lpstr>Презентация PowerPoint</vt:lpstr>
      <vt:lpstr>ВПРАВА  «НЕЩАСНИЙ ВИПАДОК В ПУСТЕЛІ» </vt:lpstr>
      <vt:lpstr>ВПРАВА. ДЕКОДУВАННЯ Аргументів</vt:lpstr>
      <vt:lpstr>Презентация PowerPoint</vt:lpstr>
      <vt:lpstr>Презентация PowerPoint</vt:lpstr>
      <vt:lpstr>Презентация PowerPoint</vt:lpstr>
      <vt:lpstr>Презентация PowerPoint</vt:lpstr>
      <vt:lpstr>ДУМАТИ - ЦЕ ВЕСЕЛО! Французький герцог ніяк не міг зрозуміти з пояснень свого викладача, чому сума кутів трикутника дорівнює двом прямим кутам. Нарешті, доведений до відчаю викладач вигукнув: "Я клянусь Вам, Ваша високість, що вона їм дорівнює!" - "Чому ж Ви мені відразу не пояснили це настільки переконливо?" - запитав герцог. </vt:lpstr>
      <vt:lpstr> ДУМАТИ - ЦЕ ВЕСЕЛО !!! Будь-яка промова повинна бути складена, наче жива істота - у неї повинно бути тіло з головою і ногами, і до того ж тулуб і кінцівки мають відповідати  один одному і  цілому відночас. Платон 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Базові методики критичного мислення або навіщо медіаграмотність сучасній дитині</dc:title>
  <dc:creator>User</dc:creator>
  <cp:lastModifiedBy>User</cp:lastModifiedBy>
  <cp:revision>49</cp:revision>
  <dcterms:created xsi:type="dcterms:W3CDTF">2017-12-14T19:52:46Z</dcterms:created>
  <dcterms:modified xsi:type="dcterms:W3CDTF">2019-11-20T18:40:44Z</dcterms:modified>
</cp:coreProperties>
</file>