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7" r:id="rId3"/>
    <p:sldId id="269" r:id="rId4"/>
    <p:sldId id="300" r:id="rId5"/>
    <p:sldId id="301" r:id="rId6"/>
    <p:sldId id="297" r:id="rId7"/>
    <p:sldId id="266" r:id="rId8"/>
    <p:sldId id="270" r:id="rId9"/>
    <p:sldId id="260" r:id="rId10"/>
    <p:sldId id="303" r:id="rId11"/>
    <p:sldId id="271" r:id="rId12"/>
    <p:sldId id="305" r:id="rId13"/>
    <p:sldId id="306" r:id="rId14"/>
    <p:sldId id="307" r:id="rId15"/>
    <p:sldId id="309" r:id="rId16"/>
    <p:sldId id="310" r:id="rId17"/>
    <p:sldId id="311" r:id="rId18"/>
    <p:sldId id="276" r:id="rId19"/>
    <p:sldId id="277" r:id="rId20"/>
    <p:sldId id="280" r:id="rId21"/>
    <p:sldId id="279" r:id="rId22"/>
    <p:sldId id="281" r:id="rId23"/>
    <p:sldId id="282" r:id="rId24"/>
    <p:sldId id="285" r:id="rId25"/>
    <p:sldId id="289" r:id="rId26"/>
    <p:sldId id="288" r:id="rId27"/>
    <p:sldId id="287" r:id="rId28"/>
    <p:sldId id="286" r:id="rId29"/>
    <p:sldId id="284" r:id="rId30"/>
    <p:sldId id="290" r:id="rId31"/>
    <p:sldId id="291" r:id="rId32"/>
    <p:sldId id="313" r:id="rId33"/>
    <p:sldId id="264" r:id="rId34"/>
    <p:sldId id="265" r:id="rId35"/>
    <p:sldId id="31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66FF33"/>
    <a:srgbClr val="FF00FF"/>
    <a:srgbClr val="0000FF"/>
    <a:srgbClr val="990099"/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7830-3F00-41FE-9C79-6D2C0B47DA7C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B6103-860A-41DC-A019-180D9A78E6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B6103-860A-41DC-A019-180D9A78E67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B2CA-7C35-40D5-9D97-FAFB04196A8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EE7D-AEDC-4480-94A8-FDDEBD16211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1F5C-B6B5-4A57-A28E-954A4DA27085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8D8E-04DB-45DE-A97D-52188836C8BF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5D3C-C89E-41E2-8971-2E7675C73AE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E1F4-42BC-46CC-B09C-C8E5407A31C8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6C50-F0CB-452D-91A8-0ACE6EE3E0D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E488-655C-4FF7-821E-C2CB78B385B2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FEBB-390A-4754-B744-90DA082E2CB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2EF2-AE2D-418C-92F7-90CB56AD3179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02DA-6CEC-40DF-A5AE-C13336FE950E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A103-60AF-42A3-BDCD-F155E6357AD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learningapps.org/watch?v=prwj82rmc2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F%D0%BE%D1%82%D1%80%D0%B5%D0%B1%D0%B0" TargetMode="External"/><Relationship Id="rId2" Type="http://schemas.openxmlformats.org/officeDocument/2006/relationships/hyperlink" Target="https://pidruchnyk.com.ua/2645-kultura-dobrosusidstva-6-klas-aradzhyoni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++++++.jpg"/>
          <p:cNvPicPr>
            <a:picLocks noChangeAspect="1" noChangeArrowheads="1"/>
          </p:cNvPicPr>
          <p:nvPr/>
        </p:nvPicPr>
        <p:blipFill>
          <a:blip r:embed="rId2"/>
          <a:srcRect b="40707"/>
          <a:stretch>
            <a:fillRect/>
          </a:stretch>
        </p:blipFill>
        <p:spPr bwMode="auto">
          <a:xfrm>
            <a:off x="0" y="0"/>
            <a:ext cx="91615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285728"/>
            <a:ext cx="6715172" cy="2286016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«Культура добросусідства»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2879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2" descr="C:\Users\Ольга\Desktop\free-png.ru-60-340x316.png"/>
          <p:cNvPicPr>
            <a:picLocks noChangeAspect="1" noChangeArrowheads="1"/>
          </p:cNvPicPr>
          <p:nvPr/>
        </p:nvPicPr>
        <p:blipFill>
          <a:blip r:embed="rId3"/>
          <a:srcRect r="8474"/>
          <a:stretch>
            <a:fillRect/>
          </a:stretch>
        </p:blipFill>
        <p:spPr bwMode="auto">
          <a:xfrm>
            <a:off x="5072066" y="2723111"/>
            <a:ext cx="4071934" cy="4134889"/>
          </a:xfrm>
          <a:prstGeom prst="rect">
            <a:avLst/>
          </a:prstGeom>
          <a:noFill/>
        </p:spPr>
      </p:pic>
      <p:pic>
        <p:nvPicPr>
          <p:cNvPr id="4" name="Picture 2" descr="C:\Users\Ольга\Desktop\Картинки КД\free-png.ru-1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396"/>
            <a:ext cx="616693" cy="431777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71670" y="2857496"/>
            <a:ext cx="3714776" cy="1500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ВСТУП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Дайте відповіді на питання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686800" cy="4983179"/>
          </a:xfrm>
        </p:spPr>
        <p:txBody>
          <a:bodyPr>
            <a:normAutofit/>
          </a:bodyPr>
          <a:lstStyle/>
          <a:p>
            <a:r>
              <a:rPr lang="ru-RU" sz="2300" dirty="0" smtClean="0"/>
              <a:t>Які області або країни межують з вашим сьогоднішнім місцем проживання? </a:t>
            </a:r>
          </a:p>
          <a:p>
            <a:r>
              <a:rPr lang="ru-RU" sz="2300" dirty="0" smtClean="0"/>
              <a:t>Про який куточок нашої країни ви хотіли б дізнатися більше й знайти там нових друзів? </a:t>
            </a:r>
          </a:p>
          <a:p>
            <a:r>
              <a:rPr lang="ru-RU" sz="2300" dirty="0" smtClean="0"/>
              <a:t>Що змінилося у вашому житті за минуле літо?</a:t>
            </a:r>
          </a:p>
          <a:p>
            <a:r>
              <a:rPr lang="ru-RU" sz="2300" dirty="0" smtClean="0"/>
              <a:t>Чи вдалося здійснити свої плани саморозвитку? </a:t>
            </a:r>
          </a:p>
          <a:p>
            <a:r>
              <a:rPr lang="ru-RU" sz="2300" dirty="0" smtClean="0"/>
              <a:t>Розкажіть про свої перемоги і про те, як ви долали складнощі. </a:t>
            </a:r>
          </a:p>
          <a:p>
            <a:r>
              <a:rPr lang="ru-RU" sz="2300" dirty="0" smtClean="0"/>
              <a:t>Чи допомогли вам в житті знання, які ви </a:t>
            </a:r>
          </a:p>
          <a:p>
            <a:pPr>
              <a:buNone/>
            </a:pPr>
            <a:r>
              <a:rPr lang="ru-RU" sz="2300" dirty="0" smtClean="0"/>
              <a:t>    здобули на уроках з предмета «Культура </a:t>
            </a:r>
          </a:p>
          <a:p>
            <a:pPr>
              <a:buNone/>
            </a:pPr>
            <a:r>
              <a:rPr lang="ru-RU" sz="2300" dirty="0" smtClean="0"/>
              <a:t>           добросусідства»? Якщо так, то як саме?</a:t>
            </a:r>
            <a:endParaRPr lang="ru-RU" sz="23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000232" y="6492875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5124" name="Picture 4" descr="C:\Users\Ольга\Desktop\Картинки КД\ДЕТИ\1641267092_2-papik-pro-p-vektornie-risunki-devochka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304282"/>
            <a:ext cx="1071538" cy="1553718"/>
          </a:xfrm>
          <a:prstGeom prst="rect">
            <a:avLst/>
          </a:prstGeom>
          <a:noFill/>
        </p:spPr>
      </p:pic>
      <p:pic>
        <p:nvPicPr>
          <p:cNvPr id="5122" name="Picture 2" descr="C:\Users\User\Desktop\74348664_397975297791491_3836711057364090880_n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0320" y="4143380"/>
            <a:ext cx="3823680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71414"/>
            <a:ext cx="7143800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8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2050" name="Picture 2" descr="G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85852" cy="1791620"/>
          </a:xfrm>
          <a:prstGeom prst="rect">
            <a:avLst/>
          </a:prstGeom>
          <a:noFill/>
        </p:spPr>
      </p:pic>
      <p:pic>
        <p:nvPicPr>
          <p:cNvPr id="4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715008" y="1571612"/>
            <a:ext cx="2178712" cy="2908941"/>
          </a:xfrm>
          <a:prstGeom prst="rect">
            <a:avLst/>
          </a:prstGeom>
          <a:noFill/>
        </p:spPr>
      </p:pic>
      <p:pic>
        <p:nvPicPr>
          <p:cNvPr id="10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763745" y="2762483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00108"/>
            <a:ext cx="8329642" cy="500066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Щоденник</a:t>
            </a:r>
            <a:r>
              <a:rPr lang="ru-RU" sz="2800" dirty="0" smtClean="0"/>
              <a:t> — це повсякденні записи думок і спостережень автора про те, що він бачив і пережив. Важливими ознаками щоденника є датованість записів, їх регулярність, переривчатість, лаконічність і синхронність записів з описуваними в них подіями. Цим щоденники відрізняються від хронік і літописів, де записи під певними датами могли робитися через декілька років чи </a:t>
            </a:r>
          </a:p>
          <a:p>
            <a:pPr algn="ctr">
              <a:buNone/>
            </a:pPr>
            <a:r>
              <a:rPr lang="ru-RU" sz="2800" dirty="0" smtClean="0"/>
              <a:t>   навіть століть після того, як </a:t>
            </a:r>
          </a:p>
          <a:p>
            <a:pPr algn="ctr">
              <a:buNone/>
            </a:pPr>
            <a:r>
              <a:rPr lang="ru-RU" sz="2800" dirty="0" smtClean="0"/>
              <a:t>      описані події сталися.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6" name="Picture 2" descr="C:\Users\Ольга\Desktop\Картинки КД\КНИГИ\0_8f559_3d411cc3_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08497"/>
            <a:ext cx="2000232" cy="2149503"/>
          </a:xfrm>
          <a:prstGeom prst="rect">
            <a:avLst/>
          </a:prstGeom>
          <a:noFill/>
        </p:spPr>
      </p:pic>
      <p:pic>
        <p:nvPicPr>
          <p:cNvPr id="6147" name="Picture 3" descr="C:\Users\Ольга\Desktop\Картинки КД\КНИГИ\0_12971f_a76e949a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0574" y="0"/>
            <a:ext cx="853426" cy="1000108"/>
          </a:xfrm>
          <a:prstGeom prst="rect">
            <a:avLst/>
          </a:prstGeom>
          <a:noFill/>
        </p:spPr>
      </p:pic>
      <p:pic>
        <p:nvPicPr>
          <p:cNvPr id="7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7" y="71438"/>
            <a:ext cx="857256" cy="1080142"/>
          </a:xfrm>
          <a:prstGeom prst="rect">
            <a:avLst/>
          </a:prstGeom>
          <a:noFill/>
        </p:spPr>
      </p:pic>
      <p:pic>
        <p:nvPicPr>
          <p:cNvPr id="8" name="Picture 5" descr="C:\Users\Ольга\Desktop\Картинки КД\02052021_bumazhka-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7975">
            <a:off x="126909" y="3575462"/>
            <a:ext cx="720907" cy="901134"/>
          </a:xfrm>
          <a:prstGeom prst="rect">
            <a:avLst/>
          </a:prstGeom>
          <a:noFill/>
        </p:spPr>
      </p:pic>
      <p:pic>
        <p:nvPicPr>
          <p:cNvPr id="9" name="Picture 2" descr="C:\Users\Ольга\Desktop\Картинки КД\ДЕТИ\children_Dploy (9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7102" y="5214950"/>
            <a:ext cx="2456897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ser\Desktop\images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928802"/>
            <a:ext cx="2170741" cy="30003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85786" y="5715016"/>
            <a:ext cx="535785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Користувач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1928795" y="857233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1571605" y="857233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7215206" y="5000636"/>
            <a:ext cx="164307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= г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 rot="10800000">
            <a:off x="5929322" y="857233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Users\User\Desktop\images-removebg-preview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8802"/>
            <a:ext cx="2828945" cy="2357454"/>
          </a:xfrm>
          <a:prstGeom prst="rect">
            <a:avLst/>
          </a:prstGeom>
          <a:noFill/>
        </p:spPr>
      </p:pic>
      <p:pic>
        <p:nvPicPr>
          <p:cNvPr id="6147" name="Picture 3" descr="C:\Users\User\Desktop\завантаження__2_-removebg-preview.png"/>
          <p:cNvPicPr>
            <a:picLocks noChangeAspect="1" noChangeArrowheads="1"/>
          </p:cNvPicPr>
          <p:nvPr/>
        </p:nvPicPr>
        <p:blipFill>
          <a:blip r:embed="rId4"/>
          <a:srcRect l="20779" r="46753"/>
          <a:stretch>
            <a:fillRect/>
          </a:stretch>
        </p:blipFill>
        <p:spPr bwMode="auto">
          <a:xfrm>
            <a:off x="3214678" y="2143116"/>
            <a:ext cx="928694" cy="2699385"/>
          </a:xfrm>
          <a:prstGeom prst="rect">
            <a:avLst/>
          </a:prstGeom>
          <a:noFill/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 rot="10800000">
            <a:off x="3929058" y="857233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 rot="10800000">
            <a:off x="4286248" y="857233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9" name="Picture 5" descr="C:\Users\User\Desktop\завантаження-removebg-preview.png"/>
          <p:cNvPicPr>
            <a:picLocks noChangeAspect="1" noChangeArrowheads="1"/>
          </p:cNvPicPr>
          <p:nvPr/>
        </p:nvPicPr>
        <p:blipFill>
          <a:blip r:embed="rId5"/>
          <a:srcRect l="6666" r="6666"/>
          <a:stretch>
            <a:fillRect/>
          </a:stretch>
        </p:blipFill>
        <p:spPr bwMode="auto">
          <a:xfrm>
            <a:off x="6929454" y="2571744"/>
            <a:ext cx="2071670" cy="2390372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 bwMode="auto">
          <a:xfrm rot="10800000">
            <a:off x="8429652" y="85723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142852"/>
            <a:ext cx="647225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428628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(з англ. — мережевий журнал чи щоденник подій) — це електронний ресурс, де користувачі регулярно розміщують свої записи, зображення чи мультимедіа у вигляді постів. Пост можна порівняти з окремим датованим записом в звичайному паперовому щоденнику. Проте, на відміну від паперового особистого щоденника, пости в блозі зазвичай розміщують з метою зробити їх доступними для ознайомлення широкому колу читачів.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214414" y="6492875"/>
            <a:ext cx="2357454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6" name="Picture 4" descr="C:\Users\Ольга\Desktop\Картинки КД\ДЕТИ\1640404013_55-abrakadabra-fun-p-multyashnie-deti-png-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57695"/>
            <a:ext cx="1785918" cy="2500306"/>
          </a:xfrm>
          <a:prstGeom prst="rect">
            <a:avLst/>
          </a:prstGeom>
          <a:noFill/>
        </p:spPr>
      </p:pic>
      <p:pic>
        <p:nvPicPr>
          <p:cNvPr id="9" name="Picture 6" descr="C:\Users\User\Desktop\images-removebg-preview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429132"/>
            <a:ext cx="2428892" cy="2428892"/>
          </a:xfrm>
          <a:prstGeom prst="rect">
            <a:avLst/>
          </a:prstGeom>
          <a:noFill/>
        </p:spPr>
      </p:pic>
      <p:pic>
        <p:nvPicPr>
          <p:cNvPr id="5" name="Picture 2" descr="C:\Users\User\Desktop\завантаження-removebg-preview.png"/>
          <p:cNvPicPr>
            <a:picLocks noChangeAspect="1" noChangeArrowheads="1"/>
          </p:cNvPicPr>
          <p:nvPr/>
        </p:nvPicPr>
        <p:blipFill>
          <a:blip r:embed="rId4"/>
          <a:srcRect r="10298"/>
          <a:stretch>
            <a:fillRect/>
          </a:stretch>
        </p:blipFill>
        <p:spPr bwMode="auto">
          <a:xfrm>
            <a:off x="5699714" y="4714884"/>
            <a:ext cx="3444318" cy="2143116"/>
          </a:xfrm>
          <a:prstGeom prst="rect">
            <a:avLst/>
          </a:prstGeom>
          <a:noFill/>
        </p:spPr>
      </p:pic>
      <p:pic>
        <p:nvPicPr>
          <p:cNvPr id="3075" name="Picture 3" descr="C:\Users\User\Desktop\images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143091" cy="1071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Асоціації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571736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8" name="Picture 2" descr="C:\Users\User\Desktop\images__1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839" y="928670"/>
            <a:ext cx="3803117" cy="3786214"/>
          </a:xfrm>
          <a:prstGeom prst="rect">
            <a:avLst/>
          </a:prstGeom>
          <a:noFill/>
        </p:spPr>
      </p:pic>
      <p:pic>
        <p:nvPicPr>
          <p:cNvPr id="4099" name="Picture 3" descr="C:\Users\User\Desktop\Untitled__1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00108"/>
            <a:ext cx="4703886" cy="5095876"/>
          </a:xfrm>
          <a:prstGeom prst="rect">
            <a:avLst/>
          </a:prstGeom>
          <a:noFill/>
        </p:spPr>
      </p:pic>
      <p:pic>
        <p:nvPicPr>
          <p:cNvPr id="7" name="Picture 3" descr="C:\Users\User\Desktop\17844908466b614e00320707a3fec4cb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205888"/>
            <a:ext cx="3214678" cy="2652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цікаво!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82866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Опрацювання інформації стор. 9 – 10.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1238809" cy="1871666"/>
          </a:xfrm>
          <a:prstGeom prst="rect">
            <a:avLst/>
          </a:prstGeom>
          <a:noFill/>
        </p:spPr>
      </p:pic>
      <p:pic>
        <p:nvPicPr>
          <p:cNvPr id="1026" name="Picture 2" descr="C:\Users\Ольга\Desktop\1648213842_6-abrakadabra-fun-p-deti-chitayut-risunok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785926"/>
            <a:ext cx="5857916" cy="4842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28667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1071569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9 – 10.</a:t>
            </a:r>
            <a:endParaRPr lang="ru-RU" dirty="0" smtClean="0"/>
          </a:p>
        </p:txBody>
      </p:sp>
      <p:pic>
        <p:nvPicPr>
          <p:cNvPr id="2050" name="Picture 2" descr="C:\Users\User\Desktop\завантаження__1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68629"/>
            <a:ext cx="3000364" cy="1989372"/>
          </a:xfrm>
          <a:prstGeom prst="rect">
            <a:avLst/>
          </a:prstGeom>
          <a:noFill/>
        </p:spPr>
      </p:pic>
      <p:pic>
        <p:nvPicPr>
          <p:cNvPr id="2051" name="Picture 3" descr="C:\Users\User\Desktop\images-removebg-preview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2549964" cy="3143272"/>
          </a:xfrm>
          <a:prstGeom prst="rect">
            <a:avLst/>
          </a:prstGeom>
          <a:noFill/>
        </p:spPr>
      </p:pic>
      <p:pic>
        <p:nvPicPr>
          <p:cNvPr id="2052" name="Picture 4" descr="C:\Users\User\Desktop\завантаження-removebg-preview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057" y="4286257"/>
            <a:ext cx="4140944" cy="2571744"/>
          </a:xfrm>
          <a:prstGeom prst="rect">
            <a:avLst/>
          </a:prstGeom>
          <a:noFill/>
        </p:spPr>
      </p:pic>
      <p:pic>
        <p:nvPicPr>
          <p:cNvPr id="2053" name="Picture 5" descr="C:\Users\User\Desktop\images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3136" y="1428736"/>
            <a:ext cx="2940864" cy="2428892"/>
          </a:xfrm>
          <a:prstGeom prst="rect">
            <a:avLst/>
          </a:prstGeom>
          <a:noFill/>
        </p:spPr>
      </p:pic>
      <p:pic>
        <p:nvPicPr>
          <p:cNvPr id="10" name="Picture 2" descr="C:\Users\Ольга\Desktop\1648213842_6-abrakadabra-fun-p-deti-chitayut-risunok-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7995" y="2571745"/>
            <a:ext cx="3974884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</a:rPr>
              <a:t>Бесіда за  змістом прочитаного</a:t>
            </a:r>
            <a:endParaRPr lang="ru-RU" b="1" dirty="0">
              <a:solidFill>
                <a:srgbClr val="CC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8715436" cy="5429288"/>
          </a:xfrm>
        </p:spPr>
        <p:txBody>
          <a:bodyPr>
            <a:noAutofit/>
          </a:bodyPr>
          <a:lstStyle/>
          <a:p>
            <a:r>
              <a:rPr lang="ru-RU" sz="2500" dirty="0" smtClean="0"/>
              <a:t>Чи ти вели коли-небудь особистий щоденник чи блог? Якщо так, розкажіть про це, спираючись на запитання. </a:t>
            </a:r>
          </a:p>
          <a:p>
            <a:r>
              <a:rPr lang="ru-RU" sz="2500" dirty="0" smtClean="0"/>
              <a:t>Як і чому виникла потреба вести особистий щоденник чи блог?</a:t>
            </a:r>
          </a:p>
          <a:p>
            <a:r>
              <a:rPr lang="ru-RU" sz="2500" dirty="0" smtClean="0"/>
              <a:t>Наскільки регулярно ви робите свої записи чи пости?</a:t>
            </a:r>
          </a:p>
          <a:p>
            <a:r>
              <a:rPr lang="ru-RU" sz="2500" dirty="0" smtClean="0"/>
              <a:t>Що саме вам подобається описувати в щоденнику — події чи свої думки? </a:t>
            </a:r>
          </a:p>
          <a:p>
            <a:r>
              <a:rPr lang="ru-RU" sz="2500" dirty="0" smtClean="0"/>
              <a:t>Чи готові ви показувати іншим свої записи?</a:t>
            </a:r>
          </a:p>
          <a:p>
            <a:r>
              <a:rPr lang="ru-RU" sz="2500" dirty="0" smtClean="0"/>
              <a:t>Якщо ви є автором/авторкою блогу,</a:t>
            </a:r>
          </a:p>
          <a:p>
            <a:pPr>
              <a:buNone/>
            </a:pPr>
            <a:r>
              <a:rPr lang="ru-RU" sz="2500" dirty="0" smtClean="0"/>
              <a:t>   то де саме ви розміщуєте свої публікації?</a:t>
            </a:r>
            <a:endParaRPr lang="ru-RU" sz="25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2050" name="Picture 2" descr="C:\Users\Ольга\Desktop\Картинки КД\ДЕТИ\1620919415_8-phonoteka_org-p-animatsiya-fon-shkolnii-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643702" y="4861907"/>
            <a:ext cx="2500298" cy="1996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06" y="1000108"/>
            <a:ext cx="8229600" cy="4983179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Віньєтка</a:t>
            </a:r>
            <a:r>
              <a:rPr lang="ru-RU" sz="2800" dirty="0" smtClean="0"/>
              <a:t> — невеликий малюнок або орнамент, який розташовують на початку або наприкінці тексту не для ілюстрації змісту, а щоб відокремити окремі його частини. Також віньєтки можуть бути елементом дизайну сторінки — прикрашати поля або кутові частини аркуша. Зазвичай віньєтками є рослинні мотиви, адже само це слово походить з французької назви виноградної лози. Проте, зустрічаються зображення людей і тварин, абстрактні малюнки.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4098" name="Picture 2" descr="C:\Users\Ольга\Desktop\Картинки КД\1647940724_7-kartinkin-net-p-vinetki-kartinki-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000760" y="3854452"/>
            <a:ext cx="3143240" cy="3003548"/>
          </a:xfrm>
          <a:prstGeom prst="rect">
            <a:avLst/>
          </a:prstGeom>
          <a:noFill/>
        </p:spPr>
      </p:pic>
      <p:pic>
        <p:nvPicPr>
          <p:cNvPr id="4099" name="Picture 3" descr="C:\Users\Ольга\Desktop\Картинки КД\1636039001_76-flomaster-club-p-uzori-dlya-stranits-krasivii-risunok-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39766"/>
            <a:ext cx="2714612" cy="2718234"/>
          </a:xfrm>
          <a:prstGeom prst="rect">
            <a:avLst/>
          </a:prstGeom>
          <a:noFill/>
        </p:spPr>
      </p:pic>
      <p:pic>
        <p:nvPicPr>
          <p:cNvPr id="7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71438"/>
            <a:ext cx="963827" cy="121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дізнатися про що буде сьогоднішній урок - 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85786" y="5715016"/>
            <a:ext cx="535785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Знайомство</a:t>
            </a:r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  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pic>
        <p:nvPicPr>
          <p:cNvPr id="3074" name="Picture 2" descr="C:\Users\Ольга\Desktop\Картинки КД\ДЕТИ\person2_img.png"/>
          <p:cNvPicPr>
            <a:picLocks noChangeAspect="1" noChangeArrowheads="1"/>
          </p:cNvPicPr>
          <p:nvPr/>
        </p:nvPicPr>
        <p:blipFill>
          <a:blip r:embed="rId2"/>
          <a:srcRect l="24090"/>
          <a:stretch>
            <a:fillRect/>
          </a:stretch>
        </p:blipFill>
        <p:spPr bwMode="auto">
          <a:xfrm>
            <a:off x="-32" y="2500306"/>
            <a:ext cx="2250944" cy="321471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207167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42886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3357554" y="4929198"/>
            <a:ext cx="16430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= С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 rot="10800000" flipV="1">
            <a:off x="2928926" y="4500570"/>
            <a:ext cx="71437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6" descr="C:\Users\Ольга\Desktop\1647724840_3-amiel-club-p-super-smailiki-kartinki-3.png"/>
          <p:cNvPicPr>
            <a:picLocks noChangeAspect="1" noChangeArrowheads="1"/>
          </p:cNvPicPr>
          <p:nvPr/>
        </p:nvPicPr>
        <p:blipFill>
          <a:blip r:embed="rId3" cstate="print"/>
          <a:srcRect r="4802"/>
          <a:stretch>
            <a:fillRect/>
          </a:stretch>
        </p:blipFill>
        <p:spPr bwMode="auto">
          <a:xfrm>
            <a:off x="6312063" y="2857496"/>
            <a:ext cx="2831969" cy="2357454"/>
          </a:xfrm>
          <a:prstGeom prst="rect">
            <a:avLst/>
          </a:prstGeom>
          <a:noFill/>
        </p:spPr>
      </p:pic>
      <p:pic>
        <p:nvPicPr>
          <p:cNvPr id="3076" name="Picture 4" descr="C:\Users\Ольга\Desktop\Картинки КД\Comet-Transparent-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000240"/>
            <a:ext cx="3214710" cy="3214710"/>
          </a:xfrm>
          <a:prstGeom prst="rect">
            <a:avLst/>
          </a:prstGeom>
          <a:noFill/>
        </p:spPr>
      </p:pic>
      <p:sp>
        <p:nvSpPr>
          <p:cNvPr id="18" name="Заголовок 1"/>
          <p:cNvSpPr txBox="1">
            <a:spLocks/>
          </p:cNvSpPr>
          <p:nvPr/>
        </p:nvSpPr>
        <p:spPr bwMode="auto">
          <a:xfrm rot="10800000">
            <a:off x="5500694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71414"/>
            <a:ext cx="7143800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11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G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85852" cy="1791620"/>
          </a:xfrm>
          <a:prstGeom prst="rect">
            <a:avLst/>
          </a:prstGeom>
          <a:noFill/>
        </p:spPr>
      </p:pic>
      <p:pic>
        <p:nvPicPr>
          <p:cNvPr id="12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715008" y="1142984"/>
            <a:ext cx="2178712" cy="2908941"/>
          </a:xfrm>
          <a:prstGeom prst="rect">
            <a:avLst/>
          </a:prstGeom>
          <a:noFill/>
        </p:spPr>
      </p:pic>
      <p:pic>
        <p:nvPicPr>
          <p:cNvPr id="14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763745" y="2333855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14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Зробіть самі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2" y="1071546"/>
            <a:ext cx="4400552" cy="55721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/>
              <a:t>Якщо вам видалася цікавою тема особистих щоденників, зробіть перший крок — заведіть паперовий чи електронний щоденник і зробіть в ньому свій перший запис. Буде цей щоденник особистим чи відкритим і публічним — вирішувати лише вам.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5122" name="Picture 2" descr="C:\Users\Ольга\Desktop\Картинки КД\ДЕТИ\школьники_DoV (1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571612"/>
            <a:ext cx="5072066" cy="4596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рекомендації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229600" cy="28575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провести особисте архівування </a:t>
            </a:r>
          </a:p>
          <a:p>
            <a:pPr>
              <a:buNone/>
            </a:pPr>
            <a:r>
              <a:rPr lang="ru-RU" sz="2800" dirty="0" smtClean="0"/>
              <a:t>1. Порадитися з дорослими членами родини і зібрати разом із ними до купи всі паперові й електронні носії інформації, що складають ваш сімейний архів, й які на ваш погляд варто зберігати.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6" name="Picture 2" descr="C:\Users\Ольга\Desktop\Картинки КД\ДЕТИ\1640403982_36-abrakadabra-fun-p-multyashnie-deti-png-3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66886"/>
            <a:ext cx="3143240" cy="2291114"/>
          </a:xfrm>
          <a:prstGeom prst="rect">
            <a:avLst/>
          </a:prstGeom>
          <a:noFill/>
        </p:spPr>
      </p:pic>
      <p:pic>
        <p:nvPicPr>
          <p:cNvPr id="6147" name="Picture 3" descr="C:\Users\Ольга\Desktop\Картинки КД\ДЕТИ\школьники_DoV (1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572008"/>
            <a:ext cx="1657344" cy="2285992"/>
          </a:xfrm>
          <a:prstGeom prst="rect">
            <a:avLst/>
          </a:prstGeom>
          <a:noFill/>
        </p:spPr>
      </p:pic>
      <p:pic>
        <p:nvPicPr>
          <p:cNvPr id="6149" name="Picture 5" descr="C:\Users\Ольга\Desktop\Картинки КД\СЕМЬЯ\Animated-Family-Vector-PNG-Isolated-Pic.png"/>
          <p:cNvPicPr>
            <a:picLocks noChangeAspect="1" noChangeArrowheads="1"/>
          </p:cNvPicPr>
          <p:nvPr/>
        </p:nvPicPr>
        <p:blipFill>
          <a:blip r:embed="rId4" cstate="print"/>
          <a:srcRect r="66261"/>
          <a:stretch>
            <a:fillRect/>
          </a:stretch>
        </p:blipFill>
        <p:spPr bwMode="auto">
          <a:xfrm flipH="1">
            <a:off x="7429520" y="3020854"/>
            <a:ext cx="1714480" cy="3837146"/>
          </a:xfrm>
          <a:prstGeom prst="rect">
            <a:avLst/>
          </a:prstGeom>
          <a:noFill/>
        </p:spPr>
      </p:pic>
      <p:pic>
        <p:nvPicPr>
          <p:cNvPr id="6150" name="Picture 6" descr="C:\Users\Ольга\Desktop\Картинки КД\PC-Free-Picture-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929066"/>
            <a:ext cx="214314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358114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рекомендації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2. Розкладіть всі матеріали за певними критеріями:</a:t>
            </a:r>
          </a:p>
          <a:p>
            <a:pPr>
              <a:buFontTx/>
              <a:buChar char="-"/>
            </a:pPr>
            <a:r>
              <a:rPr lang="ru-RU" sz="2800" dirty="0" smtClean="0"/>
              <a:t>за хронологією (століттями, роками тощо),</a:t>
            </a:r>
          </a:p>
          <a:p>
            <a:pPr>
              <a:buFontTx/>
              <a:buChar char="-"/>
            </a:pPr>
            <a:r>
              <a:rPr lang="ru-RU" sz="2800" dirty="0" smtClean="0"/>
              <a:t>за носієм інформації (паперовий / електронний),</a:t>
            </a:r>
          </a:p>
          <a:p>
            <a:pPr>
              <a:buFontTx/>
              <a:buChar char="-"/>
            </a:pPr>
            <a:r>
              <a:rPr lang="ru-RU" sz="2800" dirty="0" smtClean="0"/>
              <a:t>за категорією (світлини, документи, листи, спогади, щоденники, колекції чогось, відеоінтерв’ю тощо),</a:t>
            </a:r>
          </a:p>
          <a:p>
            <a:pPr>
              <a:buFontTx/>
              <a:buChar char="-"/>
            </a:pPr>
            <a:r>
              <a:rPr lang="ru-RU" sz="2800" dirty="0" smtClean="0"/>
              <a:t>за приналежністю (певної людини чи родини) тощо.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7170" name="Picture 2" descr="C:\Users\Ольга\Desktop\Картинки КД\0_a106c_65bfc51_xl-kopij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3786190"/>
            <a:ext cx="1714480" cy="1426447"/>
          </a:xfrm>
          <a:prstGeom prst="rect">
            <a:avLst/>
          </a:prstGeom>
          <a:noFill/>
        </p:spPr>
      </p:pic>
      <p:pic>
        <p:nvPicPr>
          <p:cNvPr id="7171" name="Picture 3" descr="C:\Users\Ольга\Desktop\Картинки КД\0_11e234_57920fcf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5067631"/>
            <a:ext cx="1928794" cy="1790369"/>
          </a:xfrm>
          <a:prstGeom prst="rect">
            <a:avLst/>
          </a:prstGeom>
          <a:noFill/>
        </p:spPr>
      </p:pic>
      <p:pic>
        <p:nvPicPr>
          <p:cNvPr id="7172" name="Picture 4" descr="C:\Users\Ольга\Desktop\Картинки КД\17042023_ruki-8.png"/>
          <p:cNvPicPr>
            <a:picLocks noChangeAspect="1" noChangeArrowheads="1"/>
          </p:cNvPicPr>
          <p:nvPr/>
        </p:nvPicPr>
        <p:blipFill>
          <a:blip r:embed="rId4"/>
          <a:srcRect l="19940" b="10790"/>
          <a:stretch>
            <a:fillRect/>
          </a:stretch>
        </p:blipFill>
        <p:spPr bwMode="auto">
          <a:xfrm>
            <a:off x="0" y="5676878"/>
            <a:ext cx="1147152" cy="1181122"/>
          </a:xfrm>
          <a:prstGeom prst="rect">
            <a:avLst/>
          </a:prstGeom>
          <a:noFill/>
        </p:spPr>
      </p:pic>
      <p:pic>
        <p:nvPicPr>
          <p:cNvPr id="7173" name="Picture 5" descr="C:\Users\Ольга\Desktop\Картинки КД\095c4bb0-kopij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5857892"/>
            <a:ext cx="1232482" cy="1000108"/>
          </a:xfrm>
          <a:prstGeom prst="rect">
            <a:avLst/>
          </a:prstGeom>
          <a:noFill/>
        </p:spPr>
      </p:pic>
      <p:pic>
        <p:nvPicPr>
          <p:cNvPr id="7174" name="Picture 6" descr="C:\Users\Ольга\Desktop\Картинки КД\173cfd09-kopij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0157" y="285728"/>
            <a:ext cx="1362437" cy="1370006"/>
          </a:xfrm>
          <a:prstGeom prst="rect">
            <a:avLst/>
          </a:prstGeom>
          <a:noFill/>
        </p:spPr>
      </p:pic>
      <p:pic>
        <p:nvPicPr>
          <p:cNvPr id="7176" name="Picture 8" descr="C:\Users\Ольга\Desktop\Картинки КД\07082022_plenka-29_kopij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6874" y="2500306"/>
            <a:ext cx="2067126" cy="1349374"/>
          </a:xfrm>
          <a:prstGeom prst="rect">
            <a:avLst/>
          </a:prstGeom>
          <a:noFill/>
        </p:spPr>
      </p:pic>
      <p:pic>
        <p:nvPicPr>
          <p:cNvPr id="7177" name="Picture 9" descr="C:\Users\Ольга\Desktop\Картинки КД\ЛИСТИ\8196a40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5357826"/>
            <a:ext cx="1495214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рекомендації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2857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3. Визначитися зі сховищем, де будуть розміщено цифрові копії. Переконатися у його захищеності й можливості доступу до нього тепер і в майбутньому лише тобі і членам твоєї родини.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8194" name="Picture 2" descr="C:\Users\Ольга\Desktop\Картинки КД\floppy_disk_PNG9.png"/>
          <p:cNvPicPr>
            <a:picLocks noChangeAspect="1" noChangeArrowheads="1"/>
          </p:cNvPicPr>
          <p:nvPr/>
        </p:nvPicPr>
        <p:blipFill>
          <a:blip r:embed="rId2"/>
          <a:srcRect t="26250" b="21250"/>
          <a:stretch>
            <a:fillRect/>
          </a:stretch>
        </p:blipFill>
        <p:spPr bwMode="auto">
          <a:xfrm>
            <a:off x="3500430" y="3786190"/>
            <a:ext cx="1905000" cy="1000132"/>
          </a:xfrm>
          <a:prstGeom prst="rect">
            <a:avLst/>
          </a:prstGeom>
          <a:noFill/>
        </p:spPr>
      </p:pic>
      <p:pic>
        <p:nvPicPr>
          <p:cNvPr id="8195" name="Picture 3" descr="C:\Users\Ольга\Desktop\Картинки КД\floppy_disk_PNG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3571876"/>
            <a:ext cx="1905000" cy="1428750"/>
          </a:xfrm>
          <a:prstGeom prst="rect">
            <a:avLst/>
          </a:prstGeom>
          <a:noFill/>
        </p:spPr>
      </p:pic>
      <p:pic>
        <p:nvPicPr>
          <p:cNvPr id="8196" name="Picture 4" descr="C:\Users\Ольга\Desktop\Картинки КД\floppy_disk_PNG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3286124"/>
            <a:ext cx="1648337" cy="1376361"/>
          </a:xfrm>
          <a:prstGeom prst="rect">
            <a:avLst/>
          </a:prstGeom>
          <a:noFill/>
        </p:spPr>
      </p:pic>
      <p:pic>
        <p:nvPicPr>
          <p:cNvPr id="8197" name="Picture 5" descr="C:\Users\Ольга\Desktop\Картинки КД\floppy_disk_PNG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3687831"/>
            <a:ext cx="1857388" cy="1736658"/>
          </a:xfrm>
          <a:prstGeom prst="rect">
            <a:avLst/>
          </a:prstGeom>
          <a:noFill/>
        </p:spPr>
      </p:pic>
      <p:pic>
        <p:nvPicPr>
          <p:cNvPr id="8198" name="Picture 6" descr="C:\Users\Ольга\Desktop\Картинки КД\usb_PNG886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1733" y="5500702"/>
            <a:ext cx="1428433" cy="1323706"/>
          </a:xfrm>
          <a:prstGeom prst="rect">
            <a:avLst/>
          </a:prstGeom>
          <a:noFill/>
        </p:spPr>
      </p:pic>
      <p:pic>
        <p:nvPicPr>
          <p:cNvPr id="8199" name="Picture 7" descr="C:\Users\Ольга\Desktop\Картинки КД\usb_PNG887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5072074"/>
            <a:ext cx="1917836" cy="1333495"/>
          </a:xfrm>
          <a:prstGeom prst="rect">
            <a:avLst/>
          </a:prstGeom>
          <a:noFill/>
        </p:spPr>
      </p:pic>
      <p:pic>
        <p:nvPicPr>
          <p:cNvPr id="8200" name="Picture 8" descr="C:\Users\Ольга\Desktop\Картинки КД\USB-Flash-Drive-Transparent-Background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9630" y="5072074"/>
            <a:ext cx="2054370" cy="1495407"/>
          </a:xfrm>
          <a:prstGeom prst="rect">
            <a:avLst/>
          </a:prstGeom>
          <a:noFill/>
        </p:spPr>
      </p:pic>
      <p:pic>
        <p:nvPicPr>
          <p:cNvPr id="8201" name="Picture 9" descr="C:\Users\Ольга\Desktop\Картинки КД\pngimg.com - compact_disc_PNG10217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4" y="3500438"/>
            <a:ext cx="1933960" cy="2801933"/>
          </a:xfrm>
          <a:prstGeom prst="rect">
            <a:avLst/>
          </a:prstGeom>
          <a:noFill/>
        </p:spPr>
      </p:pic>
      <p:pic>
        <p:nvPicPr>
          <p:cNvPr id="8203" name="Picture 11" descr="C:\Users\Ольга\Desktop\Картинки КД\pngimg.com - compact_disc_PNG874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3042" y="5582856"/>
            <a:ext cx="1215889" cy="1203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рекомендації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32147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4. Відсканувати чи перефотографувати паперові носії інформації й завантажити їх у сховище разом із цифровими носіями інформації. Щоб нічого не загубилося, варто присвоювати файлам відповідні назви й сортувати їх за певними папками-досьє, відповідно критерію.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9218" name="Picture 2" descr="C:\Users\Ольга\Desktop\Картинки КД\Folder-PNG-Transparent-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1862" y="4500570"/>
            <a:ext cx="2356942" cy="1500198"/>
          </a:xfrm>
          <a:prstGeom prst="rect">
            <a:avLst/>
          </a:prstGeom>
          <a:noFill/>
        </p:spPr>
      </p:pic>
      <p:pic>
        <p:nvPicPr>
          <p:cNvPr id="9219" name="Picture 3" descr="C:\Users\Ольга\Desktop\Картинки КД\photo_camera_PNG1016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03227"/>
            <a:ext cx="2643206" cy="2811921"/>
          </a:xfrm>
          <a:prstGeom prst="rect">
            <a:avLst/>
          </a:prstGeom>
          <a:noFill/>
        </p:spPr>
      </p:pic>
      <p:pic>
        <p:nvPicPr>
          <p:cNvPr id="9220" name="Picture 4" descr="C:\Users\Ольга\Desktop\Картинки КД\Scanner-Device-PNG-Ima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7511" y="4857760"/>
            <a:ext cx="3356489" cy="2000240"/>
          </a:xfrm>
          <a:prstGeom prst="rect">
            <a:avLst/>
          </a:prstGeom>
          <a:noFill/>
        </p:spPr>
      </p:pic>
      <p:pic>
        <p:nvPicPr>
          <p:cNvPr id="9221" name="Picture 5" descr="C:\Users\Ольга\Desktop\Картинки КД\pngimg.com - compact_disc_PNG10216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643834" y="3841762"/>
            <a:ext cx="1285852" cy="908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рекомендації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19288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5. Залучити до цієї роботи твоїх рідних й далеких родичів — можливо у них є щось цінне, що варто було б додати до вашого сімейного архіву.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4282" y="6350023"/>
            <a:ext cx="2428892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42" name="Picture 2" descr="C:\Users\Ольга\Desktop\Картинки КД\СЕМЬЯ\1619499752_17-phonoteka_org-p-semya-bez-fona-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258915"/>
            <a:ext cx="4786314" cy="3599084"/>
          </a:xfrm>
          <a:prstGeom prst="rect">
            <a:avLst/>
          </a:prstGeom>
          <a:noFill/>
        </p:spPr>
      </p:pic>
      <p:pic>
        <p:nvPicPr>
          <p:cNvPr id="10243" name="Picture 3" descr="C:\Users\Ольга\Desktop\Картинки КД\КНИГИ\02092021_knigiii1-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258" y="2714620"/>
            <a:ext cx="1604222" cy="2857520"/>
          </a:xfrm>
          <a:prstGeom prst="rect">
            <a:avLst/>
          </a:prstGeom>
          <a:noFill/>
        </p:spPr>
      </p:pic>
      <p:pic>
        <p:nvPicPr>
          <p:cNvPr id="10244" name="Picture 4" descr="C:\Users\Ольга\Desktop\Картинки КД\pngimg.com - table_PNG699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789816"/>
            <a:ext cx="2381236" cy="1548666"/>
          </a:xfrm>
          <a:prstGeom prst="rect">
            <a:avLst/>
          </a:prstGeom>
          <a:noFill/>
        </p:spPr>
      </p:pic>
      <p:pic>
        <p:nvPicPr>
          <p:cNvPr id="10246" name="Picture 6" descr="C:\Users\Ольга\Desktop\Картинки КД\DjPbmBsUwAAGCB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000504"/>
            <a:ext cx="1292783" cy="993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рекомендації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19002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6. Розпочати збирати поточний матеріал, писати свої спогади, події та переживання та архівувати їх, щоб залишити письмову спадщину прийдешнім поколінням.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1266" name="Picture 2" descr="C:\Users\Ольга\Desktop\Картинки КД\PC-Free-Picture-P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56" y="3214686"/>
            <a:ext cx="3500438" cy="3500438"/>
          </a:xfrm>
          <a:prstGeom prst="rect">
            <a:avLst/>
          </a:prstGeom>
          <a:noFill/>
        </p:spPr>
      </p:pic>
      <p:pic>
        <p:nvPicPr>
          <p:cNvPr id="11267" name="Picture 3" descr="C:\Users\Ольга\Desktop\Картинки КД\1619704990_25-phonoteka_org-p-fon-dlya-prezentatsii-pero-i-chernilnitsa-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3606937" cy="3071834"/>
          </a:xfrm>
          <a:prstGeom prst="rect">
            <a:avLst/>
          </a:prstGeom>
          <a:noFill/>
        </p:spPr>
      </p:pic>
      <p:pic>
        <p:nvPicPr>
          <p:cNvPr id="11268" name="Picture 4" descr="C:\Users\Ольга\Desktop\Картинки КД\0_82f38_c3c8d96f_orig-kopij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8779" y="4429132"/>
            <a:ext cx="1661915" cy="1595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Поміркуйте!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21145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 що можуть розповісти світлини і записи з сімейних архівів? </a:t>
            </a:r>
          </a:p>
          <a:p>
            <a:r>
              <a:rPr lang="ru-RU" sz="2800" dirty="0" smtClean="0"/>
              <a:t>Чи потрібно їх робити публічними?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12293" name="AutoShape 5" descr="⬇ Скачать картинки Семья на море, стоковые фото Семья на море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6" name="Picture 8" descr="C:\Users\Ольга\Desktop\ukraine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7110">
            <a:off x="4965281" y="4189952"/>
            <a:ext cx="2097632" cy="1366961"/>
          </a:xfrm>
          <a:prstGeom prst="rect">
            <a:avLst/>
          </a:prstGeom>
          <a:noFill/>
        </p:spPr>
      </p:pic>
      <p:pic>
        <p:nvPicPr>
          <p:cNvPr id="12297" name="Picture 9" descr="C:\Users\Ольга\Desktop\89ae503e7880f98cccae7d38144a8d6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5138764"/>
            <a:ext cx="2150262" cy="1433508"/>
          </a:xfrm>
          <a:prstGeom prst="rect">
            <a:avLst/>
          </a:prstGeom>
          <a:noFill/>
        </p:spPr>
      </p:pic>
      <p:pic>
        <p:nvPicPr>
          <p:cNvPr id="12294" name="Picture 6" descr="C:\Users\Ольга\Desktop\1655421949_2-gamerwall-pro-p-schastlivaya-semya-na-more-priroda-krasivo-2.jpg"/>
          <p:cNvPicPr>
            <a:picLocks noChangeAspect="1" noChangeArrowheads="1"/>
          </p:cNvPicPr>
          <p:nvPr/>
        </p:nvPicPr>
        <p:blipFill>
          <a:blip r:embed="rId4" cstate="print"/>
          <a:srcRect l="26667" t="21099" b="6563"/>
          <a:stretch>
            <a:fillRect/>
          </a:stretch>
        </p:blipFill>
        <p:spPr bwMode="auto">
          <a:xfrm rot="903667">
            <a:off x="6705843" y="3179539"/>
            <a:ext cx="2112569" cy="1389783"/>
          </a:xfrm>
          <a:prstGeom prst="rect">
            <a:avLst/>
          </a:prstGeom>
          <a:noFill/>
        </p:spPr>
      </p:pic>
      <p:pic>
        <p:nvPicPr>
          <p:cNvPr id="12295" name="Picture 7" descr="C:\Users\Ольга\Desktop\Картинки КД\07082022_plenka-2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70" y="2629344"/>
            <a:ext cx="4500562" cy="4228656"/>
          </a:xfrm>
          <a:prstGeom prst="rect">
            <a:avLst/>
          </a:prstGeom>
          <a:noFill/>
        </p:spPr>
      </p:pic>
      <p:pic>
        <p:nvPicPr>
          <p:cNvPr id="12298" name="Picture 10" descr="C:\Users\Ольга\Desktop\images (1).jpg"/>
          <p:cNvPicPr>
            <a:picLocks noChangeAspect="1" noChangeArrowheads="1"/>
          </p:cNvPicPr>
          <p:nvPr/>
        </p:nvPicPr>
        <p:blipFill>
          <a:blip r:embed="rId6"/>
          <a:srcRect t="3846" r="1544" b="7692"/>
          <a:stretch>
            <a:fillRect/>
          </a:stretch>
        </p:blipFill>
        <p:spPr bwMode="auto">
          <a:xfrm>
            <a:off x="285720" y="4643446"/>
            <a:ext cx="2428892" cy="1643074"/>
          </a:xfrm>
          <a:prstGeom prst="rect">
            <a:avLst/>
          </a:prstGeom>
          <a:noFill/>
        </p:spPr>
      </p:pic>
      <p:pic>
        <p:nvPicPr>
          <p:cNvPr id="12300" name="Picture 12" descr="C:\Users\Ольга\Desktop\Картинки КД\07082022_plenka-1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357694"/>
            <a:ext cx="2500330" cy="2286016"/>
          </a:xfrm>
          <a:prstGeom prst="rect">
            <a:avLst/>
          </a:prstGeom>
          <a:noFill/>
        </p:spPr>
      </p:pic>
      <p:pic>
        <p:nvPicPr>
          <p:cNvPr id="12299" name="Picture 11" descr="C:\Users\Ольга\Desktop\630_360_1495791994-4230.jpeg"/>
          <p:cNvPicPr>
            <a:picLocks noChangeAspect="1" noChangeArrowheads="1"/>
          </p:cNvPicPr>
          <p:nvPr/>
        </p:nvPicPr>
        <p:blipFill>
          <a:blip r:embed="rId8"/>
          <a:srcRect l="22360" b="4347"/>
          <a:stretch>
            <a:fillRect/>
          </a:stretch>
        </p:blipFill>
        <p:spPr bwMode="auto">
          <a:xfrm>
            <a:off x="2428860" y="2786058"/>
            <a:ext cx="1858925" cy="1285884"/>
          </a:xfrm>
          <a:prstGeom prst="rect">
            <a:avLst/>
          </a:prstGeom>
          <a:noFill/>
        </p:spPr>
      </p:pic>
      <p:pic>
        <p:nvPicPr>
          <p:cNvPr id="15" name="Picture 12" descr="C:\Users\Ольга\Desktop\Картинки КД\07082022_plenka-1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2500306"/>
            <a:ext cx="2000264" cy="1828813"/>
          </a:xfrm>
          <a:prstGeom prst="rect">
            <a:avLst/>
          </a:prstGeom>
          <a:noFill/>
        </p:spPr>
      </p:pic>
      <p:pic>
        <p:nvPicPr>
          <p:cNvPr id="3074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0" y="0"/>
            <a:ext cx="785786" cy="1255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3313" name="Picture 1" descr="C:\Users\Ольга\Desktop\Картинки КД\ДЕТИ\школьники_DoV (25).png"/>
          <p:cNvPicPr>
            <a:picLocks noChangeAspect="1" noChangeArrowheads="1"/>
          </p:cNvPicPr>
          <p:nvPr/>
        </p:nvPicPr>
        <p:blipFill>
          <a:blip r:embed="rId2"/>
          <a:srcRect t="29366" r="32679"/>
          <a:stretch>
            <a:fillRect/>
          </a:stretch>
        </p:blipFill>
        <p:spPr bwMode="auto">
          <a:xfrm>
            <a:off x="0" y="2000240"/>
            <a:ext cx="2286016" cy="485776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214546" y="1285860"/>
            <a:ext cx="3071834" cy="1928826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Це приватна інформація родини, тому її не можна поширювати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72132" y="1357298"/>
            <a:ext cx="3429024" cy="2286016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Це частина культурної спадщини народу, тож її обов’язково треба робити публічною 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00232" y="3571876"/>
            <a:ext cx="3786214" cy="2786082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Це приватна інформація родини, яка є частиною історії країни. Вважаю, що її можна поширювати, але за згодою інших членів родини 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86512" y="4000504"/>
            <a:ext cx="2571768" cy="1928826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 визначився / не визначилася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3314" name="Picture 2" descr="C:\Users\Ольга\Desktop\Картинки КД\pngimg.com - question_mark_PNG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752971" cy="1516071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1785918" y="928670"/>
            <a:ext cx="714380" cy="7143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400" b="1" dirty="0" smtClean="0">
                <a:solidFill>
                  <a:srgbClr val="FF0000"/>
                </a:solidFill>
              </a:rPr>
              <a:t>1</a:t>
            </a:r>
            <a:endParaRPr lang="ru-RU" sz="3400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357818" y="1081070"/>
            <a:ext cx="714380" cy="7143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400" b="1" dirty="0" smtClean="0">
                <a:solidFill>
                  <a:srgbClr val="FF0000"/>
                </a:solidFill>
              </a:rPr>
              <a:t>2</a:t>
            </a:r>
            <a:endParaRPr lang="ru-RU" sz="3400" b="1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85918" y="3286124"/>
            <a:ext cx="714380" cy="7143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400" b="1" dirty="0" smtClean="0">
                <a:solidFill>
                  <a:srgbClr val="FF0000"/>
                </a:solidFill>
              </a:rPr>
              <a:t>3</a:t>
            </a:r>
            <a:endParaRPr lang="ru-RU" sz="3400" b="1" dirty="0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929322" y="3786190"/>
            <a:ext cx="714380" cy="7143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400" b="1" dirty="0" smtClean="0">
                <a:solidFill>
                  <a:srgbClr val="FF0000"/>
                </a:solidFill>
              </a:rPr>
              <a:t>4</a:t>
            </a:r>
            <a:endParaRPr lang="ru-RU" sz="3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++++++.jpg"/>
          <p:cNvPicPr>
            <a:picLocks noChangeAspect="1" noChangeArrowheads="1"/>
          </p:cNvPicPr>
          <p:nvPr/>
        </p:nvPicPr>
        <p:blipFill>
          <a:blip r:embed="rId2"/>
          <a:srcRect b="40707"/>
          <a:stretch>
            <a:fillRect/>
          </a:stretch>
        </p:blipFill>
        <p:spPr bwMode="auto">
          <a:xfrm>
            <a:off x="0" y="0"/>
            <a:ext cx="91615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357166"/>
            <a:ext cx="6715172" cy="2286016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уроку:</a:t>
            </a:r>
            <a:b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Продовжуємо знайомство з предметом </a:t>
            </a:r>
            <a:b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«Культура добросусідства»</a:t>
            </a:r>
            <a:endParaRPr lang="ru-RU" sz="3600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2879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2" descr="C:\Users\Ольга\Desktop\free-png.ru-60-340x316.png"/>
          <p:cNvPicPr>
            <a:picLocks noChangeAspect="1" noChangeArrowheads="1"/>
          </p:cNvPicPr>
          <p:nvPr/>
        </p:nvPicPr>
        <p:blipFill>
          <a:blip r:embed="rId3"/>
          <a:srcRect r="8474"/>
          <a:stretch>
            <a:fillRect/>
          </a:stretch>
        </p:blipFill>
        <p:spPr bwMode="auto">
          <a:xfrm>
            <a:off x="5072066" y="2723111"/>
            <a:ext cx="4071934" cy="4134889"/>
          </a:xfrm>
          <a:prstGeom prst="rect">
            <a:avLst/>
          </a:prstGeom>
          <a:noFill/>
        </p:spPr>
      </p:pic>
      <p:pic>
        <p:nvPicPr>
          <p:cNvPr id="4" name="Picture 2" descr="C:\Users\Ольга\Desktop\Картинки КД\free-png.ru-1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396"/>
            <a:ext cx="616693" cy="43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Розгадайте ребус-фразу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891374" y="6286520"/>
            <a:ext cx="2252658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3010" name="Picture 2" descr="C:\Users\Ольга\Desktop\Картинки КД\1674005629_flomaster-club-p-risunok-khata-oboi-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1597102" cy="1271576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42910" y="2857496"/>
            <a:ext cx="16430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3200" b="1" dirty="0" smtClean="0"/>
              <a:t>4 </a:t>
            </a:r>
            <a:r>
              <a:rPr lang="en-US" sz="3200" b="1" dirty="0"/>
              <a:t>=</a:t>
            </a:r>
            <a:r>
              <a:rPr lang="uk-UA" sz="3200" b="1" dirty="0"/>
              <a:t> </a:t>
            </a:r>
            <a:r>
              <a:rPr lang="uk-UA" sz="3200" b="1" dirty="0" smtClean="0"/>
              <a:t>о</a:t>
            </a:r>
            <a:endParaRPr lang="ru-RU" sz="3200" b="1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2928934"/>
            <a:ext cx="71438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3200" b="1" dirty="0" smtClean="0"/>
              <a:t>2</a:t>
            </a:r>
            <a:endParaRPr lang="ru-RU" sz="32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71406" y="3071810"/>
            <a:ext cx="571504" cy="28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2" name="Picture 4" descr="C:\Users\Ольга\Desktop\Картинки КД\1643886750_9-abrakadabra-fun-p-oblaka-bez-fona-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785926"/>
            <a:ext cx="1571636" cy="1032961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 rot="10800000" flipV="1">
            <a:off x="3357555" y="1500174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 rot="10800000" flipV="1">
            <a:off x="3571868" y="1500174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Минус 18"/>
          <p:cNvSpPr/>
          <p:nvPr/>
        </p:nvSpPr>
        <p:spPr>
          <a:xfrm>
            <a:off x="3857620" y="2428868"/>
            <a:ext cx="1285884" cy="21431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3015" name="Picture 7" descr="C:\Users\Ольга\Desktop\Картинки КД\БУКВИ\З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1571612"/>
            <a:ext cx="1000132" cy="1000132"/>
          </a:xfrm>
          <a:prstGeom prst="rect">
            <a:avLst/>
          </a:prstGeom>
          <a:noFill/>
        </p:spPr>
      </p:pic>
      <p:pic>
        <p:nvPicPr>
          <p:cNvPr id="43016" name="Picture 8" descr="C:\Users\Ольга\Desktop\Картинки КД\БУКВИ\Э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4071934" y="2500306"/>
            <a:ext cx="729688" cy="857256"/>
          </a:xfrm>
          <a:prstGeom prst="rect">
            <a:avLst/>
          </a:prstGeom>
          <a:noFill/>
        </p:spPr>
      </p:pic>
      <p:pic>
        <p:nvPicPr>
          <p:cNvPr id="43017" name="Picture 9" descr="C:\Users\Ольга\Desktop\Картинки КД\mines_PNG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10" y="2000240"/>
            <a:ext cx="1357322" cy="1031565"/>
          </a:xfrm>
          <a:prstGeom prst="rect">
            <a:avLst/>
          </a:prstGeom>
          <a:noFill/>
        </p:spPr>
      </p:pic>
      <p:pic>
        <p:nvPicPr>
          <p:cNvPr id="43018" name="Picture 10" descr="C:\Users\Ольга\Desktop\Картинки КД\Pigeon-Download-Free-PNG-Clip-Ar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6572264" y="1798650"/>
            <a:ext cx="1636028" cy="1344598"/>
          </a:xfrm>
          <a:prstGeom prst="rect">
            <a:avLst/>
          </a:prstGeom>
          <a:noFill/>
        </p:spPr>
      </p:pic>
      <p:sp>
        <p:nvSpPr>
          <p:cNvPr id="26" name="Содержимое 2"/>
          <p:cNvSpPr txBox="1">
            <a:spLocks/>
          </p:cNvSpPr>
          <p:nvPr/>
        </p:nvSpPr>
        <p:spPr bwMode="auto">
          <a:xfrm>
            <a:off x="5143504" y="2857496"/>
            <a:ext cx="16430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3200" b="1" dirty="0" smtClean="0"/>
              <a:t>2 </a:t>
            </a:r>
            <a:r>
              <a:rPr lang="en-US" sz="3200" b="1" dirty="0"/>
              <a:t>=</a:t>
            </a:r>
            <a:r>
              <a:rPr lang="uk-UA" sz="3200" b="1" dirty="0"/>
              <a:t> </a:t>
            </a:r>
            <a:r>
              <a:rPr lang="uk-UA" sz="3200" b="1" dirty="0" smtClean="0"/>
              <a:t>и</a:t>
            </a:r>
            <a:endParaRPr lang="ru-RU" sz="3200" b="1" dirty="0"/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 rot="10800000" flipV="1">
            <a:off x="6215074" y="1500174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 rot="10800000" flipV="1">
            <a:off x="7215207" y="2714620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3019" name="Picture 11" descr="C:\Users\Ольга\Desktop\Картинки КД\БУКВИ\О2.png"/>
          <p:cNvPicPr>
            <a:picLocks noChangeAspect="1" noChangeArrowheads="1"/>
          </p:cNvPicPr>
          <p:nvPr/>
        </p:nvPicPr>
        <p:blipFill>
          <a:blip r:embed="rId9" cstate="print"/>
          <a:srcRect r="19404"/>
          <a:stretch>
            <a:fillRect/>
          </a:stretch>
        </p:blipFill>
        <p:spPr bwMode="auto">
          <a:xfrm>
            <a:off x="7858148" y="1762130"/>
            <a:ext cx="1170700" cy="1452556"/>
          </a:xfrm>
          <a:prstGeom prst="rect">
            <a:avLst/>
          </a:prstGeom>
          <a:noFill/>
        </p:spPr>
      </p:pic>
      <p:sp>
        <p:nvSpPr>
          <p:cNvPr id="30" name="Заголовок 1"/>
          <p:cNvSpPr txBox="1">
            <a:spLocks/>
          </p:cNvSpPr>
          <p:nvPr/>
        </p:nvSpPr>
        <p:spPr bwMode="auto">
          <a:xfrm rot="10800000" flipV="1">
            <a:off x="8572497" y="2786058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5400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3021" name="Picture 13" descr="C:\Users\Ольга\Desktop\Картинки КД\1637904436_42-flomaster-club-p-sito-risunok-dlya-detei-detskie-5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1990" y="3571876"/>
            <a:ext cx="1357297" cy="1357297"/>
          </a:xfrm>
          <a:prstGeom prst="rect">
            <a:avLst/>
          </a:prstGeom>
          <a:noFill/>
        </p:spPr>
      </p:pic>
      <p:pic>
        <p:nvPicPr>
          <p:cNvPr id="43022" name="Picture 14" descr="C:\Users\Ольга\Desktop\Картинки КД\БУКВИ\Й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2122" y="3214686"/>
            <a:ext cx="1666870" cy="1666870"/>
          </a:xfrm>
          <a:prstGeom prst="rect">
            <a:avLst/>
          </a:prstGeom>
          <a:noFill/>
        </p:spPr>
      </p:pic>
      <p:sp>
        <p:nvSpPr>
          <p:cNvPr id="34" name="Заголовок 1"/>
          <p:cNvSpPr txBox="1">
            <a:spLocks/>
          </p:cNvSpPr>
          <p:nvPr/>
        </p:nvSpPr>
        <p:spPr bwMode="auto">
          <a:xfrm rot="10800000" flipV="1">
            <a:off x="404832" y="4429132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 bwMode="auto">
          <a:xfrm rot="10800000" flipV="1">
            <a:off x="619114" y="4429132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6" name="Picture 4" descr="C:\Users\Ольга\Desktop\Картинки КД\1643886750_9-abrakadabra-fun-p-oblaka-bez-fona-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643314"/>
            <a:ext cx="1428760" cy="1147734"/>
          </a:xfrm>
          <a:prstGeom prst="rect">
            <a:avLst/>
          </a:prstGeom>
          <a:noFill/>
        </p:spPr>
      </p:pic>
      <p:sp>
        <p:nvSpPr>
          <p:cNvPr id="37" name="Заголовок 1"/>
          <p:cNvSpPr txBox="1">
            <a:spLocks/>
          </p:cNvSpPr>
          <p:nvPr/>
        </p:nvSpPr>
        <p:spPr bwMode="auto">
          <a:xfrm rot="10800000" flipV="1">
            <a:off x="5214943" y="3571876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 bwMode="auto">
          <a:xfrm rot="10800000" flipV="1">
            <a:off x="5429257" y="3571876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3023" name="Picture 15"/>
          <p:cNvPicPr>
            <a:picLocks noChangeAspect="1" noChangeArrowheads="1"/>
          </p:cNvPicPr>
          <p:nvPr/>
        </p:nvPicPr>
        <p:blipFill>
          <a:blip r:embed="rId12"/>
          <a:srcRect l="45129" t="39182" r="51362" b="43481"/>
          <a:stretch>
            <a:fillRect/>
          </a:stretch>
        </p:blipFill>
        <p:spPr bwMode="auto">
          <a:xfrm>
            <a:off x="6500826" y="3504100"/>
            <a:ext cx="714380" cy="167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Заголовок 1"/>
          <p:cNvSpPr txBox="1">
            <a:spLocks/>
          </p:cNvSpPr>
          <p:nvPr/>
        </p:nvSpPr>
        <p:spPr bwMode="auto">
          <a:xfrm rot="10800000" flipV="1">
            <a:off x="3214679" y="5072074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 bwMode="auto">
          <a:xfrm rot="10800000" flipV="1">
            <a:off x="1785919" y="5072074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 bwMode="auto">
          <a:xfrm rot="10800000" flipV="1">
            <a:off x="7143769" y="3571876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3027" name="Picture 19" descr="C:\Users\Ольга\Desktop\Картинки КД\КВІТИ\a00a65b9777c-kopija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71736" y="5072074"/>
            <a:ext cx="1126093" cy="1428736"/>
          </a:xfrm>
          <a:prstGeom prst="rect">
            <a:avLst/>
          </a:prstGeom>
          <a:noFill/>
        </p:spPr>
      </p:pic>
      <p:pic>
        <p:nvPicPr>
          <p:cNvPr id="43028" name="Picture 20" descr="C:\Users\Ольга\Desktop\Картинки КД\ОДЯГ\bc908c23dc590b60192a3d9edadaf133-icono-de-camiseta-sin-mangas-de-mujer-azul.png"/>
          <p:cNvPicPr>
            <a:picLocks noChangeAspect="1" noChangeArrowheads="1"/>
          </p:cNvPicPr>
          <p:nvPr/>
        </p:nvPicPr>
        <p:blipFill>
          <a:blip r:embed="rId14" cstate="print"/>
          <a:srcRect r="12727"/>
          <a:stretch>
            <a:fillRect/>
          </a:stretch>
        </p:blipFill>
        <p:spPr bwMode="auto">
          <a:xfrm>
            <a:off x="785786" y="5072074"/>
            <a:ext cx="1371586" cy="1571612"/>
          </a:xfrm>
          <a:prstGeom prst="rect">
            <a:avLst/>
          </a:prstGeom>
          <a:noFill/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6215074" y="5286388"/>
            <a:ext cx="1285884" cy="2143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/>
          <p:cNvSpPr txBox="1">
            <a:spLocks/>
          </p:cNvSpPr>
          <p:nvPr/>
        </p:nvSpPr>
        <p:spPr bwMode="auto">
          <a:xfrm>
            <a:off x="6357950" y="5072074"/>
            <a:ext cx="107157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3200" b="1" dirty="0" smtClean="0"/>
              <a:t>5, 6</a:t>
            </a:r>
            <a:endParaRPr lang="ru-RU" sz="3200" b="1" dirty="0"/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 rot="10800000" flipV="1">
            <a:off x="2000233" y="5072074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 bwMode="auto">
          <a:xfrm rot="10800000" flipV="1">
            <a:off x="3428993" y="5072074"/>
            <a:ext cx="5715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3029" name="Picture 21" descr="C:\Users\Ольга\Desktop\Картинки КД\Legs-Transparent.png"/>
          <p:cNvPicPr>
            <a:picLocks noChangeAspect="1" noChangeArrowheads="1"/>
          </p:cNvPicPr>
          <p:nvPr/>
        </p:nvPicPr>
        <p:blipFill>
          <a:blip r:embed="rId15" cstate="print"/>
          <a:srcRect t="33334"/>
          <a:stretch>
            <a:fillRect/>
          </a:stretch>
        </p:blipFill>
        <p:spPr bwMode="auto">
          <a:xfrm>
            <a:off x="5129269" y="5214950"/>
            <a:ext cx="871491" cy="1285860"/>
          </a:xfrm>
          <a:prstGeom prst="rect">
            <a:avLst/>
          </a:prstGeom>
          <a:noFill/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2500298" y="6215058"/>
            <a:ext cx="85725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3200" b="1" dirty="0" smtClean="0"/>
              <a:t>4 </a:t>
            </a:r>
            <a:endParaRPr lang="ru-RU" sz="3200" b="1" dirty="0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rot="16200000" flipH="1">
            <a:off x="2643174" y="6357958"/>
            <a:ext cx="571504" cy="28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30" name="Picture 22" descr="C:\Users\Ольга\Desktop\Картинки КД\БУКВИ\0_5dc6c_af0c6116_XXL.png"/>
          <p:cNvPicPr>
            <a:picLocks noChangeAspect="1" noChangeArrowheads="1"/>
          </p:cNvPicPr>
          <p:nvPr/>
        </p:nvPicPr>
        <p:blipFill>
          <a:blip r:embed="rId16" cstate="print"/>
          <a:srcRect l="61323" t="45966" b="12257"/>
          <a:stretch>
            <a:fillRect/>
          </a:stretch>
        </p:blipFill>
        <p:spPr bwMode="auto">
          <a:xfrm>
            <a:off x="4071934" y="5214950"/>
            <a:ext cx="972010" cy="1394913"/>
          </a:xfrm>
          <a:prstGeom prst="rect">
            <a:avLst/>
          </a:prstGeom>
          <a:noFill/>
        </p:spPr>
      </p:pic>
      <p:sp>
        <p:nvSpPr>
          <p:cNvPr id="60" name="Заголовок 1"/>
          <p:cNvSpPr txBox="1">
            <a:spLocks/>
          </p:cNvSpPr>
          <p:nvPr/>
        </p:nvSpPr>
        <p:spPr bwMode="auto">
          <a:xfrm rot="10800000" flipV="1">
            <a:off x="4786312" y="6357958"/>
            <a:ext cx="57150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8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" name="Содержимое 2"/>
          <p:cNvSpPr txBox="1">
            <a:spLocks/>
          </p:cNvSpPr>
          <p:nvPr/>
        </p:nvSpPr>
        <p:spPr bwMode="auto">
          <a:xfrm>
            <a:off x="5214942" y="6286520"/>
            <a:ext cx="1500198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3200" b="1" dirty="0" smtClean="0"/>
              <a:t>4 </a:t>
            </a:r>
            <a:r>
              <a:rPr lang="en-US" sz="3200" b="1" dirty="0"/>
              <a:t>=</a:t>
            </a:r>
            <a:r>
              <a:rPr lang="uk-UA" sz="3200" b="1" dirty="0"/>
              <a:t> </a:t>
            </a:r>
            <a:r>
              <a:rPr lang="uk-UA" sz="3200" b="1" dirty="0" smtClean="0"/>
              <a:t>о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74638"/>
            <a:ext cx="5829312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 себе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1214422"/>
            <a:ext cx="5443518" cy="140017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Хто не знає минулого, той не вартий майбутнього.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44034" name="Picture 2" descr="C:\Users\Ольга\Desktop\Картинки КД\УКРАЇНА карта\907.png"/>
          <p:cNvPicPr>
            <a:picLocks noChangeAspect="1" noChangeArrowheads="1"/>
          </p:cNvPicPr>
          <p:nvPr/>
        </p:nvPicPr>
        <p:blipFill>
          <a:blip r:embed="rId2"/>
          <a:srcRect b="5216"/>
          <a:stretch>
            <a:fillRect/>
          </a:stretch>
        </p:blipFill>
        <p:spPr bwMode="auto">
          <a:xfrm>
            <a:off x="0" y="3675593"/>
            <a:ext cx="3357554" cy="3182407"/>
          </a:xfrm>
          <a:prstGeom prst="rect">
            <a:avLst/>
          </a:prstGeom>
          <a:noFill/>
        </p:spPr>
      </p:pic>
      <p:pic>
        <p:nvPicPr>
          <p:cNvPr id="44035" name="Picture 3" descr="C:\Users\Ольга\Desktop\Картинки КД\УКРАЇНА карта\192507_16358748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500306"/>
            <a:ext cx="2852091" cy="2547931"/>
          </a:xfrm>
          <a:prstGeom prst="rect">
            <a:avLst/>
          </a:prstGeom>
          <a:noFill/>
        </p:spPr>
      </p:pic>
      <p:pic>
        <p:nvPicPr>
          <p:cNvPr id="44036" name="Picture 4" descr="C:\Users\Ольга\Desktop\Картинки КД\УКРАЇНА карта\Українська_анімація.png"/>
          <p:cNvPicPr>
            <a:picLocks noChangeAspect="1" noChangeArrowheads="1"/>
          </p:cNvPicPr>
          <p:nvPr/>
        </p:nvPicPr>
        <p:blipFill>
          <a:blip r:embed="rId4"/>
          <a:srcRect l="9677" b="4950"/>
          <a:stretch>
            <a:fillRect/>
          </a:stretch>
        </p:blipFill>
        <p:spPr bwMode="auto">
          <a:xfrm flipH="1">
            <a:off x="5284022" y="2928934"/>
            <a:ext cx="3859975" cy="3929066"/>
          </a:xfrm>
          <a:prstGeom prst="rect">
            <a:avLst/>
          </a:prstGeom>
          <a:noFill/>
        </p:spPr>
      </p:pic>
      <p:pic>
        <p:nvPicPr>
          <p:cNvPr id="44037" name="Picture 5" descr="C:\Users\Ольга\Desktop\Картинки КД\УКРАЇНА\1683327111_kartinkof-club-p-kartinki-ukrainskikh-detei-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42844" y="357166"/>
            <a:ext cx="2928958" cy="3068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8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Закріплення вивченого матеріалу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873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dirty="0" smtClean="0"/>
              <a:t>Гра «Об’єднай у групи»</a:t>
            </a:r>
          </a:p>
          <a:p>
            <a:pPr algn="ctr">
              <a:buNone/>
            </a:pPr>
            <a:r>
              <a:rPr lang="en-US" dirty="0" smtClean="0">
                <a:hlinkClick r:id="rId2"/>
              </a:rPr>
              <a:t>https://learningapps.org/watch?v=prwj82rmc23</a:t>
            </a:r>
            <a:endParaRPr lang="ru-RU" dirty="0" smtClean="0"/>
          </a:p>
          <a:p>
            <a:pPr algn="ctr">
              <a:buNone/>
            </a:pPr>
            <a:endParaRPr lang="uk-UA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9091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5" descr="721637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725" y="3505200"/>
            <a:ext cx="14128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Ольга\Desktop\1647018966_1-kartinkin-net-p-kartinki-uchenikov-dlya-prezentatsii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4348" y="3031699"/>
            <a:ext cx="3643338" cy="3826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28" y="116633"/>
            <a:ext cx="7886700" cy="954914"/>
          </a:xfrm>
          <a:noFill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Дошка настрою</a:t>
            </a:r>
            <a:endParaRPr lang="ru-RU" sz="4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Ольга\Desktop\free-png.ru-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215106" cy="5914479"/>
          </a:xfrm>
          <a:prstGeom prst="rect">
            <a:avLst/>
          </a:prstGeom>
          <a:noFill/>
        </p:spPr>
      </p:pic>
      <p:pic>
        <p:nvPicPr>
          <p:cNvPr id="8195" name="Picture 3" descr="C:\Users\Ольга\Desktop\букви\_005_yapfiles.ru.png"/>
          <p:cNvPicPr>
            <a:picLocks noChangeAspect="1" noChangeArrowheads="1"/>
          </p:cNvPicPr>
          <p:nvPr/>
        </p:nvPicPr>
        <p:blipFill>
          <a:blip r:embed="rId3" cstate="print"/>
          <a:srcRect l="13298" r="4521"/>
          <a:stretch>
            <a:fillRect/>
          </a:stretch>
        </p:blipFill>
        <p:spPr bwMode="auto">
          <a:xfrm>
            <a:off x="4643438" y="2714620"/>
            <a:ext cx="2579845" cy="1643074"/>
          </a:xfrm>
          <a:prstGeom prst="rect">
            <a:avLst/>
          </a:prstGeom>
          <a:noFill/>
        </p:spPr>
      </p:pic>
      <p:pic>
        <p:nvPicPr>
          <p:cNvPr id="8196" name="Picture 4" descr="C:\Users\Ольга\Desktop\1645708339_15-kartinkin-net-p-krasivie-kartinki-smailiki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00570"/>
            <a:ext cx="1571636" cy="1571636"/>
          </a:xfrm>
          <a:prstGeom prst="rect">
            <a:avLst/>
          </a:prstGeom>
          <a:noFill/>
        </p:spPr>
      </p:pic>
      <p:pic>
        <p:nvPicPr>
          <p:cNvPr id="8197" name="Picture 5" descr="C:\Users\Ольга\Desktop\1576643035_1-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714884"/>
            <a:ext cx="1571636" cy="1571636"/>
          </a:xfrm>
          <a:prstGeom prst="rect">
            <a:avLst/>
          </a:prstGeom>
          <a:noFill/>
        </p:spPr>
      </p:pic>
      <p:pic>
        <p:nvPicPr>
          <p:cNvPr id="8198" name="Picture 6" descr="C:\Users\Ольга\Desktop\1647724840_3-amiel-club-p-super-smailiki-kartinki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2500306"/>
            <a:ext cx="297481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1642499775_36-abrakadabra-fun-p-klipart-na-prozrachnom-fone-shkola-uchenik-61.png"/>
          <p:cNvPicPr>
            <a:picLocks noChangeAspect="1" noChangeArrowheads="1"/>
          </p:cNvPicPr>
          <p:nvPr/>
        </p:nvPicPr>
        <p:blipFill>
          <a:blip r:embed="rId2"/>
          <a:srcRect t="51983"/>
          <a:stretch>
            <a:fillRect/>
          </a:stretch>
        </p:blipFill>
        <p:spPr bwMode="auto">
          <a:xfrm>
            <a:off x="0" y="3532936"/>
            <a:ext cx="9144000" cy="33250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200026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Поміркуй і визнач три свої найголовніші цілі на цей навчальний рік. Склади план їхнього досягнення й розпочинай втілювати його в життя!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 </a:t>
            </a:r>
            <a:r>
              <a:rPr lang="uk-UA" b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література</a:t>
            </a:r>
            <a:endParaRPr lang="ru-RU" b="1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hlinkClick r:id="rId2"/>
              </a:rPr>
              <a:t>https://www.calameo.com/read/006191963f1754ce2c2ab</a:t>
            </a:r>
            <a:endParaRPr lang="uk-UA" sz="2800" dirty="0" smtClean="0">
              <a:hlinkClick r:id="rId2"/>
            </a:endParaRPr>
          </a:p>
          <a:p>
            <a:r>
              <a:rPr lang="en-US" sz="2800" dirty="0" smtClean="0">
                <a:hlinkClick r:id="rId2"/>
              </a:rPr>
              <a:t>https://pidruchnyk.com.ua/2645-kultura-dobrosusidstva-6-klas-aradzhyoni.html</a:t>
            </a:r>
            <a:endParaRPr lang="uk-UA" sz="2800" dirty="0" smtClean="0"/>
          </a:p>
          <a:p>
            <a:r>
              <a:rPr lang="en-US" sz="2800" dirty="0" smtClean="0">
                <a:hlinkClick r:id="rId3"/>
              </a:rPr>
              <a:t>https://uk.wikipedia.org/wiki/%D0%9F%D0%BE%D1%82%D1%80%D0%B5%D0%B1%D0%B0</a:t>
            </a:r>
            <a:endParaRPr lang="uk-UA" sz="2800" dirty="0" smtClean="0"/>
          </a:p>
          <a:p>
            <a:r>
              <a:rPr lang="uk-UA" sz="2800" dirty="0" smtClean="0"/>
              <a:t>Культура добросусідства : підручн. для 6 класу  закладів загальної середньої освіти / М. Араджионі, Л. Гретченко, О. Козорог, Н. Лебідь, В. Потапова., І. Унгурян, З. Філончук – К. : Видавничий дім «Основа», 2023. – 143 с. : іл.  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6643734" cy="557216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200" dirty="0" smtClean="0"/>
              <a:t>Учень/учениця:</a:t>
            </a:r>
          </a:p>
          <a:p>
            <a:pPr marL="0">
              <a:spcBef>
                <a:spcPts val="0"/>
              </a:spcBef>
            </a:pPr>
            <a:r>
              <a:rPr lang="uk-UA" sz="2400" dirty="0" smtClean="0"/>
              <a:t>визначає свої потреби, бажання, інтереси та цілі;  </a:t>
            </a:r>
          </a:p>
          <a:p>
            <a:pPr marL="0">
              <a:spcBef>
                <a:spcPts val="0"/>
              </a:spcBef>
            </a:pPr>
            <a:r>
              <a:rPr lang="uk-UA" sz="2400" dirty="0" smtClean="0"/>
              <a:t>визначає прагнення і потреби у сфері власного особистісного розвитку та навчання;  </a:t>
            </a:r>
          </a:p>
          <a:p>
            <a:pPr marL="0">
              <a:spcBef>
                <a:spcPts val="0"/>
              </a:spcBef>
            </a:pPr>
            <a:r>
              <a:rPr lang="uk-UA" sz="2400" dirty="0" smtClean="0"/>
              <a:t>самостійно створює та реалізовує короткострокові плани щодо досягнення успіху, зокрема в навчанні, спорті, побуті; </a:t>
            </a:r>
          </a:p>
          <a:p>
            <a:pPr marL="0">
              <a:spcBef>
                <a:spcPts val="0"/>
              </a:spcBef>
            </a:pPr>
            <a:r>
              <a:rPr lang="uk-UA" sz="2400" dirty="0" smtClean="0"/>
              <a:t>бере участь у груповій роботі, зважаючи на індивідуальні особливості і потреби;</a:t>
            </a:r>
          </a:p>
          <a:p>
            <a:pPr marL="0">
              <a:spcBef>
                <a:spcPts val="0"/>
              </a:spcBef>
            </a:pPr>
            <a:r>
              <a:rPr lang="uk-UA" sz="2400" dirty="0" smtClean="0"/>
              <a:t>толерантно ставиться до поглядів, переконань, інтересів і потреб інших осіб, що не загрожують здоров’ю, безпеці і добробуту.</a:t>
            </a:r>
            <a:endParaRPr lang="uk-UA" sz="22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42925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6" descr="C:\Users\Ольга\Desktop\15fdb46866a5e5126e24d9df90eeb25e.png"/>
          <p:cNvPicPr>
            <a:picLocks noChangeAspect="1" noChangeArrowheads="1"/>
          </p:cNvPicPr>
          <p:nvPr/>
        </p:nvPicPr>
        <p:blipFill>
          <a:blip r:embed="rId2"/>
          <a:srcRect l="27967"/>
          <a:stretch>
            <a:fillRect/>
          </a:stretch>
        </p:blipFill>
        <p:spPr bwMode="auto">
          <a:xfrm flipH="1">
            <a:off x="6643702" y="0"/>
            <a:ext cx="25003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льга\Desktop\free-png.ru-5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01" y="1163589"/>
            <a:ext cx="7848489" cy="5480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 до навчання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3786190"/>
            <a:ext cx="6286544" cy="257176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err="1" smtClean="0"/>
              <a:t>Пригадате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дізналися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предмету «Культура </a:t>
            </a:r>
            <a:r>
              <a:rPr lang="ru-RU" dirty="0" err="1" smtClean="0"/>
              <a:t>добросусідства</a:t>
            </a:r>
            <a:r>
              <a:rPr lang="ru-RU" dirty="0" smtClean="0"/>
              <a:t>»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минулого</a:t>
            </a:r>
            <a:r>
              <a:rPr lang="ru-RU" dirty="0" smtClean="0"/>
              <a:t> року. </a:t>
            </a:r>
          </a:p>
          <a:p>
            <a:pPr algn="ctr"/>
            <a:r>
              <a:rPr lang="ru-RU" dirty="0" err="1" smtClean="0"/>
              <a:t>Чого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очікуєте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dirty="0" smtClean="0"/>
              <a:t>  </a:t>
            </a:r>
            <a:r>
              <a:rPr lang="ru-RU" dirty="0" err="1" smtClean="0"/>
              <a:t>цього</a:t>
            </a:r>
            <a:r>
              <a:rPr lang="ru-RU" dirty="0" smtClean="0"/>
              <a:t> уроку?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714612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Асоціації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1" name="Picture 3" descr="C:\Users\User\Desktop\17844908466b614e00320707a3fec4cb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428860" y="4500570"/>
            <a:ext cx="2920288" cy="2357430"/>
          </a:xfrm>
          <a:prstGeom prst="rect">
            <a:avLst/>
          </a:prstGeom>
          <a:noFill/>
        </p:spPr>
      </p:pic>
      <p:pic>
        <p:nvPicPr>
          <p:cNvPr id="1026" name="Picture 2" descr="C:\Users\User\Desktop\Word_Art__3_-removebg-preview.png"/>
          <p:cNvPicPr>
            <a:picLocks noChangeAspect="1" noChangeArrowheads="1"/>
          </p:cNvPicPr>
          <p:nvPr/>
        </p:nvPicPr>
        <p:blipFill>
          <a:blip r:embed="rId3"/>
          <a:srcRect l="2740" r="2817"/>
          <a:stretch>
            <a:fillRect/>
          </a:stretch>
        </p:blipFill>
        <p:spPr bwMode="auto">
          <a:xfrm>
            <a:off x="0" y="659604"/>
            <a:ext cx="9144000" cy="5269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Знайомство з підручником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714488"/>
            <a:ext cx="4257676" cy="28575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b="1" i="1" dirty="0" smtClean="0"/>
              <a:t>Любі шестикласники!</a:t>
            </a:r>
          </a:p>
          <a:p>
            <a:pPr algn="ctr">
              <a:buNone/>
            </a:pPr>
            <a:r>
              <a:rPr lang="uk-UA" sz="2000" b="1" i="1" dirty="0" smtClean="0"/>
              <a:t>Щиро радію новій зустрічі з вами!  Дякую, що ви продовжуєте здобувати знання разом зі мною! Відкривайте підручник на сторінці 4 і будемо працювати разом!</a:t>
            </a:r>
            <a:endParaRPr lang="ru-RU" sz="2000" b="1" i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026" name="Picture 2" descr="C:\Users\Ольга\Desktop\Картинки КД\КНИГИ\1680948445_pictures-pibig-info-p-knizhka-risunok-vkontakte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057648"/>
            <a:ext cx="5572133" cy="4800353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4143372" y="1214422"/>
            <a:ext cx="5000628" cy="3643338"/>
          </a:xfrm>
          <a:prstGeom prst="wedgeEllipseCallout">
            <a:avLst>
              <a:gd name="adj1" fmla="val -65934"/>
              <a:gd name="adj2" fmla="val 598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Ольга\Desktop\Картинки КД\ШКОЛА\2061e77a872516748180868dc1af650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86644" y="5306069"/>
            <a:ext cx="1500199" cy="1551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1414"/>
            <a:ext cx="728667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5 – 7.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142976" y="1071546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143240" y="2748496"/>
            <a:ext cx="3000397" cy="4109504"/>
          </a:xfrm>
          <a:prstGeom prst="rect">
            <a:avLst/>
          </a:prstGeom>
          <a:noFill/>
        </p:spPr>
      </p:pic>
      <p:pic>
        <p:nvPicPr>
          <p:cNvPr id="1026" name="Picture 2" descr="G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42976" cy="1592547"/>
          </a:xfrm>
          <a:prstGeom prst="rect">
            <a:avLst/>
          </a:prstGeom>
          <a:noFill/>
        </p:spPr>
      </p:pic>
      <p:pic>
        <p:nvPicPr>
          <p:cNvPr id="11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786446" y="1142984"/>
            <a:ext cx="2178712" cy="2908941"/>
          </a:xfrm>
          <a:prstGeom prst="rect">
            <a:avLst/>
          </a:prstGeom>
          <a:noFill/>
        </p:spPr>
      </p:pic>
      <p:pic>
        <p:nvPicPr>
          <p:cNvPr id="12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835183" y="2333855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Знайди і досліди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232431"/>
            <a:ext cx="8229600" cy="133984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Знайди на карті населені пункти та області, які назвали наші герої, а також місце, де зараз живеш ти (форзац підручника).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9" name="Picture 3" descr="C:\Users\Ольга\Desktop\Картинки КД\УКРАЇНА карта\3e899eb2429d4158c7a340f559226a9b.png"/>
          <p:cNvPicPr>
            <a:picLocks noChangeAspect="1" noChangeArrowheads="1"/>
          </p:cNvPicPr>
          <p:nvPr/>
        </p:nvPicPr>
        <p:blipFill>
          <a:blip r:embed="rId2"/>
          <a:srcRect t="13750" b="16250"/>
          <a:stretch>
            <a:fillRect/>
          </a:stretch>
        </p:blipFill>
        <p:spPr bwMode="auto">
          <a:xfrm>
            <a:off x="1500166" y="957215"/>
            <a:ext cx="6286544" cy="4400612"/>
          </a:xfrm>
          <a:prstGeom prst="rect">
            <a:avLst/>
          </a:prstGeom>
          <a:noFill/>
        </p:spPr>
      </p:pic>
      <p:pic>
        <p:nvPicPr>
          <p:cNvPr id="4100" name="Picture 4" descr="C:\Users\Ольга\Desktop\Картинки КД\ДЕТИ\person2_img.png"/>
          <p:cNvPicPr>
            <a:picLocks noChangeAspect="1" noChangeArrowheads="1"/>
          </p:cNvPicPr>
          <p:nvPr/>
        </p:nvPicPr>
        <p:blipFill>
          <a:blip r:embed="rId3"/>
          <a:srcRect l="27847"/>
          <a:stretch>
            <a:fillRect/>
          </a:stretch>
        </p:blipFill>
        <p:spPr bwMode="auto">
          <a:xfrm>
            <a:off x="0" y="2719398"/>
            <a:ext cx="1660918" cy="2495552"/>
          </a:xfrm>
          <a:prstGeom prst="rect">
            <a:avLst/>
          </a:prstGeom>
          <a:noFill/>
        </p:spPr>
      </p:pic>
      <p:pic>
        <p:nvPicPr>
          <p:cNvPr id="7" name="Picture 2" descr="G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42976" cy="1592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1249</Words>
  <PresentationFormat>Экран (4:3)</PresentationFormat>
  <Paragraphs>169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«Культура добросусідства»</vt:lpstr>
      <vt:lpstr>Щоб дізнатися про що буде сьогоднішній урок - розгадайте ребус</vt:lpstr>
      <vt:lpstr>Тема уроку: Продовжуємо знайомство з предметом  «Культура добросусідства»</vt:lpstr>
      <vt:lpstr>Очікування </vt:lpstr>
      <vt:lpstr>Мотивація до навчання</vt:lpstr>
      <vt:lpstr>«Асоціації»</vt:lpstr>
      <vt:lpstr>Знайомство з підручником </vt:lpstr>
      <vt:lpstr>Робота з підручником</vt:lpstr>
      <vt:lpstr>Знайди і досліди</vt:lpstr>
      <vt:lpstr>Дайте відповіді на питання</vt:lpstr>
      <vt:lpstr>Робота з підручником</vt:lpstr>
      <vt:lpstr>Словничок </vt:lpstr>
      <vt:lpstr>Розгадайте ребус</vt:lpstr>
      <vt:lpstr>Словничок </vt:lpstr>
      <vt:lpstr>«Асоціації»</vt:lpstr>
      <vt:lpstr>Це цікаво!</vt:lpstr>
      <vt:lpstr>Робота з підручником</vt:lpstr>
      <vt:lpstr>Бесіда за  змістом прочитаного</vt:lpstr>
      <vt:lpstr>Словничок </vt:lpstr>
      <vt:lpstr>Робота з підручником</vt:lpstr>
      <vt:lpstr>Зробіть самі</vt:lpstr>
      <vt:lpstr>Корисні рекомендації</vt:lpstr>
      <vt:lpstr>Корисні рекомендації</vt:lpstr>
      <vt:lpstr>Корисні рекомендації</vt:lpstr>
      <vt:lpstr>Корисні рекомендації</vt:lpstr>
      <vt:lpstr>Корисні рекомендації</vt:lpstr>
      <vt:lpstr>Корисні рекомендації</vt:lpstr>
      <vt:lpstr>Поміркуйте! </vt:lpstr>
      <vt:lpstr>Поміркуйте </vt:lpstr>
      <vt:lpstr>Розгадайте ребус-фразу</vt:lpstr>
      <vt:lpstr>Перевір себе</vt:lpstr>
      <vt:lpstr>Закріплення вивченого матеріалу</vt:lpstr>
      <vt:lpstr>Дошка настрою</vt:lpstr>
      <vt:lpstr>Домашня робота</vt:lpstr>
      <vt:lpstr>Джерела та література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Ольга</cp:lastModifiedBy>
  <cp:revision>89</cp:revision>
  <dcterms:modified xsi:type="dcterms:W3CDTF">2024-01-30T17:52:02Z</dcterms:modified>
</cp:coreProperties>
</file>