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57" r:id="rId3"/>
    <p:sldId id="282" r:id="rId4"/>
    <p:sldId id="258" r:id="rId5"/>
    <p:sldId id="299" r:id="rId6"/>
    <p:sldId id="477" r:id="rId7"/>
    <p:sldId id="478" r:id="rId8"/>
    <p:sldId id="470" r:id="rId9"/>
    <p:sldId id="466" r:id="rId10"/>
    <p:sldId id="471" r:id="rId11"/>
    <p:sldId id="472" r:id="rId12"/>
    <p:sldId id="479" r:id="rId13"/>
    <p:sldId id="473" r:id="rId14"/>
    <p:sldId id="480" r:id="rId15"/>
    <p:sldId id="486" r:id="rId16"/>
    <p:sldId id="475" r:id="rId17"/>
    <p:sldId id="484" r:id="rId18"/>
    <p:sldId id="487" r:id="rId19"/>
    <p:sldId id="490" r:id="rId20"/>
    <p:sldId id="491" r:id="rId21"/>
    <p:sldId id="492" r:id="rId22"/>
    <p:sldId id="493" r:id="rId23"/>
    <p:sldId id="488" r:id="rId24"/>
    <p:sldId id="497" r:id="rId25"/>
    <p:sldId id="495" r:id="rId26"/>
    <p:sldId id="496" r:id="rId27"/>
    <p:sldId id="298" r:id="rId28"/>
    <p:sldId id="264" r:id="rId29"/>
    <p:sldId id="265" r:id="rId30"/>
    <p:sldId id="2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0033CC"/>
    <a:srgbClr val="3399FF"/>
    <a:srgbClr val="33CC33"/>
    <a:srgbClr val="009900"/>
    <a:srgbClr val="9900CC"/>
    <a:srgbClr val="FF0000"/>
    <a:srgbClr val="FF99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8" autoAdjust="0"/>
    <p:restoredTop sz="94660"/>
  </p:normalViewPr>
  <p:slideViewPr>
    <p:cSldViewPr>
      <p:cViewPr>
        <p:scale>
          <a:sx n="70" d="100"/>
          <a:sy n="7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830-3F00-41FE-9C79-6D2C0B47DA7C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6103-860A-41DC-A019-180D9A78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B2CA-7C35-40D5-9D97-FAFB04196A8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E7D-AEDC-4480-94A8-FDDEBD16211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1F5C-B6B5-4A57-A28E-954A4DA27085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8D8E-04DB-45DE-A97D-52188836C8BF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D3C-C89E-41E2-8971-2E7675C73AE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E1F4-42BC-46CC-B09C-C8E5407A31C8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C50-F0CB-452D-91A8-0ACE6EE3E0D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E488-655C-4FF7-821E-C2CB78B385B2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FEBB-390A-4754-B744-90DA082E2CB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2EF2-AE2D-418C-92F7-90CB56AD3179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02DA-6CEC-40DF-A5AE-C13336FE950E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A103-60AF-42A3-BDCD-F155E6357AD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QuUkM-tG8BE&amp;ab_channel=Canal_lide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learningapps.org/watch?v=pkc853as3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dukraine.com/app/uploads/2023/07/zbirka_new.pdf" TargetMode="External"/><Relationship Id="rId2" Type="http://schemas.openxmlformats.org/officeDocument/2006/relationships/hyperlink" Target="https://uk.wikipedia.org/wiki/%D0%9F%D1%96%D1%80%D0%B0%D0%BC%D1%96%D0%B4%D0%B0_%D0%BF%D0%BE%D1%82%D1%80%D0%B5%D0%B1_%D0%90%D0%B1%D1%80%D0%B0%D0%B3%D0%B0%D0%BC%D0%B0_%D0%9C%D0%B0%D1%81%D0%BB%D0%BE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D%D0%B5%D0%BD%D0%B0%D1%81%D0%B8%D0%BB%D1%8C%D0%BD%D0%B8%D1%86%D1%8C%D0%BA%D0%B5_%D1%81%D0%BF%D1%96%D0%BB%D0%BA%D1%83%D0%B2%D0%B0%D0%BD%D0%BD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дізнатися про що буде сьогоднішній урок - розгадайте ребус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785786" y="5715016"/>
            <a:ext cx="5357850" cy="11429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Конфлікт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6572264" y="4714884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Georgia" pitchFamily="18" charset="0"/>
              <a:buNone/>
            </a:pP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= т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images__1_-removebg-preview.png"/>
          <p:cNvPicPr>
            <a:picLocks noChangeAspect="1" noChangeArrowheads="1"/>
          </p:cNvPicPr>
          <p:nvPr/>
        </p:nvPicPr>
        <p:blipFill>
          <a:blip r:embed="rId2"/>
          <a:srcRect l="15054" r="4301" b="8563"/>
          <a:stretch>
            <a:fillRect/>
          </a:stretch>
        </p:blipFill>
        <p:spPr bwMode="auto">
          <a:xfrm>
            <a:off x="0" y="2428868"/>
            <a:ext cx="3205012" cy="235745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 rot="10800000">
            <a:off x="2357423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643306" cy="2790644"/>
          </a:xfrm>
          <a:prstGeom prst="rect">
            <a:avLst/>
          </a:prstGeom>
          <a:noFill/>
        </p:spPr>
      </p:pic>
      <p:pic>
        <p:nvPicPr>
          <p:cNvPr id="1028" name="Picture 4" descr="E:\2023-2024 н.р\2 КУЛЬТУРА ДОБРОСУСІДСТВА\Картинки КД\БУКВИ\Ф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357430"/>
            <a:ext cx="3095630" cy="30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групах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Стор. 83, вправа 1.</a:t>
            </a:r>
            <a:endParaRPr lang="ru-RU" sz="2800" b="1" i="1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34" y="6492875"/>
            <a:ext cx="3000364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28728" y="1785926"/>
            <a:ext cx="3214710" cy="78581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Інтереси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43438" y="1785926"/>
            <a:ext cx="3214710" cy="78581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Побоювання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28728" y="2571744"/>
            <a:ext cx="6429420" cy="1285884"/>
          </a:xfrm>
          <a:prstGeom prst="round2Diag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28728" y="5143512"/>
            <a:ext cx="3214710" cy="78581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Інтереси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43438" y="5143512"/>
            <a:ext cx="3214710" cy="78581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Інтереси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428728" y="3857628"/>
            <a:ext cx="6429420" cy="1285884"/>
          </a:xfrm>
          <a:prstGeom prst="round2Diag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071670" y="3286124"/>
            <a:ext cx="5143536" cy="1143008"/>
          </a:xfrm>
          <a:prstGeom prst="round2Diag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Предмет конфлікту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1500166" y="2500306"/>
            <a:ext cx="635798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Позиція – вимоги до іншої сторони</a:t>
            </a:r>
            <a:endParaRPr kumimoji="0" lang="ru-RU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500166" y="4643446"/>
            <a:ext cx="635798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Позиція – вимоги до іншої сторони</a:t>
            </a:r>
            <a:endParaRPr kumimoji="0" lang="ru-RU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643306" y="3000372"/>
            <a:ext cx="2143172" cy="42862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Сторона 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43306" y="4286256"/>
            <a:ext cx="2143172" cy="42862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Сторона 2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2"/>
          <a:srcRect r="13592" b="5331"/>
          <a:stretch>
            <a:fillRect/>
          </a:stretch>
        </p:blipFill>
        <p:spPr bwMode="auto">
          <a:xfrm>
            <a:off x="6906011" y="3571877"/>
            <a:ext cx="2237989" cy="3286124"/>
          </a:xfrm>
          <a:prstGeom prst="rect">
            <a:avLst/>
          </a:prstGeom>
          <a:noFill/>
        </p:spPr>
      </p:pic>
      <p:pic>
        <p:nvPicPr>
          <p:cNvPr id="3075" name="Picture 3" descr="C:\Users\Ольга\Desktop\images__1_-removebg-preview (6).png"/>
          <p:cNvPicPr>
            <a:picLocks noChangeAspect="1" noChangeArrowheads="1"/>
          </p:cNvPicPr>
          <p:nvPr/>
        </p:nvPicPr>
        <p:blipFill>
          <a:blip r:embed="rId3"/>
          <a:srcRect l="14706" b="5870"/>
          <a:stretch>
            <a:fillRect/>
          </a:stretch>
        </p:blipFill>
        <p:spPr bwMode="auto">
          <a:xfrm>
            <a:off x="71438" y="3612515"/>
            <a:ext cx="2428860" cy="3245486"/>
          </a:xfrm>
          <a:prstGeom prst="rect">
            <a:avLst/>
          </a:prstGeom>
          <a:noFill/>
        </p:spPr>
      </p:pic>
      <p:pic>
        <p:nvPicPr>
          <p:cNvPr id="3076" name="Picture 4" descr="C:\Users\Ольга\Desktop\images__1_-removebg-preview (7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57951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729402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Поміркуймо!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1142984"/>
            <a:ext cx="8229600" cy="4286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/>
              <a:t>Порівняй свій варіант карти конфлікту з варіантами однокласників та однокласниць. Якщо карти різні, обговоріть, чим саме зумовлена різниця. Дай відповіді на запитання. </a:t>
            </a:r>
          </a:p>
          <a:p>
            <a:pPr>
              <a:buFontTx/>
              <a:buChar char="-"/>
            </a:pPr>
            <a:r>
              <a:rPr lang="ru-RU" sz="2800" dirty="0" smtClean="0"/>
              <a:t>Які емоції та почуття переживали учасники ситуації?</a:t>
            </a:r>
          </a:p>
          <a:p>
            <a:pPr>
              <a:buFontTx/>
              <a:buChar char="-"/>
            </a:pPr>
            <a:r>
              <a:rPr lang="ru-RU" sz="2800" dirty="0" smtClean="0"/>
              <a:t>Якими були їхні потреби? </a:t>
            </a:r>
          </a:p>
          <a:p>
            <a:pPr>
              <a:buFontTx/>
              <a:buChar char="-"/>
            </a:pPr>
            <a:r>
              <a:rPr lang="ru-RU" sz="2800" dirty="0" smtClean="0"/>
              <a:t>Чому важливо знати не тільки предмет конфлікту та позиції учасників, а й їхні інтереси та побоювання?</a:t>
            </a:r>
          </a:p>
          <a:p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1921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8" name="Блок-схема: ручное управление 7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Ольга\Desktop\image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36553"/>
            <a:ext cx="5233990" cy="2821448"/>
          </a:xfrm>
          <a:prstGeom prst="rect">
            <a:avLst/>
          </a:prstGeom>
          <a:noFill/>
        </p:spPr>
      </p:pic>
      <p:pic>
        <p:nvPicPr>
          <p:cNvPr id="4100" name="Picture 4" descr="C:\Users\Ольга\Desktop\1681178620_pictures-pibig-info-p-risunok-deti-za-partoi-pinterest-48.png"/>
          <p:cNvPicPr>
            <a:picLocks noChangeAspect="1" noChangeArrowheads="1"/>
          </p:cNvPicPr>
          <p:nvPr/>
        </p:nvPicPr>
        <p:blipFill>
          <a:blip r:embed="rId3" cstate="print"/>
          <a:srcRect b="7075"/>
          <a:stretch>
            <a:fillRect/>
          </a:stretch>
        </p:blipFill>
        <p:spPr bwMode="auto">
          <a:xfrm flipH="1">
            <a:off x="0" y="4981657"/>
            <a:ext cx="1714480" cy="187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Перегляд навчального відео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/>
              </a:rPr>
              <a:t>https://www.youtube.com/watch?v=QuUkM-tG8BE&amp;ab_channel=Canal_lidera</a:t>
            </a:r>
            <a:endParaRPr lang="uk-UA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492899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9" name="Picture 5" descr="C:\Users\Оля\Desktop\plenka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45419"/>
            <a:ext cx="4572032" cy="24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Ольга\Desktop\im7ages-removebg-preview.png"/>
          <p:cNvPicPr>
            <a:picLocks noChangeAspect="1" noChangeArrowheads="1"/>
          </p:cNvPicPr>
          <p:nvPr/>
        </p:nvPicPr>
        <p:blipFill>
          <a:blip r:embed="rId4"/>
          <a:srcRect r="10000" b="16666"/>
          <a:stretch>
            <a:fillRect/>
          </a:stretch>
        </p:blipFill>
        <p:spPr bwMode="auto">
          <a:xfrm>
            <a:off x="6057903" y="4000504"/>
            <a:ext cx="3086097" cy="2857496"/>
          </a:xfrm>
          <a:prstGeom prst="rect">
            <a:avLst/>
          </a:prstGeom>
          <a:noFill/>
        </p:spPr>
      </p:pic>
      <p:pic>
        <p:nvPicPr>
          <p:cNvPr id="6147" name="Picture 3" descr="C:\Users\Ольга\Desktop\1648016383_27-abrakadabra-fun-p-deti-narisovannie-na-prozrachnom-fone-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2897454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7400948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5"/>
            <a:ext cx="8143932" cy="292895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sz="2800" dirty="0" smtClean="0"/>
              <a:t>У конфліктних ситуаціях людина демонструє кілька стилів поведінки, які в загальному вигляді можна віднести до </a:t>
            </a:r>
            <a:r>
              <a:rPr lang="ru-RU" sz="2800" b="1" i="1" dirty="0" smtClean="0">
                <a:solidFill>
                  <a:srgbClr val="FF0000"/>
                </a:solidFill>
              </a:rPr>
              <a:t>пасивних</a:t>
            </a:r>
            <a:r>
              <a:rPr lang="ru-RU" sz="2800" dirty="0" smtClean="0"/>
              <a:t> та </a:t>
            </a:r>
            <a:r>
              <a:rPr lang="ru-RU" sz="2800" b="1" i="1" dirty="0" smtClean="0">
                <a:solidFill>
                  <a:srgbClr val="FF0000"/>
                </a:solidFill>
              </a:rPr>
              <a:t>активних</a:t>
            </a:r>
            <a:r>
              <a:rPr lang="ru-RU" sz="2800" dirty="0" smtClean="0"/>
              <a:t>. До активної поведінки відносять: </a:t>
            </a:r>
            <a:r>
              <a:rPr lang="ru-RU" sz="2800" b="1" i="1" dirty="0" smtClean="0">
                <a:solidFill>
                  <a:srgbClr val="000099"/>
                </a:solidFill>
              </a:rPr>
              <a:t>агресивну</a:t>
            </a:r>
            <a:r>
              <a:rPr lang="ru-RU" sz="2800" dirty="0" smtClean="0"/>
              <a:t>, </a:t>
            </a:r>
            <a:r>
              <a:rPr lang="ru-RU" sz="2800" b="1" i="1" dirty="0" smtClean="0">
                <a:solidFill>
                  <a:srgbClr val="000099"/>
                </a:solidFill>
              </a:rPr>
              <a:t>маніпулятивну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    </a:t>
            </a:r>
            <a:r>
              <a:rPr lang="ru-RU" sz="2800" dirty="0" smtClean="0"/>
              <a:t> та </a:t>
            </a:r>
            <a:r>
              <a:rPr lang="ru-RU" sz="2800" b="1" i="1" dirty="0" smtClean="0">
                <a:solidFill>
                  <a:srgbClr val="000099"/>
                </a:solidFill>
              </a:rPr>
              <a:t>асертивну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7170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0"/>
            <a:ext cx="1142976" cy="1695829"/>
          </a:xfrm>
          <a:prstGeom prst="rect">
            <a:avLst/>
          </a:prstGeom>
          <a:noFill/>
        </p:spPr>
      </p:pic>
      <p:pic>
        <p:nvPicPr>
          <p:cNvPr id="7171" name="Picture 3" descr="C:\Users\Ольга\Desktop\1828.png_860-removebg-preview.png"/>
          <p:cNvPicPr>
            <a:picLocks noChangeAspect="1" noChangeArrowheads="1"/>
          </p:cNvPicPr>
          <p:nvPr/>
        </p:nvPicPr>
        <p:blipFill>
          <a:blip r:embed="rId3"/>
          <a:srcRect t="18192" b="18192"/>
          <a:stretch>
            <a:fillRect/>
          </a:stretch>
        </p:blipFill>
        <p:spPr bwMode="auto">
          <a:xfrm>
            <a:off x="3071802" y="4143380"/>
            <a:ext cx="5305425" cy="2714620"/>
          </a:xfrm>
          <a:prstGeom prst="rect">
            <a:avLst/>
          </a:prstGeom>
          <a:noFill/>
        </p:spPr>
      </p:pic>
      <p:pic>
        <p:nvPicPr>
          <p:cNvPr id="7174" name="Picture 6" descr="C:\Users\Ольга\Desktop\png-transparent-swing-child-animation-swing-people-toddler-baby-toys-thumbnail-removebg-preview.png"/>
          <p:cNvPicPr>
            <a:picLocks noChangeAspect="1" noChangeArrowheads="1"/>
          </p:cNvPicPr>
          <p:nvPr/>
        </p:nvPicPr>
        <p:blipFill>
          <a:blip r:embed="rId4"/>
          <a:srcRect l="18751"/>
          <a:stretch>
            <a:fillRect/>
          </a:stretch>
        </p:blipFill>
        <p:spPr bwMode="auto">
          <a:xfrm>
            <a:off x="0" y="3500438"/>
            <a:ext cx="2786026" cy="2790826"/>
          </a:xfrm>
          <a:prstGeom prst="rect">
            <a:avLst/>
          </a:prstGeom>
          <a:noFill/>
        </p:spPr>
      </p:pic>
      <p:pic>
        <p:nvPicPr>
          <p:cNvPr id="7175" name="Picture 7" descr="C:\Users\Ольга\Desktop\b72fab2d35ac30c357592bf76c9a62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2357" y="2643182"/>
            <a:ext cx="1721643" cy="1576379"/>
          </a:xfrm>
          <a:prstGeom prst="rect">
            <a:avLst/>
          </a:prstGeom>
          <a:noFill/>
        </p:spPr>
      </p:pic>
      <p:pic>
        <p:nvPicPr>
          <p:cNvPr id="7176" name="Picture 8" descr="C:\Users\Ольга\Desktop\pngtree-sun-sunflower-style-pattern-png-image_67044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668335" cy="668335"/>
          </a:xfrm>
          <a:prstGeom prst="rect">
            <a:avLst/>
          </a:prstGeom>
          <a:noFill/>
        </p:spPr>
      </p:pic>
      <p:pic>
        <p:nvPicPr>
          <p:cNvPr id="7177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6000768"/>
            <a:ext cx="571472" cy="426406"/>
          </a:xfrm>
          <a:prstGeom prst="rect">
            <a:avLst/>
          </a:prstGeom>
          <a:noFill/>
        </p:spPr>
      </p:pic>
      <p:pic>
        <p:nvPicPr>
          <p:cNvPr id="13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6431594"/>
            <a:ext cx="571472" cy="426406"/>
          </a:xfrm>
          <a:prstGeom prst="rect">
            <a:avLst/>
          </a:prstGeom>
          <a:noFill/>
        </p:spPr>
      </p:pic>
      <p:pic>
        <p:nvPicPr>
          <p:cNvPr id="14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28" y="5000636"/>
            <a:ext cx="571472" cy="426406"/>
          </a:xfrm>
          <a:prstGeom prst="rect">
            <a:avLst/>
          </a:prstGeom>
          <a:noFill/>
        </p:spPr>
      </p:pic>
      <p:pic>
        <p:nvPicPr>
          <p:cNvPr id="15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5786454"/>
            <a:ext cx="571472" cy="426406"/>
          </a:xfrm>
          <a:prstGeom prst="rect">
            <a:avLst/>
          </a:prstGeom>
          <a:noFill/>
        </p:spPr>
      </p:pic>
      <p:pic>
        <p:nvPicPr>
          <p:cNvPr id="16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6431594"/>
            <a:ext cx="571472" cy="426406"/>
          </a:xfrm>
          <a:prstGeom prst="rect">
            <a:avLst/>
          </a:prstGeom>
          <a:noFill/>
        </p:spPr>
      </p:pic>
      <p:pic>
        <p:nvPicPr>
          <p:cNvPr id="17" name="Picture 9" descr="C:\Users\Ольга\Desktop\images__1_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929330"/>
            <a:ext cx="571472" cy="426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071570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785818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Опрацювання інформації стор. 84-85.</a:t>
            </a:r>
            <a:endParaRPr lang="ru-RU" dirty="0" smtClean="0"/>
          </a:p>
        </p:txBody>
      </p:sp>
      <p:pic>
        <p:nvPicPr>
          <p:cNvPr id="1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728" y="1857364"/>
            <a:ext cx="1714514" cy="2469901"/>
          </a:xfrm>
          <a:prstGeom prst="rect">
            <a:avLst/>
          </a:prstGeom>
          <a:noFill/>
        </p:spPr>
      </p:pic>
      <p:pic>
        <p:nvPicPr>
          <p:cNvPr id="16" name="Picture 2" descr="C:\Users\Ольга\Desktop\букви\0_d4c9a_8a6e5b3b_orig.png"/>
          <p:cNvPicPr>
            <a:picLocks noChangeAspect="1" noChangeArrowheads="1"/>
          </p:cNvPicPr>
          <p:nvPr/>
        </p:nvPicPr>
        <p:blipFill>
          <a:blip r:embed="rId3"/>
          <a:srcRect r="17303"/>
          <a:stretch>
            <a:fillRect/>
          </a:stretch>
        </p:blipFill>
        <p:spPr bwMode="auto">
          <a:xfrm flipH="1">
            <a:off x="0" y="3714728"/>
            <a:ext cx="2285984" cy="3143272"/>
          </a:xfrm>
          <a:prstGeom prst="rect">
            <a:avLst/>
          </a:prstGeom>
          <a:noFill/>
        </p:spPr>
      </p:pic>
      <p:pic>
        <p:nvPicPr>
          <p:cNvPr id="17" name="Picture 2" descr="C:\Users\Ольга\Desktop\free-png.ru-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529570"/>
            <a:ext cx="2143109" cy="3328430"/>
          </a:xfrm>
          <a:prstGeom prst="rect">
            <a:avLst/>
          </a:prstGeom>
          <a:noFill/>
        </p:spPr>
      </p:pic>
      <p:pic>
        <p:nvPicPr>
          <p:cNvPr id="13" name="Picture 5" descr="C:\Users\Ольга\Desktop\free-png.ru-71.png"/>
          <p:cNvPicPr>
            <a:picLocks noChangeAspect="1" noChangeArrowheads="1"/>
          </p:cNvPicPr>
          <p:nvPr/>
        </p:nvPicPr>
        <p:blipFill>
          <a:blip r:embed="rId5"/>
          <a:srcRect r="13123"/>
          <a:stretch>
            <a:fillRect/>
          </a:stretch>
        </p:blipFill>
        <p:spPr bwMode="auto">
          <a:xfrm flipH="1">
            <a:off x="3425767" y="3429000"/>
            <a:ext cx="2503553" cy="3429000"/>
          </a:xfrm>
          <a:prstGeom prst="rect">
            <a:avLst/>
          </a:prstGeom>
          <a:noFill/>
        </p:spPr>
      </p:pic>
      <p:pic>
        <p:nvPicPr>
          <p:cNvPr id="11" name="Picture 2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72132" y="1571612"/>
            <a:ext cx="2433661" cy="2889193"/>
          </a:xfrm>
          <a:prstGeom prst="rect">
            <a:avLst/>
          </a:prstGeom>
          <a:noFill/>
        </p:spPr>
      </p:pic>
      <p:pic>
        <p:nvPicPr>
          <p:cNvPr id="12" name="Picture 6" descr="C:\Users\Ольга\Desktop\5555\1639209701_1-papik-pro-p-klipart-noutbuk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41874">
            <a:off x="5692307" y="2691045"/>
            <a:ext cx="714856" cy="71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Розгадайте ребус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3287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 ньому зашифрована одна з ключових ознак одного зі стилів поведінки.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0800000">
            <a:off x="8358214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10800000">
            <a:off x="7643835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 rot="10800000">
            <a:off x="8001024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 rot="10800000">
            <a:off x="7286644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4286248" y="5643578"/>
            <a:ext cx="4786314" cy="11429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Повага</a:t>
            </a:r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 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pic>
        <p:nvPicPr>
          <p:cNvPr id="1026" name="Picture 2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2214554"/>
            <a:ext cx="2786082" cy="3631830"/>
          </a:xfrm>
          <a:prstGeom prst="rect">
            <a:avLst/>
          </a:prstGeom>
          <a:noFill/>
        </p:spPr>
      </p:pic>
      <p:pic>
        <p:nvPicPr>
          <p:cNvPr id="1027" name="Picture 3" descr="C:\Users\Ольга\Desktop\pngimg.com - wallet_PNG77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2786082" cy="274051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 rot="10800000">
            <a:off x="2357423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 rot="10800000">
            <a:off x="6929454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 rot="10800000">
            <a:off x="6572264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Розгадайте ребус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3287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 ньому зашифрована одна з ключових ознак одного зі стилів поведінки.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6" descr="C:\Users\Ольга\Desktop\1647724840_3-amiel-club-p-super-smailiki-kartink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928934"/>
            <a:ext cx="2500298" cy="2180037"/>
          </a:xfrm>
          <a:prstGeom prst="rect">
            <a:avLst/>
          </a:prstGeom>
          <a:noFill/>
        </p:spPr>
      </p:pic>
      <p:pic>
        <p:nvPicPr>
          <p:cNvPr id="8194" name="Picture 2" descr="C:\Users\Ольга\Desktop\images__1_-removebg-preview (2).png"/>
          <p:cNvPicPr>
            <a:picLocks noChangeAspect="1" noChangeArrowheads="1"/>
          </p:cNvPicPr>
          <p:nvPr/>
        </p:nvPicPr>
        <p:blipFill>
          <a:blip r:embed="rId3"/>
          <a:srcRect l="13014"/>
          <a:stretch>
            <a:fillRect/>
          </a:stretch>
        </p:blipFill>
        <p:spPr bwMode="auto">
          <a:xfrm>
            <a:off x="-32" y="2532121"/>
            <a:ext cx="1981233" cy="30801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 rot="10800000">
            <a:off x="1142977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10800000">
            <a:off x="1857357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 rot="10800000">
            <a:off x="1500167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 descr="C:\Users\Ольга\Desktop\4820002270036.png"/>
          <p:cNvPicPr>
            <a:picLocks noChangeAspect="1" noChangeArrowheads="1"/>
          </p:cNvPicPr>
          <p:nvPr/>
        </p:nvPicPr>
        <p:blipFill>
          <a:blip r:embed="rId4"/>
          <a:srcRect l="16072" r="14285"/>
          <a:stretch>
            <a:fillRect/>
          </a:stretch>
        </p:blipFill>
        <p:spPr bwMode="auto">
          <a:xfrm>
            <a:off x="2500298" y="2714620"/>
            <a:ext cx="1857388" cy="2666992"/>
          </a:xfrm>
          <a:prstGeom prst="rect">
            <a:avLst/>
          </a:prstGeom>
          <a:noFill/>
        </p:spPr>
      </p:pic>
      <p:pic>
        <p:nvPicPr>
          <p:cNvPr id="8196" name="Picture 4" descr="C:\Users\Ольга\Desktop\flippers_PNG374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86058"/>
            <a:ext cx="1980261" cy="221457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 rot="10800000">
            <a:off x="5357818" y="1000108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rot="10800000" flipV="1">
            <a:off x="4214810" y="4500570"/>
            <a:ext cx="714380" cy="19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0800000" flipV="1">
            <a:off x="4572000" y="4500570"/>
            <a:ext cx="714380" cy="19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857620" y="5929330"/>
            <a:ext cx="5214942" cy="85723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Насильство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571736" y="5000636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Georgia" pitchFamily="18" charset="0"/>
              <a:buNone/>
            </a:pP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= 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15262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парах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Стор. 86, вправа 5: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0043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122" name="Picture 2" descr="C:\Users\Ольга\Desktop\istockphoto-1188175692-612x612-removebg-preview.png"/>
          <p:cNvPicPr>
            <a:picLocks noChangeAspect="1" noChangeArrowheads="1"/>
          </p:cNvPicPr>
          <p:nvPr/>
        </p:nvPicPr>
        <p:blipFill>
          <a:blip r:embed="rId2"/>
          <a:srcRect l="18690" t="23015" b="16666"/>
          <a:stretch>
            <a:fillRect/>
          </a:stretch>
        </p:blipFill>
        <p:spPr bwMode="auto">
          <a:xfrm>
            <a:off x="0" y="0"/>
            <a:ext cx="2833624" cy="1500174"/>
          </a:xfrm>
          <a:prstGeom prst="rect">
            <a:avLst/>
          </a:prstGeom>
          <a:noFill/>
        </p:spPr>
      </p:pic>
      <p:pic>
        <p:nvPicPr>
          <p:cNvPr id="9218" name="Picture 2" descr="C:\Users\Ольга\Desktop\1653716663_9-kartinkof-club-p-veselii-chelovek-kartinka-dlya-detei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344923"/>
            <a:ext cx="2286016" cy="3513077"/>
          </a:xfrm>
          <a:prstGeom prst="rect">
            <a:avLst/>
          </a:prstGeom>
          <a:noFill/>
        </p:spPr>
      </p:pic>
      <p:pic>
        <p:nvPicPr>
          <p:cNvPr id="9219" name="Picture 3" descr="C:\Users\Ольга\Desktop\1584570072_child-5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2181573" cy="3714752"/>
          </a:xfrm>
          <a:prstGeom prst="rect">
            <a:avLst/>
          </a:prstGeom>
          <a:noFill/>
        </p:spPr>
      </p:pic>
      <p:pic>
        <p:nvPicPr>
          <p:cNvPr id="9220" name="Picture 4" descr="C:\Users\Ольга\Desktop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000108"/>
            <a:ext cx="5214943" cy="2518672"/>
          </a:xfrm>
          <a:prstGeom prst="rect">
            <a:avLst/>
          </a:prstGeom>
          <a:noFill/>
        </p:spPr>
      </p:pic>
      <p:pic>
        <p:nvPicPr>
          <p:cNvPr id="2050" name="Picture 2" descr="C:\Users\Ольга\Desktop\Без_названия-removebg-preview (3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8634" y="3857628"/>
            <a:ext cx="3802258" cy="2643206"/>
          </a:xfrm>
          <a:prstGeom prst="rect">
            <a:avLst/>
          </a:prstGeom>
          <a:noFill/>
        </p:spPr>
      </p:pic>
      <p:pic>
        <p:nvPicPr>
          <p:cNvPr id="2051" name="Picture 3" descr="C:\Users\Ольга\Desktop\images-removebg-preview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692" y="3714752"/>
            <a:ext cx="2714644" cy="2439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29402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Обговорення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572164" cy="5143536"/>
          </a:xfrm>
        </p:spPr>
        <p:txBody>
          <a:bodyPr>
            <a:noAutofit/>
          </a:bodyPr>
          <a:lstStyle/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2600" dirty="0" smtClean="0"/>
              <a:t>Яку з відповідей було найлегше придумати, а яку — найважче? Чому? </a:t>
            </a:r>
          </a:p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2600" dirty="0" smtClean="0"/>
              <a:t>У якому стилі поведінки було найбільш та найменш комфортно під час розмови? </a:t>
            </a:r>
          </a:p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2600" dirty="0" smtClean="0"/>
              <a:t>Який із варіантів, на твою думку, є найкращим для того, щоб конфліктна ситуація не перетворилася на гострий конфлікт? Чому саме такий?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57884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11" name="Блок-схема: ручное управление 10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Ольга\Desktop\images__2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3148"/>
            <a:ext cx="328611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 конфлікту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000264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</a:rPr>
              <a:t>Сила</a:t>
            </a:r>
            <a:r>
              <a:rPr lang="ru-RU" sz="2600" dirty="0" smtClean="0"/>
              <a:t> — заснований на владі або силі (примусити зробити когось щось). </a:t>
            </a:r>
          </a:p>
          <a:p>
            <a:r>
              <a:rPr lang="ru-RU" sz="2600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  <a:r>
              <a:rPr lang="ru-RU" sz="2600" dirty="0" smtClean="0"/>
              <a:t> — заснований на законі (спираючись на певні незалежні стандарти).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3143248"/>
            <a:ext cx="5143536" cy="278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Інтерес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заснований на врахуванні інтересів (потреб, бажань, турбот, страхів) сторін конфлікту за допомогою діалогу.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54634" y="4643446"/>
            <a:ext cx="1917960" cy="1285884"/>
          </a:xfrm>
          <a:prstGeom prst="triangl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chemeClr val="tx1"/>
                </a:solidFill>
              </a:rPr>
              <a:t>Інтерес 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286380" y="4643446"/>
            <a:ext cx="1917960" cy="1285884"/>
          </a:xfrm>
          <a:prstGeom prst="triangl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Закон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15074" y="3357562"/>
            <a:ext cx="1917960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Сила 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5214950"/>
            <a:ext cx="1865908" cy="16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472254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Очікування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000924" cy="5572164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dirty="0" smtClean="0"/>
              <a:t>Учень/учениця: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протидіє виявам тиску, агресії, маніпуляції і неповаги щодо себе та інших осіб;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ідентифікує причини та наслідки виникнення конфліктів у різних ситуаціях;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моделює ситуацію з конструктивним залагодженням конфліктів;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застосовує вербальні і невербальні засоби спілкування для конструктивної комунікації;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толерантно ставиться до поглядів, переконань, інтересів і потреб інших осіб; 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пояснює почуття інших осіб і визнає їхнє право на вираження своїх почуттів; 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виявляє розуміння індивідуальних відмінностей інших осіб;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ухвалює рішення щодо надання самодопомоги та допомоги іншим особам.</a:t>
            </a:r>
            <a:endParaRPr lang="uk-UA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6" descr="C:\Users\Ольга\Desktop\15fdb46866a5e5126e24d9df90eeb25e.png"/>
          <p:cNvPicPr>
            <a:picLocks noChangeAspect="1" noChangeArrowheads="1"/>
          </p:cNvPicPr>
          <p:nvPr/>
        </p:nvPicPr>
        <p:blipFill>
          <a:blip r:embed="rId2"/>
          <a:srcRect l="27967"/>
          <a:stretch>
            <a:fillRect/>
          </a:stretch>
        </p:blipFill>
        <p:spPr bwMode="auto">
          <a:xfrm flipH="1">
            <a:off x="6643702" y="0"/>
            <a:ext cx="2500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Поміркуйте!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3348" y="1903433"/>
            <a:ext cx="518637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Вправа 7, стор. 87: наведіть по 3 варіанти вирішення конфліктних ситуацій за допомогою різних шляхів. Наприклад, за допомогою сили – бійка, за допомогою закону – звернення до суду, за допомогою інтересу – застосування технік активного слухання для прояснення ситуації.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472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122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2511" y="0"/>
            <a:ext cx="1261489" cy="1871666"/>
          </a:xfrm>
          <a:prstGeom prst="rect">
            <a:avLst/>
          </a:prstGeom>
          <a:noFill/>
        </p:spPr>
      </p:pic>
      <p:pic>
        <p:nvPicPr>
          <p:cNvPr id="5123" name="Picture 3" descr="C:\Users\Ольга\Desktop\images__2_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643050"/>
            <a:ext cx="444431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Бесіда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35785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Як можна вирішити конфлікт за допомогою сили? </a:t>
            </a:r>
          </a:p>
          <a:p>
            <a:pPr>
              <a:buNone/>
            </a:pPr>
            <a:r>
              <a:rPr lang="ru-RU" sz="2600" dirty="0" smtClean="0"/>
              <a:t>               (бійка, образливі слова, приниження тощо)  </a:t>
            </a:r>
          </a:p>
          <a:p>
            <a:r>
              <a:rPr lang="ru-RU" sz="2600" dirty="0" smtClean="0"/>
              <a:t>Як можна вирішити конфлікт за законом?</a:t>
            </a:r>
          </a:p>
          <a:p>
            <a:pPr>
              <a:buNone/>
            </a:pPr>
            <a:r>
              <a:rPr lang="ru-RU" sz="2600" dirty="0" smtClean="0"/>
              <a:t>                   (підключити адміністрацію школи,</a:t>
            </a:r>
          </a:p>
          <a:p>
            <a:pPr>
              <a:buNone/>
            </a:pPr>
            <a:r>
              <a:rPr lang="ru-RU" sz="2600" dirty="0" smtClean="0"/>
              <a:t>                    поліцію, суд тощо)  </a:t>
            </a:r>
          </a:p>
          <a:p>
            <a:r>
              <a:rPr lang="ru-RU" sz="2600" dirty="0" smtClean="0"/>
              <a:t>Як можна вирішити конфлікт з урахуванням інтересів, за допомогою діалогу? </a:t>
            </a:r>
          </a:p>
          <a:p>
            <a:pPr>
              <a:buNone/>
            </a:pPr>
            <a:r>
              <a:rPr lang="ru-RU" sz="2600" dirty="0" smtClean="0"/>
              <a:t>                   (поговорити і розібратися в ситуації,</a:t>
            </a:r>
          </a:p>
          <a:p>
            <a:pPr>
              <a:buNone/>
            </a:pPr>
            <a:r>
              <a:rPr lang="ru-RU" sz="2600" dirty="0" smtClean="0"/>
              <a:t>                     зрозуміти, чому людина так поводиться,</a:t>
            </a:r>
          </a:p>
          <a:p>
            <a:pPr>
              <a:buNone/>
            </a:pPr>
            <a:r>
              <a:rPr lang="ru-RU" sz="2600" dirty="0" smtClean="0"/>
              <a:t>                    висловити можливі варіанти вирішення </a:t>
            </a:r>
          </a:p>
          <a:p>
            <a:pPr>
              <a:buNone/>
            </a:pPr>
            <a:r>
              <a:rPr lang="ru-RU" sz="2600" dirty="0" smtClean="0"/>
              <a:t>                    конфлікту тощо)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6146" name="Picture 2" descr="C:\Users\Ольга\Desktop\pngtree-children-holding-hands-clipart-cartoon-boy-and-girl-holding-hands-vector-png-image_6869243.png"/>
          <p:cNvPicPr>
            <a:picLocks noChangeAspect="1" noChangeArrowheads="1"/>
          </p:cNvPicPr>
          <p:nvPr/>
        </p:nvPicPr>
        <p:blipFill>
          <a:blip r:embed="rId2"/>
          <a:srcRect l="14584"/>
          <a:stretch>
            <a:fillRect/>
          </a:stretch>
        </p:blipFill>
        <p:spPr bwMode="auto">
          <a:xfrm>
            <a:off x="0" y="4181694"/>
            <a:ext cx="2285984" cy="2676306"/>
          </a:xfrm>
          <a:prstGeom prst="rect">
            <a:avLst/>
          </a:prstGeom>
          <a:noFill/>
        </p:spPr>
      </p:pic>
      <p:pic>
        <p:nvPicPr>
          <p:cNvPr id="6147" name="Picture 3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3"/>
          <a:srcRect r="13333"/>
          <a:stretch>
            <a:fillRect/>
          </a:stretch>
        </p:blipFill>
        <p:spPr bwMode="auto">
          <a:xfrm>
            <a:off x="7286620" y="2214554"/>
            <a:ext cx="1857380" cy="2143125"/>
          </a:xfrm>
          <a:prstGeom prst="rect">
            <a:avLst/>
          </a:prstGeom>
          <a:noFill/>
        </p:spPr>
      </p:pic>
      <p:pic>
        <p:nvPicPr>
          <p:cNvPr id="6148" name="Picture 4" descr="C:\Users\Ольга\Desktop\free-png.ru-64-340x1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571082"/>
            <a:ext cx="2500298" cy="128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рекомендації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Спілкування і діалог під час виникнення конфліктної ситуації дуже важливі, адже дають змогу домовитися, попередити негативний розвиток конфлікту та виграти обом сторонам. Але при цьому важливо пам’ятати про декілька правил. </a:t>
            </a:r>
          </a:p>
          <a:p>
            <a:pPr marL="514350" indent="-514350" algn="just">
              <a:buAutoNum type="arabicPeriod"/>
            </a:pPr>
            <a:r>
              <a:rPr lang="ru-RU" sz="2600" dirty="0" smtClean="0"/>
              <a:t>Відокремлюй людей від проблем. Говори про проблему, а не про особистість людини. </a:t>
            </a:r>
          </a:p>
          <a:p>
            <a:pPr marL="514350" indent="-514350" algn="just">
              <a:buAutoNum type="arabicPeriod"/>
            </a:pPr>
            <a:r>
              <a:rPr lang="ru-RU" sz="2600" dirty="0" smtClean="0"/>
              <a:t>Зосередься на інтересах, а не на позиціях. Проясни, що важливо для іншої сторони, та розкажи, що важливо для тебе. Використовуй техніки активного слухання.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7170" name="Picture 2" descr="C:\Users\Ольга\Desktop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583962"/>
            <a:ext cx="2500298" cy="1274037"/>
          </a:xfrm>
          <a:prstGeom prst="rect">
            <a:avLst/>
          </a:prstGeom>
          <a:noFill/>
        </p:spPr>
      </p:pic>
      <p:pic>
        <p:nvPicPr>
          <p:cNvPr id="7171" name="Picture 3" descr="C:\Users\Ольга\Desktop\images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643182"/>
            <a:ext cx="1053276" cy="93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3. Спирайся на факти, підтверджені думки, а не емоції. </a:t>
            </a:r>
          </a:p>
          <a:p>
            <a:pPr>
              <a:buNone/>
            </a:pPr>
            <a:r>
              <a:rPr lang="ru-RU" sz="2600" dirty="0" smtClean="0"/>
              <a:t>4. Розробляй варіанти, які можуть бути взаємовигідні для обох сторін. </a:t>
            </a:r>
          </a:p>
          <a:p>
            <a:pPr algn="ctr"/>
            <a:r>
              <a:rPr lang="ru-RU" sz="2600" dirty="0" smtClean="0"/>
              <a:t>Інколи люди не можуть домовитися самі, тоді вони можуть звернутися по допомогу до третьої сторони. Люди, які займаються цим професійно, називаються медіатори (посередники). 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8194" name="Picture 2" descr="C:\Users\Ольга\Desktop\102878.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48543"/>
            <a:ext cx="5715008" cy="2609457"/>
          </a:xfrm>
          <a:prstGeom prst="rect">
            <a:avLst/>
          </a:prstGeom>
          <a:noFill/>
        </p:spPr>
      </p:pic>
      <p:pic>
        <p:nvPicPr>
          <p:cNvPr id="8195" name="Picture 3" descr="C:\Users\Ольга\Desktop\images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9364"/>
            <a:ext cx="3214678" cy="2131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43782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Словничок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715304" cy="1214446"/>
          </a:xfrm>
        </p:spPr>
        <p:txBody>
          <a:bodyPr>
            <a:noAutofit/>
          </a:bodyPr>
          <a:lstStyle/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Медіатор</a:t>
            </a:r>
            <a:r>
              <a:rPr lang="ru-RU" sz="2800" dirty="0" smtClean="0"/>
              <a:t> — це нейтральний посередник у конфлікті. </a:t>
            </a:r>
          </a:p>
        </p:txBody>
      </p:sp>
      <p:pic>
        <p:nvPicPr>
          <p:cNvPr id="4" name="Picture 2" descr="C:\Users\Ольга\Desktop\images_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71438"/>
            <a:ext cx="1285884" cy="162021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928794" y="2357430"/>
            <a:ext cx="5000660" cy="400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 algn="ctr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Медіація</a:t>
            </a:r>
            <a:r>
              <a:rPr lang="ru-RU" sz="2800" dirty="0" smtClean="0"/>
              <a:t> — це процедура врегулювання суперечки за участі нейтрального посередника (медіатора), який підтримує сторони конфлікту в досягненні ними взаємовигідного рішення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3108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3076" name="Picture 4" descr="C:\Users\Ольга\Desktop\1642070310_3-abrakadabra-fun-p-neznaika-png-na-prozrachnom-fon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06" y="3214686"/>
            <a:ext cx="1868365" cy="3643314"/>
          </a:xfrm>
          <a:prstGeom prst="rect">
            <a:avLst/>
          </a:prstGeom>
          <a:noFill/>
        </p:spPr>
      </p:pic>
      <p:pic>
        <p:nvPicPr>
          <p:cNvPr id="3077" name="Picture 5" descr="C:\Users\Ольга\Desktop\1642070350_16-abrakadabra-fun-p-neznaika-png-na-prozrachnom-fone-28-removebg-preview.png"/>
          <p:cNvPicPr>
            <a:picLocks noChangeAspect="1" noChangeArrowheads="1"/>
          </p:cNvPicPr>
          <p:nvPr/>
        </p:nvPicPr>
        <p:blipFill>
          <a:blip r:embed="rId4"/>
          <a:srcRect l="9099" r="42201" b="5196"/>
          <a:stretch>
            <a:fillRect/>
          </a:stretch>
        </p:blipFill>
        <p:spPr bwMode="auto">
          <a:xfrm>
            <a:off x="6601152" y="3143248"/>
            <a:ext cx="25428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pPr algn="ctr"/>
            <a:r>
              <a:rPr lang="uk-UA" dirty="0" smtClean="0"/>
              <a:t>Опрацювання інформації на стор. 88.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00496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9218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1012415" cy="1571612"/>
          </a:xfrm>
          <a:prstGeom prst="rect">
            <a:avLst/>
          </a:prstGeom>
          <a:noFill/>
        </p:spPr>
      </p:pic>
      <p:pic>
        <p:nvPicPr>
          <p:cNvPr id="1027" name="Picture 3" descr="C:\Users\Ольга\Desktop\images__6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31663"/>
            <a:ext cx="3643338" cy="3826337"/>
          </a:xfrm>
          <a:prstGeom prst="rect">
            <a:avLst/>
          </a:prstGeom>
          <a:noFill/>
        </p:spPr>
      </p:pic>
      <p:pic>
        <p:nvPicPr>
          <p:cNvPr id="1028" name="Picture 4" descr="C:\Users\Ольга\Desktop\Без_названия__1_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928802"/>
            <a:ext cx="3071834" cy="3071834"/>
          </a:xfrm>
          <a:prstGeom prst="rect">
            <a:avLst/>
          </a:prstGeom>
          <a:noFill/>
        </p:spPr>
      </p:pic>
      <p:pic>
        <p:nvPicPr>
          <p:cNvPr id="1030" name="Picture 6" descr="C:\Users\Ольга\Desktop\images__3_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1928802"/>
            <a:ext cx="1643082" cy="2143125"/>
          </a:xfrm>
          <a:prstGeom prst="rect">
            <a:avLst/>
          </a:prstGeom>
          <a:noFill/>
        </p:spPr>
      </p:pic>
      <p:pic>
        <p:nvPicPr>
          <p:cNvPr id="9219" name="Picture 3" descr="C:\Users\Ольга\Desktop\411d278a-347d-4d38-9162-e301818adbd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86124"/>
            <a:ext cx="2563781" cy="3346505"/>
          </a:xfrm>
          <a:prstGeom prst="rect">
            <a:avLst/>
          </a:prstGeom>
          <a:noFill/>
        </p:spPr>
      </p:pic>
      <p:pic>
        <p:nvPicPr>
          <p:cNvPr id="1031" name="Picture 7" descr="C:\Users\Ольга\Desktop\images__4_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000240"/>
            <a:ext cx="1785935" cy="1785935"/>
          </a:xfrm>
          <a:prstGeom prst="rect">
            <a:avLst/>
          </a:prstGeom>
          <a:noFill/>
        </p:spPr>
      </p:pic>
      <p:pic>
        <p:nvPicPr>
          <p:cNvPr id="1032" name="Picture 8" descr="C:\Users\Ольга\Desktop\images__5_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7915"/>
            <a:ext cx="715853" cy="700085"/>
          </a:xfrm>
          <a:prstGeom prst="rect">
            <a:avLst/>
          </a:prstGeom>
          <a:noFill/>
        </p:spPr>
      </p:pic>
      <p:pic>
        <p:nvPicPr>
          <p:cNvPr id="1033" name="Picture 9" descr="C:\Users\Ольга\Desktop\images__3_-removebg-preview.png"/>
          <p:cNvPicPr>
            <a:picLocks noChangeAspect="1" noChangeArrowheads="1"/>
          </p:cNvPicPr>
          <p:nvPr/>
        </p:nvPicPr>
        <p:blipFill>
          <a:blip r:embed="rId9"/>
          <a:srcRect b="30001"/>
          <a:stretch>
            <a:fillRect/>
          </a:stretch>
        </p:blipFill>
        <p:spPr bwMode="auto">
          <a:xfrm flipH="1">
            <a:off x="7358067" y="0"/>
            <a:ext cx="1785933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 матеріалу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329378" cy="535785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Стор. 88, вправа 9: </a:t>
            </a:r>
            <a:r>
              <a:rPr lang="ru-RU" sz="2600" dirty="0" smtClean="0"/>
              <a:t>Пригадайте 1-2 конфлікти, які найчастіше виникають у школі або вдома. Опишіть їх коротко, спираючись на карту конфлікту. Спрогнозуйте, як можна розв’язати конфлікт: </a:t>
            </a:r>
          </a:p>
          <a:p>
            <a:r>
              <a:rPr lang="ru-RU" sz="2600" dirty="0" smtClean="0"/>
              <a:t>за допомогою сили; </a:t>
            </a:r>
          </a:p>
          <a:p>
            <a:r>
              <a:rPr lang="ru-RU" sz="2600" dirty="0" smtClean="0"/>
              <a:t>за законом; </a:t>
            </a:r>
          </a:p>
          <a:p>
            <a:r>
              <a:rPr lang="ru-RU" sz="2600" dirty="0" smtClean="0"/>
              <a:t>за допомогою діалогу з урахуванням інтересів (зокрема за посередництва інших).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43174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2050" name="Picture 2" descr="C:\Users\Ольга\Desktop\images__3_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000108"/>
            <a:ext cx="1924051" cy="2767753"/>
          </a:xfrm>
          <a:prstGeom prst="rect">
            <a:avLst/>
          </a:prstGeom>
          <a:noFill/>
        </p:spPr>
      </p:pic>
      <p:pic>
        <p:nvPicPr>
          <p:cNvPr id="2051" name="Picture 3" descr="C:\Users\Ольга\Desktop\images-removebg-preview (2).png"/>
          <p:cNvPicPr>
            <a:picLocks noChangeAspect="1" noChangeArrowheads="1"/>
          </p:cNvPicPr>
          <p:nvPr/>
        </p:nvPicPr>
        <p:blipFill>
          <a:blip r:embed="rId3"/>
          <a:srcRect l="15973" t="9173" r="20138" b="13091"/>
          <a:stretch>
            <a:fillRect/>
          </a:stretch>
        </p:blipFill>
        <p:spPr bwMode="auto">
          <a:xfrm>
            <a:off x="6858016" y="3857628"/>
            <a:ext cx="2285984" cy="3000372"/>
          </a:xfrm>
          <a:prstGeom prst="rect">
            <a:avLst/>
          </a:prstGeom>
          <a:noFill/>
        </p:spPr>
      </p:pic>
      <p:pic>
        <p:nvPicPr>
          <p:cNvPr id="2052" name="Picture 4" descr="C:\Users\Ольга\Desktop\images-removebg-preview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1" y="5214950"/>
            <a:ext cx="164305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 вивченого матеріалу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algn="ctr"/>
            <a:r>
              <a:rPr lang="uk-UA" dirty="0" smtClean="0"/>
              <a:t>Гра «Вікторина»</a:t>
            </a:r>
          </a:p>
          <a:p>
            <a:pPr algn="ctr"/>
            <a:r>
              <a:rPr lang="en-US" dirty="0" smtClean="0">
                <a:hlinkClick r:id="rId2"/>
              </a:rPr>
              <a:t>https://learningapps.org/watch?v=pkc853as324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4" name="Picture 5" descr="721637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3505200"/>
            <a:ext cx="14128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Ольга\Desktop\1647018966_1-kartinkin-net-p-kartinki-uchenikov-dlya-prezentatsi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3031699"/>
            <a:ext cx="3643338" cy="382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28" y="116633"/>
            <a:ext cx="7886700" cy="954914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Дошка настрою</a:t>
            </a:r>
            <a:endParaRPr lang="ru-RU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Ольга\Desktop\free-png.ru-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15106" cy="5914479"/>
          </a:xfrm>
          <a:prstGeom prst="rect">
            <a:avLst/>
          </a:prstGeom>
          <a:noFill/>
        </p:spPr>
      </p:pic>
      <p:pic>
        <p:nvPicPr>
          <p:cNvPr id="8195" name="Picture 3" descr="C:\Users\Ольга\Desktop\букви\_005_yapfiles.ru.png"/>
          <p:cNvPicPr>
            <a:picLocks noChangeAspect="1" noChangeArrowheads="1"/>
          </p:cNvPicPr>
          <p:nvPr/>
        </p:nvPicPr>
        <p:blipFill>
          <a:blip r:embed="rId3" cstate="print"/>
          <a:srcRect l="13298" r="4521"/>
          <a:stretch>
            <a:fillRect/>
          </a:stretch>
        </p:blipFill>
        <p:spPr bwMode="auto">
          <a:xfrm>
            <a:off x="4643438" y="2714620"/>
            <a:ext cx="2579845" cy="1643074"/>
          </a:xfrm>
          <a:prstGeom prst="rect">
            <a:avLst/>
          </a:prstGeom>
          <a:noFill/>
        </p:spPr>
      </p:pic>
      <p:pic>
        <p:nvPicPr>
          <p:cNvPr id="8196" name="Picture 4" descr="C:\Users\Ольга\Desktop\1645708339_15-kartinkin-net-p-krasivie-kartinki-smailiki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1571636" cy="1571636"/>
          </a:xfrm>
          <a:prstGeom prst="rect">
            <a:avLst/>
          </a:prstGeom>
          <a:noFill/>
        </p:spPr>
      </p:pic>
      <p:pic>
        <p:nvPicPr>
          <p:cNvPr id="8197" name="Picture 5" descr="C:\Users\Ольга\Desktop\1576643035_1-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14884"/>
            <a:ext cx="1571636" cy="1571636"/>
          </a:xfrm>
          <a:prstGeom prst="rect">
            <a:avLst/>
          </a:prstGeom>
          <a:noFill/>
        </p:spPr>
      </p:pic>
      <p:pic>
        <p:nvPicPr>
          <p:cNvPr id="8198" name="Picture 6" descr="C:\Users\Ольга\Desktop\1647724840_3-amiel-club-p-super-smailiki-kartinki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00306"/>
            <a:ext cx="297481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1642499775_36-abrakadabra-fun-p-klipart-na-prozrachnom-fone-shkola-uchenik-61.png"/>
          <p:cNvPicPr>
            <a:picLocks noChangeAspect="1" noChangeArrowheads="1"/>
          </p:cNvPicPr>
          <p:nvPr/>
        </p:nvPicPr>
        <p:blipFill>
          <a:blip r:embed="rId2"/>
          <a:srcRect t="51983"/>
          <a:stretch>
            <a:fillRect/>
          </a:stretch>
        </p:blipFill>
        <p:spPr bwMode="auto">
          <a:xfrm>
            <a:off x="0" y="3532936"/>
            <a:ext cx="9144000" cy="3325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 робота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Стор. </a:t>
            </a:r>
            <a:r>
              <a:rPr lang="uk-UA" smtClean="0"/>
              <a:t>88, вправа 10.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++++++.jpg"/>
          <p:cNvPicPr>
            <a:picLocks noChangeAspect="1" noChangeArrowheads="1"/>
          </p:cNvPicPr>
          <p:nvPr/>
        </p:nvPicPr>
        <p:blipFill>
          <a:blip r:embed="rId2"/>
          <a:srcRect b="40707"/>
          <a:stretch>
            <a:fillRect/>
          </a:stretch>
        </p:blipFill>
        <p:spPr bwMode="auto">
          <a:xfrm>
            <a:off x="0" y="0"/>
            <a:ext cx="91615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5857916" cy="31432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</a:t>
            </a:r>
            <a:b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розпізнати конфлікт і запобігти насильницьким конфліктам?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28794" y="6421461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6" name="Picture 2" descr="C:\Users\Ольга\Desktop\free-png.ru-60-340x316.png"/>
          <p:cNvPicPr>
            <a:picLocks noChangeAspect="1" noChangeArrowheads="1"/>
          </p:cNvPicPr>
          <p:nvPr/>
        </p:nvPicPr>
        <p:blipFill>
          <a:blip r:embed="rId3"/>
          <a:srcRect r="14896"/>
          <a:stretch>
            <a:fillRect/>
          </a:stretch>
        </p:blipFill>
        <p:spPr bwMode="auto">
          <a:xfrm>
            <a:off x="5357818" y="2723111"/>
            <a:ext cx="3786214" cy="4134889"/>
          </a:xfrm>
          <a:prstGeom prst="rect">
            <a:avLst/>
          </a:prstGeom>
          <a:noFill/>
        </p:spPr>
      </p:pic>
      <p:pic>
        <p:nvPicPr>
          <p:cNvPr id="4" name="Picture 2" descr="C:\Users\Ольга\Desktop\Картинки КД\free-png.ru-1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396"/>
            <a:ext cx="616693" cy="43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</a:t>
            </a:r>
            <a:r>
              <a:rPr lang="uk-UA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література</a:t>
            </a:r>
            <a:endParaRPr lang="ru-RU" b="1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>
                <a:hlinkClick r:id="rId2"/>
              </a:rPr>
              <a:t>https://www.calameo.com/read/006191963d289874a374e</a:t>
            </a:r>
            <a:endParaRPr lang="uk-UA" sz="4200" dirty="0" smtClean="0">
              <a:hlinkClick r:id="rId2"/>
            </a:endParaRPr>
          </a:p>
          <a:p>
            <a:r>
              <a:rPr lang="en-US" sz="4200" dirty="0" smtClean="0">
                <a:hlinkClick r:id="rId2"/>
              </a:rPr>
              <a:t>https://ua.izzi.digital/DOS/308410/352660.html</a:t>
            </a:r>
            <a:endParaRPr lang="uk-UA" sz="4200" dirty="0" smtClean="0">
              <a:hlinkClick r:id="rId2"/>
            </a:endParaRPr>
          </a:p>
          <a:p>
            <a:r>
              <a:rPr lang="en-US" sz="4200" dirty="0" smtClean="0">
                <a:hlinkClick r:id="rId3"/>
              </a:rPr>
              <a:t>https://kdukraine.com/app/uploads/2023/07/zbirka_new.pdf</a:t>
            </a:r>
            <a:endParaRPr lang="uk-UA" sz="4200" dirty="0" smtClean="0"/>
          </a:p>
          <a:p>
            <a:r>
              <a:rPr lang="en-US" sz="4200" dirty="0" smtClean="0">
                <a:hlinkClick r:id="rId4"/>
              </a:rPr>
              <a:t>https://uk.wikipedia.org/wiki/%D0%9D%D0%B5%D0%BD%D0%B0%D1%81%D0%B8%D0%BB%D1%8C%D0%BD%D0%B8%D1%86%D1%8C%D0%BA%D0%B5_%D1%81%D0%BF%D1%96%D0%BB%D0%BA%D1%83%D0%B2%D0%B0%D0%BD%D0%BD%D1%8F</a:t>
            </a:r>
            <a:endParaRPr lang="uk-UA" sz="4200" dirty="0" smtClean="0"/>
          </a:p>
          <a:p>
            <a:r>
              <a:rPr lang="uk-UA" sz="4200" dirty="0" smtClean="0"/>
              <a:t>Культура добросусідства : підручн. для 6 класу  закладів загальної середньої освіти / М. Араджионі, Л. Гретченко, О. Козорог, Н. Лебідь, В. Потапова., І. Унгурян, З. Філончук – К. : Видавничий дім «Основа», 2023. – 143 с. : іл.  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esktop\free-png.ru-5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01" y="1163589"/>
            <a:ext cx="7848489" cy="5480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Мотивація до навчання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000504"/>
            <a:ext cx="6500858" cy="21256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Пригадай, що ти вже знаєш за цією темою. </a:t>
            </a:r>
          </a:p>
          <a:p>
            <a:pPr algn="ctr"/>
            <a:r>
              <a:rPr lang="ru-RU" sz="3600" dirty="0" smtClean="0"/>
              <a:t>Чого саме ви очікуєте від </a:t>
            </a:r>
          </a:p>
          <a:p>
            <a:pPr algn="ctr">
              <a:buNone/>
            </a:pPr>
            <a:r>
              <a:rPr lang="ru-RU" sz="3600" dirty="0" smtClean="0"/>
              <a:t>  цього уроку?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1414"/>
            <a:ext cx="464343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Асоціації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28794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2051" name="Picture 3" descr="C:\Users\User\Desktop\17844908466b614e00320707a3fec4cb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86380" y="3897531"/>
            <a:ext cx="3857620" cy="2960469"/>
          </a:xfrm>
          <a:prstGeom prst="rect">
            <a:avLst/>
          </a:prstGeom>
          <a:noFill/>
        </p:spPr>
      </p:pic>
      <p:pic>
        <p:nvPicPr>
          <p:cNvPr id="1026" name="Picture 2" descr="C:\Users\Ольга\Desktop\1-removebg-preview.png"/>
          <p:cNvPicPr>
            <a:picLocks noChangeAspect="1" noChangeArrowheads="1"/>
          </p:cNvPicPr>
          <p:nvPr/>
        </p:nvPicPr>
        <p:blipFill>
          <a:blip r:embed="rId3"/>
          <a:srcRect t="2958"/>
          <a:stretch>
            <a:fillRect/>
          </a:stretch>
        </p:blipFill>
        <p:spPr bwMode="auto">
          <a:xfrm>
            <a:off x="0" y="-25"/>
            <a:ext cx="6858016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32951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робота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35004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Учні стоять у колі і по черзі мають продовжувати речення, залишаючи другу частину і змінюючи слова «добре», «погано». Наприклад: </a:t>
            </a:r>
          </a:p>
          <a:p>
            <a:pPr algn="ctr">
              <a:buNone/>
            </a:pPr>
            <a:r>
              <a:rPr lang="ru-RU" sz="2400" dirty="0" smtClean="0"/>
              <a:t>1-й учень: «Сьогодні гарна погода – це добре, тому що можна піти на вулицю»; </a:t>
            </a:r>
          </a:p>
          <a:p>
            <a:pPr algn="ctr">
              <a:buNone/>
            </a:pPr>
            <a:r>
              <a:rPr lang="ru-RU" sz="2400" dirty="0" smtClean="0"/>
              <a:t>2-й учень: «Йти на вулицю – це погано, тому що треба зробити уроки»; </a:t>
            </a:r>
          </a:p>
          <a:p>
            <a:pPr algn="ctr">
              <a:buNone/>
            </a:pPr>
            <a:r>
              <a:rPr lang="ru-RU" sz="2400" dirty="0" smtClean="0"/>
              <a:t>3-й учень: «Робити уроки – це добре, тому що…».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285984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122" name="Picture 2" descr="C:\Users\Ольга\Desktop\istockphoto-147318788-612x612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8" cy="1130001"/>
          </a:xfrm>
          <a:prstGeom prst="rect">
            <a:avLst/>
          </a:prstGeom>
          <a:noFill/>
        </p:spPr>
      </p:pic>
      <p:pic>
        <p:nvPicPr>
          <p:cNvPr id="5123" name="Picture 3" descr="C:\Users\Ольга\Desktop\Без_названия-removebg-preview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143380"/>
            <a:ext cx="3389899" cy="2714620"/>
          </a:xfrm>
          <a:prstGeom prst="rect">
            <a:avLst/>
          </a:prstGeom>
          <a:noFill/>
        </p:spPr>
      </p:pic>
      <p:pic>
        <p:nvPicPr>
          <p:cNvPr id="5125" name="Picture 5" descr="C:\Users\Ольга\Desktop\21042022_vospitat-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72198" y="3761624"/>
            <a:ext cx="3071802" cy="309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робота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5729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4" descr="C:\Users\Ольга\Desktop\Teacher-Transparent-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7"/>
            <a:ext cx="8759444" cy="57864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5357850" cy="20717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«Конфлікт – це добре, бо дає змогу виявити емоції».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Ольга\Desktop\istockphoto-147318788-612x612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2976" cy="120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14"/>
            <a:ext cx="6929486" cy="857256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928694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Стор. 81 - 82.</a:t>
            </a:r>
            <a:endParaRPr lang="ru-RU" dirty="0" smtClean="0"/>
          </a:p>
        </p:txBody>
      </p:sp>
      <p:pic>
        <p:nvPicPr>
          <p:cNvPr id="1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89" y="1437225"/>
            <a:ext cx="1925779" cy="2774245"/>
          </a:xfrm>
          <a:prstGeom prst="rect">
            <a:avLst/>
          </a:prstGeom>
          <a:noFill/>
        </p:spPr>
      </p:pic>
      <p:pic>
        <p:nvPicPr>
          <p:cNvPr id="16" name="Picture 2" descr="C:\Users\Ольга\Desktop\букви\0_d4c9a_8a6e5b3b_orig.png"/>
          <p:cNvPicPr>
            <a:picLocks noChangeAspect="1" noChangeArrowheads="1"/>
          </p:cNvPicPr>
          <p:nvPr/>
        </p:nvPicPr>
        <p:blipFill>
          <a:blip r:embed="rId3"/>
          <a:srcRect r="17303"/>
          <a:stretch>
            <a:fillRect/>
          </a:stretch>
        </p:blipFill>
        <p:spPr bwMode="auto">
          <a:xfrm flipH="1">
            <a:off x="0" y="3714728"/>
            <a:ext cx="2285984" cy="3143272"/>
          </a:xfrm>
          <a:prstGeom prst="rect">
            <a:avLst/>
          </a:prstGeom>
          <a:noFill/>
        </p:spPr>
      </p:pic>
      <p:pic>
        <p:nvPicPr>
          <p:cNvPr id="17" name="Picture 2" descr="C:\Users\Ольга\Desktop\free-png.ru-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529570"/>
            <a:ext cx="2143109" cy="3328430"/>
          </a:xfrm>
          <a:prstGeom prst="rect">
            <a:avLst/>
          </a:prstGeom>
          <a:noFill/>
        </p:spPr>
      </p:pic>
      <p:pic>
        <p:nvPicPr>
          <p:cNvPr id="13" name="Picture 5" descr="C:\Users\Ольга\Desktop\free-png.ru-71.png"/>
          <p:cNvPicPr>
            <a:picLocks noChangeAspect="1" noChangeArrowheads="1"/>
          </p:cNvPicPr>
          <p:nvPr/>
        </p:nvPicPr>
        <p:blipFill>
          <a:blip r:embed="rId5"/>
          <a:srcRect r="13123"/>
          <a:stretch>
            <a:fillRect/>
          </a:stretch>
        </p:blipFill>
        <p:spPr bwMode="auto">
          <a:xfrm flipH="1">
            <a:off x="3214677" y="3139879"/>
            <a:ext cx="2714644" cy="3718121"/>
          </a:xfrm>
          <a:prstGeom prst="rect">
            <a:avLst/>
          </a:prstGeom>
          <a:noFill/>
        </p:spPr>
      </p:pic>
      <p:pic>
        <p:nvPicPr>
          <p:cNvPr id="11" name="Picture 2" descr="E:\2023-2024 н.р\2 КУЛЬТУРА ДОБРОСУСІДСТВА\6 клас\УРОКИ 6 кл 2023-2024\підр.6 к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06314" cy="1541464"/>
          </a:xfrm>
          <a:prstGeom prst="rect">
            <a:avLst/>
          </a:prstGeom>
          <a:noFill/>
        </p:spPr>
      </p:pic>
      <p:pic>
        <p:nvPicPr>
          <p:cNvPr id="12" name="Picture 2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00694" y="1142984"/>
            <a:ext cx="2433661" cy="2889193"/>
          </a:xfrm>
          <a:prstGeom prst="rect">
            <a:avLst/>
          </a:prstGeom>
          <a:noFill/>
        </p:spPr>
      </p:pic>
      <p:pic>
        <p:nvPicPr>
          <p:cNvPr id="14" name="Picture 6" descr="C:\Users\Ольга\Desktop\5555\1639209701_1-papik-pro-p-klipart-noutbuk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41874">
            <a:off x="5620869" y="2262417"/>
            <a:ext cx="714856" cy="71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01122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«Айсберг конфлікту»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3286148" cy="132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 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pic>
        <p:nvPicPr>
          <p:cNvPr id="2053" name="Picture 5" descr="C:\Users\Ольга\Desktop\1195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500462" cy="3500462"/>
          </a:xfrm>
          <a:prstGeom prst="rect">
            <a:avLst/>
          </a:prstGeom>
          <a:noFill/>
        </p:spPr>
      </p:pic>
      <p:sp>
        <p:nvSpPr>
          <p:cNvPr id="9" name="Минус 8"/>
          <p:cNvSpPr/>
          <p:nvPr/>
        </p:nvSpPr>
        <p:spPr>
          <a:xfrm>
            <a:off x="0" y="3071810"/>
            <a:ext cx="9144000" cy="500066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215074" y="2000240"/>
            <a:ext cx="292895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Предмет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конфлікту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00100" y="3714752"/>
            <a:ext cx="184786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Інтереси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14348" y="4314844"/>
            <a:ext cx="235745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Побоювання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009624" y="4957786"/>
            <a:ext cx="184786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Почуття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653226" y="3714752"/>
            <a:ext cx="184786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Погляди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653226" y="4386282"/>
            <a:ext cx="184786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Цілі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429388" y="5029224"/>
            <a:ext cx="228601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Бажання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286512" y="5743604"/>
            <a:ext cx="257176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Переконання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C:\Users\Ольга\Desktop\children_clipart-22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214949"/>
            <a:ext cx="1316648" cy="1643051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28680" y="121442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Позиції учасників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1137</Words>
  <PresentationFormat>Экран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Щоб дізнатися про що буде сьогоднішній урок - розгадайте ребус</vt:lpstr>
      <vt:lpstr>Очікування </vt:lpstr>
      <vt:lpstr>Тема уроку: Як розпізнати конфлікт і запобігти насильницьким конфліктам?</vt:lpstr>
      <vt:lpstr>Мотивація до навчання</vt:lpstr>
      <vt:lpstr>«Асоціації»</vt:lpstr>
      <vt:lpstr>Групова робота</vt:lpstr>
      <vt:lpstr>Групова робота</vt:lpstr>
      <vt:lpstr>Робота з підручником</vt:lpstr>
      <vt:lpstr>«Айсберг конфлікту»</vt:lpstr>
      <vt:lpstr>Робота в групах</vt:lpstr>
      <vt:lpstr>Поміркуймо! </vt:lpstr>
      <vt:lpstr>Перегляд навчального відео</vt:lpstr>
      <vt:lpstr>Інформація </vt:lpstr>
      <vt:lpstr>Робота з підручником</vt:lpstr>
      <vt:lpstr>Розгадайте ребус </vt:lpstr>
      <vt:lpstr>Розгадайте ребус </vt:lpstr>
      <vt:lpstr>Робота в парах</vt:lpstr>
      <vt:lpstr>Обговорення</vt:lpstr>
      <vt:lpstr>Трикутник конфлікту</vt:lpstr>
      <vt:lpstr>Поміркуйте!</vt:lpstr>
      <vt:lpstr>Бесіда </vt:lpstr>
      <vt:lpstr>Корисні рекомендації</vt:lpstr>
      <vt:lpstr>Корисні рекомендації</vt:lpstr>
      <vt:lpstr>Словничок </vt:lpstr>
      <vt:lpstr>Інформація </vt:lpstr>
      <vt:lpstr>Закріплення матеріалу</vt:lpstr>
      <vt:lpstr>Закріплення вивченого матеріалу</vt:lpstr>
      <vt:lpstr>Дошка настрою</vt:lpstr>
      <vt:lpstr>Домашня робота</vt:lpstr>
      <vt:lpstr>Джерела та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395</cp:revision>
  <dcterms:modified xsi:type="dcterms:W3CDTF">2024-01-30T18:12:56Z</dcterms:modified>
</cp:coreProperties>
</file>