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3" r:id="rId2"/>
    <p:sldId id="257" r:id="rId3"/>
    <p:sldId id="282" r:id="rId4"/>
    <p:sldId id="258" r:id="rId5"/>
    <p:sldId id="299" r:id="rId6"/>
    <p:sldId id="517" r:id="rId7"/>
    <p:sldId id="520" r:id="rId8"/>
    <p:sldId id="499" r:id="rId9"/>
    <p:sldId id="505" r:id="rId10"/>
    <p:sldId id="506" r:id="rId11"/>
    <p:sldId id="522" r:id="rId12"/>
    <p:sldId id="507" r:id="rId13"/>
    <p:sldId id="508" r:id="rId14"/>
    <p:sldId id="509" r:id="rId15"/>
    <p:sldId id="502" r:id="rId16"/>
    <p:sldId id="511" r:id="rId17"/>
    <p:sldId id="514" r:id="rId18"/>
    <p:sldId id="526" r:id="rId19"/>
    <p:sldId id="515" r:id="rId20"/>
    <p:sldId id="516" r:id="rId21"/>
    <p:sldId id="523" r:id="rId22"/>
    <p:sldId id="524" r:id="rId23"/>
    <p:sldId id="512" r:id="rId24"/>
    <p:sldId id="530" r:id="rId25"/>
    <p:sldId id="537" r:id="rId26"/>
    <p:sldId id="528" r:id="rId27"/>
    <p:sldId id="531" r:id="rId28"/>
    <p:sldId id="532" r:id="rId29"/>
    <p:sldId id="533" r:id="rId30"/>
    <p:sldId id="534" r:id="rId31"/>
    <p:sldId id="529" r:id="rId32"/>
    <p:sldId id="535" r:id="rId33"/>
    <p:sldId id="538" r:id="rId34"/>
    <p:sldId id="298" r:id="rId35"/>
    <p:sldId id="264" r:id="rId36"/>
    <p:sldId id="540" r:id="rId37"/>
    <p:sldId id="265" r:id="rId38"/>
    <p:sldId id="26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99"/>
    <a:srgbClr val="3399FF"/>
    <a:srgbClr val="FF66FF"/>
    <a:srgbClr val="66CCFF"/>
    <a:srgbClr val="00CCFF"/>
    <a:srgbClr val="F8F8F8"/>
    <a:srgbClr val="CC66FF"/>
    <a:srgbClr val="0033CC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88" autoAdjust="0"/>
    <p:restoredTop sz="94660"/>
  </p:normalViewPr>
  <p:slideViewPr>
    <p:cSldViewPr>
      <p:cViewPr>
        <p:scale>
          <a:sx n="70" d="100"/>
          <a:sy n="70" d="100"/>
        </p:scale>
        <p:origin x="-140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7830-3F00-41FE-9C79-6D2C0B47DA7C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6103-860A-41DC-A019-180D9A78E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2CA-7C35-40D5-9D97-FAFB04196A8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E7D-AEDC-4480-94A8-FDDEBD16211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1F5C-B6B5-4A57-A28E-954A4DA27085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8D8E-04DB-45DE-A97D-52188836C8BF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D3C-C89E-41E2-8971-2E7675C73AE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E1F4-42BC-46CC-B09C-C8E5407A31C8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C50-F0CB-452D-91A8-0ACE6EE3E0D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E488-655C-4FF7-821E-C2CB78B385B2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FEBB-390A-4754-B744-90DA082E2CB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2EF2-AE2D-418C-92F7-90CB56AD3179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02DA-6CEC-40DF-A5AE-C13336FE950E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A103-60AF-42A3-BDCD-F155E6357AD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D4yFexFzhI&amp;ab_channel=UNICEFUkraine" TargetMode="External"/><Relationship Id="rId2" Type="http://schemas.openxmlformats.org/officeDocument/2006/relationships/hyperlink" Target="https://www.youtube.com/watch?v=Zfp7NCmU9zw&amp;ab_channel=UNICEFUkrai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learningapps.org/watch?v=pakaikica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kdukraine.com/app/uploads/2023/07/zbirka_new.pdf" TargetMode="External"/><Relationship Id="rId2" Type="http://schemas.openxmlformats.org/officeDocument/2006/relationships/hyperlink" Target="https://uk.wikipedia.org/wiki/%D0%9F%D1%96%D1%80%D0%B0%D0%BC%D1%96%D0%B4%D0%B0_%D0%BF%D0%BE%D1%82%D1%80%D0%B5%D0%B1_%D0%90%D0%B1%D1%80%D0%B0%D0%B3%D0%B0%D0%BC%D0%B0_%D0%9C%D0%B0%D1%81%D0%BB%D0%BE%D1%8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k.wikipedia.org/wiki/%D0%A6%D1%8C%D0%BA%D1%83%D0%B2%D0%B0%D0%BD%D0%BD%D1%8F" TargetMode="External"/><Relationship Id="rId4" Type="http://schemas.openxmlformats.org/officeDocument/2006/relationships/hyperlink" Target="https://sqe.gov.ua/bezpechne-osvitnie-seredovishhe-novi-vi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дізнатися про що буде сьогоднішній урок - 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642910" y="5572140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Безпека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 bwMode="auto">
          <a:xfrm>
            <a:off x="7429520" y="4572008"/>
            <a:ext cx="16430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= к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>
            <a:off x="3929058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71810"/>
            <a:ext cx="3549435" cy="1785950"/>
          </a:xfrm>
          <a:prstGeom prst="rect">
            <a:avLst/>
          </a:prstGeom>
          <a:noFill/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 rot="20890587">
            <a:off x="2171410" y="3289465"/>
            <a:ext cx="1471594" cy="42862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b="1" dirty="0" smtClean="0"/>
              <a:t>Бетон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 rot="10800000">
            <a:off x="3214679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>
            <a:off x="3571868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G:\2023-2024 н.р\2 КУЛЬТУРА ДОБРОСУСІДСТВА\Картинки КД\БУКВИ\З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428868"/>
            <a:ext cx="2524126" cy="2524126"/>
          </a:xfrm>
          <a:prstGeom prst="rect">
            <a:avLst/>
          </a:prstGeom>
          <a:noFill/>
        </p:spPr>
      </p:pic>
      <p:pic>
        <p:nvPicPr>
          <p:cNvPr id="7" name="Picture 4" descr="C:\Users\Ольга\Desktop\cc578ef469d61e45134bcff3182258ce_t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4090" y="2952758"/>
            <a:ext cx="2829910" cy="2119316"/>
          </a:xfrm>
          <a:prstGeom prst="rect">
            <a:avLst/>
          </a:prstGeom>
          <a:noFill/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 rot="10800000">
            <a:off x="8429652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14"/>
            <a:ext cx="7400948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8501122" cy="3857651"/>
          </a:xfrm>
        </p:spPr>
        <p:txBody>
          <a:bodyPr>
            <a:normAutofit/>
          </a:bodyPr>
          <a:lstStyle/>
          <a:p>
            <a:pPr marL="0" algn="ctr">
              <a:spcBef>
                <a:spcPts val="0"/>
              </a:spcBef>
            </a:pP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Булінг</a:t>
            </a:r>
            <a:r>
              <a:rPr lang="ru-RU" sz="2600" dirty="0" smtClean="0"/>
              <a:t> — одна з найбільш поширених проблем, з якою стикаються учні, вчителі та батьки. Прояви агресії, фізичного насильства чи психологічного утиску серед підлітків відбуваються як у реальному, так і віртуальному світі. Цькування має надзвичайно негативні наслідки для фізичного або психічного здоров’я дитини, призводить до неуспішності в навчанні, заниження самооцінки, травматизації.</a:t>
            </a:r>
            <a:endParaRPr lang="ru-RU" sz="2600" dirty="0"/>
          </a:p>
        </p:txBody>
      </p:sp>
      <p:pic>
        <p:nvPicPr>
          <p:cNvPr id="7170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24" y="0"/>
            <a:ext cx="1142976" cy="1695829"/>
          </a:xfrm>
          <a:prstGeom prst="rect">
            <a:avLst/>
          </a:prstGeom>
          <a:noFill/>
        </p:spPr>
      </p:pic>
      <p:pic>
        <p:nvPicPr>
          <p:cNvPr id="4101" name="Picture 5" descr="C:\Users\Ольга\Desktop\Без_названия-removebg-preview (2).png"/>
          <p:cNvPicPr>
            <a:picLocks noChangeAspect="1" noChangeArrowheads="1"/>
          </p:cNvPicPr>
          <p:nvPr/>
        </p:nvPicPr>
        <p:blipFill>
          <a:blip r:embed="rId3"/>
          <a:srcRect r="12396"/>
          <a:stretch>
            <a:fillRect/>
          </a:stretch>
        </p:blipFill>
        <p:spPr bwMode="auto">
          <a:xfrm>
            <a:off x="6429389" y="3857628"/>
            <a:ext cx="2714612" cy="2221722"/>
          </a:xfrm>
          <a:prstGeom prst="rect">
            <a:avLst/>
          </a:prstGeom>
          <a:noFill/>
        </p:spPr>
      </p:pic>
      <p:pic>
        <p:nvPicPr>
          <p:cNvPr id="4102" name="Picture 6" descr="C:\Users\Ольга\Desktop\images__5_-removebg-preview.png"/>
          <p:cNvPicPr>
            <a:picLocks noChangeAspect="1" noChangeArrowheads="1"/>
          </p:cNvPicPr>
          <p:nvPr/>
        </p:nvPicPr>
        <p:blipFill>
          <a:blip r:embed="rId4"/>
          <a:srcRect b="30240"/>
          <a:stretch>
            <a:fillRect/>
          </a:stretch>
        </p:blipFill>
        <p:spPr bwMode="auto">
          <a:xfrm>
            <a:off x="0" y="5214950"/>
            <a:ext cx="9144000" cy="1643050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103" name="Picture 7" descr="C:\Users\Ольга\Desktop\images__5_-removebg-preview (1).png"/>
          <p:cNvPicPr>
            <a:picLocks noChangeAspect="1" noChangeArrowheads="1"/>
          </p:cNvPicPr>
          <p:nvPr/>
        </p:nvPicPr>
        <p:blipFill>
          <a:blip r:embed="rId5"/>
          <a:srcRect l="3283"/>
          <a:stretch>
            <a:fillRect/>
          </a:stretch>
        </p:blipFill>
        <p:spPr bwMode="auto">
          <a:xfrm>
            <a:off x="0" y="3929066"/>
            <a:ext cx="4209985" cy="1714512"/>
          </a:xfrm>
          <a:prstGeom prst="rect">
            <a:avLst/>
          </a:prstGeom>
          <a:noFill/>
        </p:spPr>
      </p:pic>
      <p:pic>
        <p:nvPicPr>
          <p:cNvPr id="4100" name="Picture 4" descr="C:\Users\Ольга\Desktop\images__5_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4801789"/>
            <a:ext cx="1785918" cy="2056211"/>
          </a:xfrm>
          <a:prstGeom prst="rect">
            <a:avLst/>
          </a:prstGeom>
          <a:noFill/>
        </p:spPr>
      </p:pic>
      <p:pic>
        <p:nvPicPr>
          <p:cNvPr id="4099" name="Picture 3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4214819"/>
            <a:ext cx="3785383" cy="2655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Інфографіки</a:t>
            </a:r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від </a:t>
            </a:r>
            <a:r>
              <a:rPr lang="ru-RU" sz="36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Міністерства</a:t>
            </a:r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юстиції</a:t>
            </a:r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України</a:t>
            </a:r>
            <a:endParaRPr lang="ru-RU" sz="3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41728" t="39062" r="21486" b="19922"/>
          <a:stretch>
            <a:fillRect/>
          </a:stretch>
        </p:blipFill>
        <p:spPr bwMode="auto">
          <a:xfrm>
            <a:off x="188201" y="1428736"/>
            <a:ext cx="8812955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96908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2605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Ураховуючи світовий досвід, в Україні наприкінці 2018 року було прийнято закон, яким вперше закріплено поняття булінгу, відповідальність за його вчинення та приховування. До булінгу (цькування) в закладах освіти належать випадки, які відбуваються: </a:t>
            </a:r>
          </a:p>
          <a:p>
            <a:r>
              <a:rPr lang="ru-RU" sz="2400" dirty="0" smtClean="0"/>
              <a:t>безпосередньо в приміщенні закладу освіти; </a:t>
            </a:r>
          </a:p>
          <a:p>
            <a:r>
              <a:rPr lang="ru-RU" sz="2400" dirty="0" smtClean="0"/>
              <a:t>на прилеглих територіях (включно з приміщеннями для занять спортом, коридорами, роздягальнями, вбиральнями, душовими кімнатами тощо); </a:t>
            </a:r>
          </a:p>
          <a:p>
            <a:r>
              <a:rPr lang="ru-RU" sz="2400" dirty="0" smtClean="0"/>
              <a:t>за межами закладу освіти, під час заходів, передбачених освітньою програмою, зокрема дорогою до (із) закладу освіти. 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24" y="0"/>
            <a:ext cx="1142976" cy="1695829"/>
          </a:xfrm>
          <a:prstGeom prst="rect">
            <a:avLst/>
          </a:prstGeom>
          <a:noFill/>
        </p:spPr>
      </p:pic>
      <p:pic>
        <p:nvPicPr>
          <p:cNvPr id="5122" name="Picture 2" descr="C:\Users\Ольга\Desktop\Без_названия__2_-removebg-preview.png"/>
          <p:cNvPicPr>
            <a:picLocks noChangeAspect="1" noChangeArrowheads="1"/>
          </p:cNvPicPr>
          <p:nvPr/>
        </p:nvPicPr>
        <p:blipFill>
          <a:blip r:embed="rId3"/>
          <a:srcRect l="9089" b="16666"/>
          <a:stretch>
            <a:fillRect/>
          </a:stretch>
        </p:blipFill>
        <p:spPr bwMode="auto">
          <a:xfrm>
            <a:off x="-32" y="5220904"/>
            <a:ext cx="1785950" cy="1637096"/>
          </a:xfrm>
          <a:prstGeom prst="rect">
            <a:avLst/>
          </a:prstGeom>
          <a:noFill/>
        </p:spPr>
      </p:pic>
      <p:pic>
        <p:nvPicPr>
          <p:cNvPr id="5123" name="Picture 3" descr="C:\Users\Ольга\Desktop\Без_названия-removebg-preview (2).png"/>
          <p:cNvPicPr>
            <a:picLocks noChangeAspect="1" noChangeArrowheads="1"/>
          </p:cNvPicPr>
          <p:nvPr/>
        </p:nvPicPr>
        <p:blipFill>
          <a:blip r:embed="rId4"/>
          <a:srcRect r="52467"/>
          <a:stretch>
            <a:fillRect/>
          </a:stretch>
        </p:blipFill>
        <p:spPr bwMode="auto">
          <a:xfrm>
            <a:off x="7358082" y="4806356"/>
            <a:ext cx="1785918" cy="2051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286676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428736"/>
            <a:ext cx="4786346" cy="3786214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За булінг, вчинений дитиною до 16 років, відповідальність несуть батьки чи інші законні представники булера. Вчинення повторного чи групового булінгу карається більш суворою мірою.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1143008" cy="1695829"/>
          </a:xfrm>
          <a:prstGeom prst="rect">
            <a:avLst/>
          </a:prstGeom>
          <a:noFill/>
        </p:spPr>
      </p:pic>
      <p:pic>
        <p:nvPicPr>
          <p:cNvPr id="6146" name="Picture 2" descr="C:\Users\Ольга\Desktop\images__7_-removebg-preview.png"/>
          <p:cNvPicPr>
            <a:picLocks noChangeAspect="1" noChangeArrowheads="1"/>
          </p:cNvPicPr>
          <p:nvPr/>
        </p:nvPicPr>
        <p:blipFill>
          <a:blip r:embed="rId3"/>
          <a:srcRect l="25281" r="6461"/>
          <a:stretch>
            <a:fillRect/>
          </a:stretch>
        </p:blipFill>
        <p:spPr bwMode="auto">
          <a:xfrm>
            <a:off x="0" y="1968458"/>
            <a:ext cx="4714876" cy="4889542"/>
          </a:xfrm>
          <a:prstGeom prst="rect">
            <a:avLst/>
          </a:prstGeom>
          <a:noFill/>
        </p:spPr>
      </p:pic>
      <p:pic>
        <p:nvPicPr>
          <p:cNvPr id="6148" name="Picture 4" descr="C:\Users\Ольга\Desktop\Без_названия__2_-removebg-preview (1).png"/>
          <p:cNvPicPr>
            <a:picLocks noChangeAspect="1" noChangeArrowheads="1"/>
          </p:cNvPicPr>
          <p:nvPr/>
        </p:nvPicPr>
        <p:blipFill>
          <a:blip r:embed="rId4"/>
          <a:srcRect l="12730" r="12037"/>
          <a:stretch>
            <a:fillRect/>
          </a:stretch>
        </p:blipFill>
        <p:spPr bwMode="auto">
          <a:xfrm>
            <a:off x="4857752" y="4813470"/>
            <a:ext cx="3786214" cy="2044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Опрацювання інформації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15430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Стор. 92, вправа 2</a:t>
            </a:r>
            <a:r>
              <a:rPr lang="ru-RU" sz="2800" dirty="0" smtClean="0"/>
              <a:t>: ознайомтеся з таблицею, що містить інформацію про види булінгу та форми його прояву.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/>
        </p:nvGraphicFramePr>
        <p:xfrm>
          <a:off x="428596" y="2928934"/>
          <a:ext cx="82296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Види булінгу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Форми</a:t>
                      </a:r>
                      <a:r>
                        <a:rPr lang="uk-UA" sz="2400" baseline="0" dirty="0" smtClean="0"/>
                        <a:t> прояву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400" b="1" i="1" dirty="0" smtClean="0">
                          <a:solidFill>
                            <a:srgbClr val="FF0000"/>
                          </a:solidFill>
                        </a:rPr>
                        <a:t>     Фізичний</a:t>
                      </a:r>
                    </a:p>
                    <a:p>
                      <a:pPr algn="ctr"/>
                      <a:endParaRPr lang="uk-UA" sz="2400" dirty="0" smtClean="0"/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Ляпас, стусани, щипання, штовхання, шмагання, кусання, завдання ударів.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uk-UA" sz="2400" b="1" i="1" dirty="0" smtClean="0">
                          <a:solidFill>
                            <a:srgbClr val="FF0000"/>
                          </a:solidFill>
                        </a:rPr>
                        <a:t>Психологічний</a:t>
                      </a:r>
                    </a:p>
                    <a:p>
                      <a:pPr algn="ctr"/>
                      <a:endParaRPr lang="uk-UA" sz="2400" dirty="0" smtClean="0"/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Словесні образи, глузування, прізвиська, погрози, бойкот, ігнорування. 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Ольга\Desktop\images__2_-removebg-preview (2).png"/>
          <p:cNvPicPr>
            <a:picLocks noChangeAspect="1" noChangeArrowheads="1"/>
          </p:cNvPicPr>
          <p:nvPr/>
        </p:nvPicPr>
        <p:blipFill>
          <a:blip r:embed="rId2"/>
          <a:srcRect l="25006" r="49988" b="14847"/>
          <a:stretch>
            <a:fillRect/>
          </a:stretch>
        </p:blipFill>
        <p:spPr bwMode="auto">
          <a:xfrm>
            <a:off x="2571736" y="3271836"/>
            <a:ext cx="1582626" cy="1371610"/>
          </a:xfrm>
          <a:prstGeom prst="rect">
            <a:avLst/>
          </a:prstGeom>
          <a:noFill/>
        </p:spPr>
      </p:pic>
      <p:pic>
        <p:nvPicPr>
          <p:cNvPr id="7" name="Picture 2" descr="C:\Users\Ольга\Desktop\images__2_-removebg-preview (2).png"/>
          <p:cNvPicPr>
            <a:picLocks noChangeAspect="1" noChangeArrowheads="1"/>
          </p:cNvPicPr>
          <p:nvPr/>
        </p:nvPicPr>
        <p:blipFill>
          <a:blip r:embed="rId2"/>
          <a:srcRect r="76661" b="14847"/>
          <a:stretch>
            <a:fillRect/>
          </a:stretch>
        </p:blipFill>
        <p:spPr bwMode="auto">
          <a:xfrm>
            <a:off x="428596" y="4459727"/>
            <a:ext cx="1505692" cy="1398165"/>
          </a:xfrm>
          <a:prstGeom prst="rect">
            <a:avLst/>
          </a:prstGeom>
          <a:noFill/>
        </p:spPr>
      </p:pic>
      <p:pic>
        <p:nvPicPr>
          <p:cNvPr id="8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1143008" cy="1695829"/>
          </a:xfrm>
          <a:prstGeom prst="rect">
            <a:avLst/>
          </a:prstGeom>
          <a:noFill/>
        </p:spPr>
      </p:pic>
      <p:pic>
        <p:nvPicPr>
          <p:cNvPr id="9" name="Picture 4" descr="C:\Users\Ольга\Desktop\Без_названия__1_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072431" y="5282550"/>
            <a:ext cx="1071569" cy="157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429552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Опрацювання інформації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6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1143008" cy="1695829"/>
          </a:xfrm>
          <a:prstGeom prst="rect">
            <a:avLst/>
          </a:prstGeom>
          <a:noFill/>
        </p:spPr>
      </p:pic>
      <p:graphicFrame>
        <p:nvGraphicFramePr>
          <p:cNvPr id="7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1714488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Види булінгу</a:t>
                      </a: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Форми</a:t>
                      </a:r>
                      <a:r>
                        <a:rPr lang="uk-UA" sz="2000" baseline="0" dirty="0" smtClean="0"/>
                        <a:t> прояву</a:t>
                      </a:r>
                      <a:endParaRPr lang="ru-RU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000" b="1" i="1" dirty="0" smtClean="0">
                          <a:solidFill>
                            <a:srgbClr val="FF0000"/>
                          </a:solidFill>
                        </a:rPr>
                        <a:t>Економічний </a:t>
                      </a:r>
                    </a:p>
                    <a:p>
                      <a:pPr algn="l"/>
                      <a:endParaRPr lang="uk-UA" sz="2000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ru-RU" sz="20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Вимагання грошей, речей, їжі або їх умисне пошкодження.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uk-UA" sz="2000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r"/>
                      <a:r>
                        <a:rPr lang="uk-UA" sz="2000" b="1" i="1" dirty="0" smtClean="0">
                          <a:solidFill>
                            <a:srgbClr val="FF0000"/>
                          </a:solidFill>
                        </a:rPr>
                        <a:t>Сексуальний </a:t>
                      </a:r>
                    </a:p>
                    <a:p>
                      <a:pPr algn="l"/>
                      <a:endParaRPr lang="uk-UA" sz="2000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ru-RU" sz="20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Принизливі погляди, жести, образливі рухи тіла, поширення фото-, відео-, аудіоматеріалів особистого (інтимного) характеру.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uk-UA" sz="2000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uk-UA" sz="2000" b="1" i="1" dirty="0" smtClean="0">
                          <a:solidFill>
                            <a:srgbClr val="FF0000"/>
                          </a:solidFill>
                        </a:rPr>
                        <a:t>Кібербулінг</a:t>
                      </a:r>
                    </a:p>
                    <a:p>
                      <a:pPr algn="l"/>
                      <a:endParaRPr lang="uk-UA" sz="2000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ru-RU" sz="20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Сучасне дистанційне приниження з використанням сучасних електронних технологій: інтернету, чатів, соціальних мереж, сайтів.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Ольга\Desktop\images__2_-removebg-preview (2).png"/>
          <p:cNvPicPr>
            <a:picLocks noChangeAspect="1" noChangeArrowheads="1"/>
          </p:cNvPicPr>
          <p:nvPr/>
        </p:nvPicPr>
        <p:blipFill>
          <a:blip r:embed="rId3"/>
          <a:srcRect l="50845" r="26650" b="14847"/>
          <a:stretch>
            <a:fillRect/>
          </a:stretch>
        </p:blipFill>
        <p:spPr bwMode="auto">
          <a:xfrm>
            <a:off x="2857488" y="1928802"/>
            <a:ext cx="1335341" cy="1285884"/>
          </a:xfrm>
          <a:prstGeom prst="rect">
            <a:avLst/>
          </a:prstGeom>
          <a:noFill/>
        </p:spPr>
      </p:pic>
      <p:pic>
        <p:nvPicPr>
          <p:cNvPr id="8" name="Picture 2" descr="C:\Users\Ольга\Desktop\images__2_-removebg-preview (2).png"/>
          <p:cNvPicPr>
            <a:picLocks noChangeAspect="1" noChangeArrowheads="1"/>
          </p:cNvPicPr>
          <p:nvPr/>
        </p:nvPicPr>
        <p:blipFill>
          <a:blip r:embed="rId3"/>
          <a:srcRect l="75017" b="18478"/>
          <a:stretch>
            <a:fillRect/>
          </a:stretch>
        </p:blipFill>
        <p:spPr bwMode="auto">
          <a:xfrm>
            <a:off x="2500298" y="4500570"/>
            <a:ext cx="1834099" cy="1523197"/>
          </a:xfrm>
          <a:prstGeom prst="rect">
            <a:avLst/>
          </a:prstGeom>
          <a:noFill/>
        </p:spPr>
      </p:pic>
      <p:pic>
        <p:nvPicPr>
          <p:cNvPr id="1027" name="Picture 3" descr="C:\Users\Ольга\Desktop\images__7_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089827"/>
            <a:ext cx="1357322" cy="1339305"/>
          </a:xfrm>
          <a:prstGeom prst="rect">
            <a:avLst/>
          </a:prstGeom>
          <a:noFill/>
        </p:spPr>
      </p:pic>
      <p:pic>
        <p:nvPicPr>
          <p:cNvPr id="1028" name="Picture 4" descr="C:\Users\Ольга\Desktop\Без_названия__1_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5282550"/>
            <a:ext cx="1071538" cy="157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542928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Дослідіть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</a:rPr>
              <a:t>Стор. 92, вправа 3</a:t>
            </a:r>
            <a:r>
              <a:rPr lang="ru-RU" sz="2600" dirty="0" smtClean="0"/>
              <a:t>: проблема цькування між однолітками не нова. Вона висвітлюється в багатьох художніх творах. Ви вже знайомі з оповіданням «Федько-халамидник» Володимира Винниченка. Поведінка головного героя твору спонукає до роздумів: Федько — розбишака чи булер? Прочитайте деякі уривки із цього твору і, спираючись на таблицю вище, спробуйте установити відповідність між описом поведінки героя в уривку і видом булінгу, до якого цю поведінку можна віднести.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643438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Ольга\Desktop\pngtree-office-magnifying-glass-information-illustration-image_1416693__1_-removebg-preview.png"/>
          <p:cNvPicPr>
            <a:picLocks noChangeAspect="1" noChangeArrowheads="1"/>
          </p:cNvPicPr>
          <p:nvPr/>
        </p:nvPicPr>
        <p:blipFill>
          <a:blip r:embed="rId2" cstate="print"/>
          <a:srcRect l="9165" t="13454"/>
          <a:stretch>
            <a:fillRect/>
          </a:stretch>
        </p:blipFill>
        <p:spPr bwMode="auto">
          <a:xfrm>
            <a:off x="0" y="58864"/>
            <a:ext cx="1500198" cy="1298434"/>
          </a:xfrm>
          <a:prstGeom prst="rect">
            <a:avLst/>
          </a:prstGeom>
          <a:noFill/>
        </p:spPr>
      </p:pic>
      <p:pic>
        <p:nvPicPr>
          <p:cNvPr id="2051" name="Picture 3" descr="C:\Users\Ольга\Desktop\images__2_-removebg-preview (2).png"/>
          <p:cNvPicPr>
            <a:picLocks noChangeAspect="1" noChangeArrowheads="1"/>
          </p:cNvPicPr>
          <p:nvPr/>
        </p:nvPicPr>
        <p:blipFill>
          <a:blip r:embed="rId3"/>
          <a:srcRect t="33516"/>
          <a:stretch>
            <a:fillRect/>
          </a:stretch>
        </p:blipFill>
        <p:spPr bwMode="auto">
          <a:xfrm>
            <a:off x="7381875" y="5129209"/>
            <a:ext cx="1762125" cy="1728791"/>
          </a:xfrm>
          <a:prstGeom prst="rect">
            <a:avLst/>
          </a:prstGeom>
          <a:noFill/>
        </p:spPr>
      </p:pic>
      <p:pic>
        <p:nvPicPr>
          <p:cNvPr id="2052" name="Picture 4" descr="C:\Users\Ольга\Desktop\w_fedko-khalamydnyk-71-removebg-preview.png"/>
          <p:cNvPicPr>
            <a:picLocks noChangeAspect="1" noChangeArrowheads="1"/>
          </p:cNvPicPr>
          <p:nvPr/>
        </p:nvPicPr>
        <p:blipFill>
          <a:blip r:embed="rId4"/>
          <a:srcRect t="10417" b="14583"/>
          <a:stretch>
            <a:fillRect/>
          </a:stretch>
        </p:blipFill>
        <p:spPr bwMode="auto">
          <a:xfrm>
            <a:off x="0" y="4929196"/>
            <a:ext cx="1714480" cy="1928803"/>
          </a:xfrm>
          <a:prstGeom prst="rect">
            <a:avLst/>
          </a:prstGeom>
          <a:noFill/>
        </p:spPr>
      </p:pic>
      <p:pic>
        <p:nvPicPr>
          <p:cNvPr id="2053" name="Picture 5" descr="C:\Users\Ольга\Desktop\1644945151_4-abrakadabra-fun-p-les-na-prozrachnom-fone-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608958"/>
            <a:ext cx="2278742" cy="1249042"/>
          </a:xfrm>
          <a:prstGeom prst="rect">
            <a:avLst/>
          </a:prstGeom>
          <a:noFill/>
        </p:spPr>
      </p:pic>
      <p:pic>
        <p:nvPicPr>
          <p:cNvPr id="2054" name="Picture 6" descr="C:\Users\Ольга\Desktop\1682188885_pictures-pibig-info-p-risunok-khata-instagram-1-removebg-preview.png"/>
          <p:cNvPicPr>
            <a:picLocks noChangeAspect="1" noChangeArrowheads="1"/>
          </p:cNvPicPr>
          <p:nvPr/>
        </p:nvPicPr>
        <p:blipFill>
          <a:blip r:embed="rId6" cstate="print"/>
          <a:srcRect t="25973"/>
          <a:stretch>
            <a:fillRect/>
          </a:stretch>
        </p:blipFill>
        <p:spPr bwMode="auto">
          <a:xfrm flipH="1">
            <a:off x="6899217" y="0"/>
            <a:ext cx="2244783" cy="121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42852"/>
            <a:ext cx="7115196" cy="11430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парах</a:t>
            </a:r>
            <a:b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Знайти відповідності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500174"/>
            <a:ext cx="8215370" cy="985838"/>
          </a:xfrm>
          <a:prstGeom prst="rec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Не було такого дня, щоб хто-небудь не жалівся на Федька. Там шибку з рогатки вибив, там перекинув діжку з дощовою водою...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657476"/>
            <a:ext cx="8215370" cy="1200152"/>
          </a:xfrm>
          <a:prstGeom prst="rec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...Там синяка підбив своєму «закадишному» другові... А як хто розсердиться або заплаче, так і штовхана дасть. Битись з ним і не пробуй, — перший по силі на всю вулицю.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014798"/>
            <a:ext cx="8215370" cy="985838"/>
          </a:xfrm>
          <a:prstGeom prst="rec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— Здоров, Только! Але він (Толя) терпіть не міг, як йому цей Федько говорив «Толька». Наче він йому товариш.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357826"/>
            <a:ext cx="2643206" cy="571504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Психологічний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5357826"/>
            <a:ext cx="2643206" cy="571504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Економічний 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43636" y="5357826"/>
            <a:ext cx="2643206" cy="571504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Фізичний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42844" y="1857364"/>
            <a:ext cx="500066" cy="5000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42844" y="3214686"/>
            <a:ext cx="500066" cy="5000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2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42844" y="4429132"/>
            <a:ext cx="500066" cy="5000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3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42844" y="5357826"/>
            <a:ext cx="500066" cy="5715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143240" y="5357826"/>
            <a:ext cx="500066" cy="5715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000760" y="5357826"/>
            <a:ext cx="500066" cy="5715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Ольга\Desktop\png-transparent-boy-child-drawing-fairy-tale-homo-sapiens-boy-legendary-creature-child-hand-thumbnail-removebg-preview.png"/>
          <p:cNvPicPr>
            <a:picLocks noChangeAspect="1" noChangeArrowheads="1"/>
          </p:cNvPicPr>
          <p:nvPr/>
        </p:nvPicPr>
        <p:blipFill>
          <a:blip r:embed="rId2" cstate="print"/>
          <a:srcRect r="17133"/>
          <a:stretch>
            <a:fillRect/>
          </a:stretch>
        </p:blipFill>
        <p:spPr bwMode="auto">
          <a:xfrm>
            <a:off x="8072462" y="4835767"/>
            <a:ext cx="1071538" cy="2022233"/>
          </a:xfrm>
          <a:prstGeom prst="rect">
            <a:avLst/>
          </a:prstGeom>
          <a:noFill/>
        </p:spPr>
      </p:pic>
      <p:pic>
        <p:nvPicPr>
          <p:cNvPr id="3076" name="Picture 4" descr="C:\Users\Ольга\Desktop\istockphoto-1188175692-612x612-removebg-preview.png"/>
          <p:cNvPicPr>
            <a:picLocks noChangeAspect="1" noChangeArrowheads="1"/>
          </p:cNvPicPr>
          <p:nvPr/>
        </p:nvPicPr>
        <p:blipFill>
          <a:blip r:embed="rId3"/>
          <a:srcRect l="19822" t="22220"/>
          <a:stretch>
            <a:fillRect/>
          </a:stretch>
        </p:blipFill>
        <p:spPr bwMode="auto">
          <a:xfrm>
            <a:off x="111131" y="0"/>
            <a:ext cx="1960539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Розгадайте ребус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132873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 ньому зашифрована одна з ключових ознак одного із </a:t>
            </a:r>
            <a:r>
              <a:rPr lang="ru-RU" sz="2800" dirty="0" err="1" smtClean="0"/>
              <a:t>видів</a:t>
            </a:r>
            <a:r>
              <a:rPr lang="ru-RU" sz="2800" dirty="0" smtClean="0"/>
              <a:t> булінгу.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929322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5572132" y="1000108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1857357" y="1000108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 rot="10800000">
            <a:off x="2214547" y="1000108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>
            <a:off x="5214942" y="1000108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71438" y="5929330"/>
            <a:ext cx="5429256" cy="85723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Кібербулінг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7143768" y="4786322"/>
            <a:ext cx="16430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2a61f2a8695492252cffac34dcb24b1e.png"/>
          <p:cNvPicPr>
            <a:picLocks noChangeAspect="1" noChangeArrowheads="1"/>
          </p:cNvPicPr>
          <p:nvPr/>
        </p:nvPicPr>
        <p:blipFill>
          <a:blip r:embed="rId2"/>
          <a:srcRect t="15942" b="14492"/>
          <a:stretch>
            <a:fillRect/>
          </a:stretch>
        </p:blipFill>
        <p:spPr bwMode="auto">
          <a:xfrm>
            <a:off x="0" y="2714620"/>
            <a:ext cx="3286116" cy="2286016"/>
          </a:xfrm>
          <a:prstGeom prst="rect">
            <a:avLst/>
          </a:prstGeom>
          <a:noFill/>
        </p:spPr>
      </p:pic>
      <p:pic>
        <p:nvPicPr>
          <p:cNvPr id="3075" name="Picture 3" descr="C:\Users\User\Desktop\images__3_-removebg-preview (1).png"/>
          <p:cNvPicPr>
            <a:picLocks noChangeAspect="1" noChangeArrowheads="1"/>
          </p:cNvPicPr>
          <p:nvPr/>
        </p:nvPicPr>
        <p:blipFill>
          <a:blip r:embed="rId3"/>
          <a:srcRect r="12694"/>
          <a:stretch>
            <a:fillRect/>
          </a:stretch>
        </p:blipFill>
        <p:spPr bwMode="auto">
          <a:xfrm>
            <a:off x="6189143" y="2428868"/>
            <a:ext cx="2954857" cy="2776544"/>
          </a:xfrm>
          <a:prstGeom prst="rect">
            <a:avLst/>
          </a:prstGeom>
          <a:noFill/>
        </p:spPr>
      </p:pic>
      <p:pic>
        <p:nvPicPr>
          <p:cNvPr id="3076" name="Picture 4" descr="C:\Users\User\Desktop\images__4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7" y="2052638"/>
            <a:ext cx="2119322" cy="3499909"/>
          </a:xfrm>
          <a:prstGeom prst="rect">
            <a:avLst/>
          </a:prstGeom>
          <a:noFill/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 rot="10800000">
            <a:off x="4857752" y="1000108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7608115" y="4893479"/>
            <a:ext cx="642942" cy="5715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821537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Опрацювання інформації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697427"/>
          </a:xfrm>
        </p:spPr>
        <p:txBody>
          <a:bodyPr>
            <a:normAutofit/>
          </a:bodyPr>
          <a:lstStyle/>
          <a:p>
            <a:pPr algn="ctr"/>
            <a:r>
              <a:rPr lang="uk-UA" sz="2600" dirty="0" smtClean="0"/>
              <a:t>Онлайн освіта міцно увійшла в повсякденне життя дітей і дорослих українців. В умовах карантину і воєнного стану дистанційне навчання вважається однією з безпечних форм для його учасників. На жаль, проблема булінгу не лише не викорінилася, а набуває нових форм і проявів, наприклад онлайнцькування в закладах освіти. Тож кібербулінгом називають будь-які прояви цькування з метою дошкулити, принизити з використанням сучасних електронних (цифрових) технологій.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026" name="Picture 2" descr="C:\Users\User\Desktop\images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2070"/>
            <a:ext cx="2428860" cy="1645931"/>
          </a:xfrm>
          <a:prstGeom prst="rect">
            <a:avLst/>
          </a:prstGeom>
          <a:noFill/>
        </p:spPr>
      </p:pic>
      <p:pic>
        <p:nvPicPr>
          <p:cNvPr id="1027" name="Picture 3" descr="C:\Users\User\Desktop\завантаження-removebg-preview-removebg-preview.png"/>
          <p:cNvPicPr>
            <a:picLocks noChangeAspect="1" noChangeArrowheads="1"/>
          </p:cNvPicPr>
          <p:nvPr/>
        </p:nvPicPr>
        <p:blipFill>
          <a:blip r:embed="rId3"/>
          <a:srcRect r="9774" b="15788"/>
          <a:stretch>
            <a:fillRect/>
          </a:stretch>
        </p:blipFill>
        <p:spPr bwMode="auto">
          <a:xfrm>
            <a:off x="6643702" y="5191122"/>
            <a:ext cx="2500298" cy="1666878"/>
          </a:xfrm>
          <a:prstGeom prst="rect">
            <a:avLst/>
          </a:prstGeom>
          <a:noFill/>
        </p:spPr>
      </p:pic>
      <p:pic>
        <p:nvPicPr>
          <p:cNvPr id="7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0"/>
            <a:ext cx="1000100" cy="1483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647225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7143800" cy="557216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100" dirty="0" smtClean="0"/>
              <a:t>Учень/учениця:</a:t>
            </a:r>
          </a:p>
          <a:p>
            <a:pPr marL="0">
              <a:spcBef>
                <a:spcPts val="0"/>
              </a:spcBef>
            </a:pPr>
            <a:r>
              <a:rPr lang="ru-RU" sz="2100" dirty="0" smtClean="0"/>
              <a:t>протидіє проявам тиску, агресії, маніпуляції і неповаги щодо себе та інших осіб;  </a:t>
            </a:r>
          </a:p>
          <a:p>
            <a:pPr marL="0">
              <a:spcBef>
                <a:spcPts val="0"/>
              </a:spcBef>
            </a:pPr>
            <a:r>
              <a:rPr lang="ru-RU" sz="2100" dirty="0" smtClean="0"/>
              <a:t>виокремлює інформацію та обговорює ситуації булінгу, зокрема кібербулінгу;  </a:t>
            </a:r>
          </a:p>
          <a:p>
            <a:pPr marL="0">
              <a:spcBef>
                <a:spcPts val="0"/>
              </a:spcBef>
            </a:pPr>
            <a:r>
              <a:rPr lang="ru-RU" sz="2100" dirty="0" smtClean="0"/>
              <a:t>розробляє стратегію подолання булінгу, визначає джерела допомоги жертвам булінгу, звертається за допомогою до інших осіб;  </a:t>
            </a:r>
          </a:p>
          <a:p>
            <a:pPr marL="0">
              <a:spcBef>
                <a:spcPts val="0"/>
              </a:spcBef>
            </a:pPr>
            <a:r>
              <a:rPr lang="ru-RU" sz="2100" dirty="0" smtClean="0"/>
              <a:t>аналізує причини вибору нездорової поведінки;  пояснює почуття інших осіб і визнає їхнє право на вираження своїх почуттів;  </a:t>
            </a:r>
          </a:p>
          <a:p>
            <a:pPr marL="0">
              <a:spcBef>
                <a:spcPts val="0"/>
              </a:spcBef>
            </a:pPr>
            <a:r>
              <a:rPr lang="ru-RU" sz="2100" dirty="0" smtClean="0"/>
              <a:t>розрізняє ситуації, коли силу переконання використали з позитивними чи негативними намірами;</a:t>
            </a:r>
          </a:p>
          <a:p>
            <a:pPr marL="0">
              <a:spcBef>
                <a:spcPts val="0"/>
              </a:spcBef>
            </a:pPr>
            <a:r>
              <a:rPr lang="ru-RU" sz="2100" dirty="0" smtClean="0"/>
              <a:t>розуміє взаємовплив емоційного стану, переконань, поведінки всіх учасників спільної діяльності;  </a:t>
            </a:r>
          </a:p>
          <a:p>
            <a:pPr marL="0">
              <a:spcBef>
                <a:spcPts val="0"/>
              </a:spcBef>
            </a:pPr>
            <a:r>
              <a:rPr lang="ru-RU" sz="2100" dirty="0" smtClean="0"/>
              <a:t>виявляє чуйність до осіб, які потребують допомоги.</a:t>
            </a:r>
            <a:endParaRPr lang="uk-UA" sz="21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89084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6" descr="C:\Users\Ольга\Desktop\15fdb46866a5e5126e24d9df90eeb25e.png"/>
          <p:cNvPicPr>
            <a:picLocks noChangeAspect="1" noChangeArrowheads="1"/>
          </p:cNvPicPr>
          <p:nvPr/>
        </p:nvPicPr>
        <p:blipFill>
          <a:blip r:embed="rId2"/>
          <a:srcRect l="27967"/>
          <a:stretch>
            <a:fillRect/>
          </a:stretch>
        </p:blipFill>
        <p:spPr bwMode="auto">
          <a:xfrm flipH="1">
            <a:off x="6643702" y="0"/>
            <a:ext cx="25003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Опрацювання інформації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428736"/>
            <a:ext cx="4500594" cy="4972072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Кібербулінг реалізується шляхом застосування комп’ютерної техніки, мобільних телефонів чи інших гаджетів у вигляді: надсилання </a:t>
            </a:r>
            <a:r>
              <a:rPr lang="en-US" sz="2800" dirty="0" smtClean="0"/>
              <a:t>e-</a:t>
            </a:r>
            <a:r>
              <a:rPr lang="uk-UA" sz="2800" dirty="0" smtClean="0"/>
              <a:t>мейлу, смс; написання коментарів в інтернет-чатах, групах, соціальних мережах.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48300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User\Desktop\завантаження__1_-removebg-preview.png"/>
          <p:cNvPicPr>
            <a:picLocks noChangeAspect="1" noChangeArrowheads="1"/>
          </p:cNvPicPr>
          <p:nvPr/>
        </p:nvPicPr>
        <p:blipFill>
          <a:blip r:embed="rId2"/>
          <a:srcRect l="2852" r="10147"/>
          <a:stretch>
            <a:fillRect/>
          </a:stretch>
        </p:blipFill>
        <p:spPr bwMode="auto">
          <a:xfrm>
            <a:off x="0" y="3415595"/>
            <a:ext cx="4500562" cy="3442405"/>
          </a:xfrm>
          <a:prstGeom prst="rect">
            <a:avLst/>
          </a:prstGeom>
          <a:noFill/>
        </p:spPr>
      </p:pic>
      <p:pic>
        <p:nvPicPr>
          <p:cNvPr id="2051" name="Picture 3" descr="C:\Users\User\Desktop\завантаження__1_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4575976" cy="2406078"/>
          </a:xfrm>
          <a:prstGeom prst="rect">
            <a:avLst/>
          </a:prstGeom>
          <a:noFill/>
        </p:spPr>
      </p:pic>
      <p:pic>
        <p:nvPicPr>
          <p:cNvPr id="7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0"/>
            <a:ext cx="1000100" cy="1483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786742" cy="9397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Опрацювання інформації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Види онлайн-цькування (кібербулінгу): </a:t>
            </a:r>
          </a:p>
          <a:p>
            <a:pPr>
              <a:buFontTx/>
              <a:buChar char="-"/>
            </a:pPr>
            <a:r>
              <a:rPr lang="uk-UA" sz="2800" b="1" i="1" dirty="0" smtClean="0">
                <a:solidFill>
                  <a:srgbClr val="FF0000"/>
                </a:solidFill>
              </a:rPr>
              <a:t>анонімні погрози </a:t>
            </a:r>
            <a:r>
              <a:rPr lang="uk-UA" sz="2800" dirty="0" smtClean="0"/>
              <a:t>та дзвінки з мовчанням;</a:t>
            </a:r>
          </a:p>
          <a:p>
            <a:pPr>
              <a:buFontTx/>
              <a:buChar char="-"/>
            </a:pPr>
            <a:r>
              <a:rPr lang="uk-UA" sz="2800" b="1" i="1" dirty="0" smtClean="0">
                <a:solidFill>
                  <a:srgbClr val="FF0000"/>
                </a:solidFill>
              </a:rPr>
              <a:t>наклеп чи обмовляння </a:t>
            </a:r>
            <a:r>
              <a:rPr lang="uk-UA" sz="2800" dirty="0" smtClean="0"/>
              <a:t>— поширення неправдивої, принизливої інформації; </a:t>
            </a:r>
          </a:p>
          <a:p>
            <a:pPr>
              <a:buFontTx/>
              <a:buChar char="-"/>
            </a:pPr>
            <a:r>
              <a:rPr lang="uk-UA" sz="2800" b="1" i="1" dirty="0" smtClean="0">
                <a:solidFill>
                  <a:srgbClr val="FF0000"/>
                </a:solidFill>
              </a:rPr>
              <a:t>тролінг</a:t>
            </a:r>
            <a:r>
              <a:rPr lang="uk-UA" sz="2800" dirty="0" smtClean="0"/>
              <a:t> — розміщення провокативних повідомлень в мережі для привернення уваги;</a:t>
            </a:r>
            <a:endParaRPr lang="uk-UA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4098" name="Picture 2" descr="C:\Users\User\Desktop\images__2_-removebg-preview.png"/>
          <p:cNvPicPr>
            <a:picLocks noChangeAspect="1" noChangeArrowheads="1"/>
          </p:cNvPicPr>
          <p:nvPr/>
        </p:nvPicPr>
        <p:blipFill>
          <a:blip r:embed="rId2"/>
          <a:srcRect l="10930"/>
          <a:stretch>
            <a:fillRect/>
          </a:stretch>
        </p:blipFill>
        <p:spPr bwMode="auto">
          <a:xfrm flipH="1">
            <a:off x="5429256" y="4062450"/>
            <a:ext cx="3714744" cy="2795550"/>
          </a:xfrm>
          <a:prstGeom prst="rect">
            <a:avLst/>
          </a:prstGeom>
          <a:noFill/>
        </p:spPr>
      </p:pic>
      <p:pic>
        <p:nvPicPr>
          <p:cNvPr id="4099" name="Picture 3" descr="C:\Users\User\Desktop\4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4071942"/>
            <a:ext cx="3435270" cy="2286016"/>
          </a:xfrm>
          <a:prstGeom prst="rect">
            <a:avLst/>
          </a:prstGeom>
          <a:noFill/>
        </p:spPr>
      </p:pic>
      <p:pic>
        <p:nvPicPr>
          <p:cNvPr id="4100" name="Picture 4" descr="C:\Users\User\Desktop\images__2_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-1" y="4357694"/>
            <a:ext cx="2282868" cy="2500306"/>
          </a:xfrm>
          <a:prstGeom prst="rect">
            <a:avLst/>
          </a:prstGeom>
          <a:noFill/>
        </p:spPr>
      </p:pic>
      <p:pic>
        <p:nvPicPr>
          <p:cNvPr id="8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0"/>
            <a:ext cx="1000100" cy="1483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94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Опрацювання інформації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6115064" cy="2214578"/>
          </a:xfrm>
        </p:spPr>
        <p:txBody>
          <a:bodyPr>
            <a:normAutofit fontScale="92500"/>
          </a:bodyPr>
          <a:lstStyle/>
          <a:p>
            <a:pPr algn="ctr">
              <a:buFontTx/>
              <a:buChar char="-"/>
            </a:pPr>
            <a:r>
              <a:rPr lang="uk-UA" sz="2800" b="1" i="1" dirty="0" smtClean="0">
                <a:solidFill>
                  <a:srgbClr val="FF0000"/>
                </a:solidFill>
              </a:rPr>
              <a:t>флеймінг </a:t>
            </a:r>
            <a:r>
              <a:rPr lang="uk-UA" sz="2800" dirty="0" smtClean="0"/>
              <a:t>— обмін короткими гнівними та запальними репліками між учасниками з використанням електронних технологій задля провокування конфлікту;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28596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1000100" cy="1483803"/>
          </a:xfrm>
          <a:prstGeom prst="rect">
            <a:avLst/>
          </a:prstGeom>
          <a:noFill/>
        </p:spPr>
      </p:pic>
      <p:pic>
        <p:nvPicPr>
          <p:cNvPr id="5122" name="Picture 2" descr="C:\Users\User\Desktop\завантаження__1_-removebg-preview.png"/>
          <p:cNvPicPr>
            <a:picLocks noChangeAspect="1" noChangeArrowheads="1"/>
          </p:cNvPicPr>
          <p:nvPr/>
        </p:nvPicPr>
        <p:blipFill>
          <a:blip r:embed="rId3"/>
          <a:srcRect r="14433"/>
          <a:stretch>
            <a:fillRect/>
          </a:stretch>
        </p:blipFill>
        <p:spPr bwMode="auto">
          <a:xfrm>
            <a:off x="5643570" y="1031248"/>
            <a:ext cx="3286148" cy="2612066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14678" y="4000504"/>
            <a:ext cx="5857884" cy="2357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хепі-слепінг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— насильство заради розваги, наприклад відео зйомка реального фізичного нападу чи сцени цькування з подальшим розповсюдженням у мережі.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5195" t="59326" r="62500" b="29688"/>
          <a:stretch>
            <a:fillRect/>
          </a:stretch>
        </p:blipFill>
        <p:spPr bwMode="auto">
          <a:xfrm>
            <a:off x="457106" y="4071942"/>
            <a:ext cx="29004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</a:rPr>
              <a:t>Хепі-слепінг</a:t>
            </a:r>
            <a:r>
              <a:rPr lang="ru-RU" sz="2800" dirty="0" smtClean="0"/>
              <a:t> – відносно новий вид кібербулінгу, який починався в англійському метро, де підлітки прогулюючись пероном раптом ляскали один одного, в той час як інший учасник знімав цю дію на мобільну камеру. В подальшому за будь-якими відеороликами, в яких записано реальні напади, закріпилась ця назва. Інша форма хепіслепінгу – це передавання сюжетів через мобільні телефони.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7" y="71438"/>
            <a:ext cx="1285884" cy="1620213"/>
          </a:xfrm>
          <a:prstGeom prst="rect">
            <a:avLst/>
          </a:prstGeom>
          <a:noFill/>
        </p:spPr>
      </p:pic>
      <p:pic>
        <p:nvPicPr>
          <p:cNvPr id="4098" name="Picture 2" descr="C:\Users\User\Desktop\images-removebg-preview (1).png"/>
          <p:cNvPicPr>
            <a:picLocks noChangeAspect="1" noChangeArrowheads="1"/>
          </p:cNvPicPr>
          <p:nvPr/>
        </p:nvPicPr>
        <p:blipFill>
          <a:blip r:embed="rId3"/>
          <a:srcRect l="9999" t="14410" r="6667" b="13332"/>
          <a:stretch>
            <a:fillRect/>
          </a:stretch>
        </p:blipFill>
        <p:spPr bwMode="auto">
          <a:xfrm>
            <a:off x="6929454" y="5143512"/>
            <a:ext cx="2214546" cy="1714488"/>
          </a:xfrm>
          <a:prstGeom prst="rect">
            <a:avLst/>
          </a:prstGeom>
          <a:noFill/>
        </p:spPr>
      </p:pic>
      <p:pic>
        <p:nvPicPr>
          <p:cNvPr id="4099" name="Picture 3" descr="C:\Users\User\Desktop\images-removebg-preview (2).png"/>
          <p:cNvPicPr>
            <a:picLocks noChangeAspect="1" noChangeArrowheads="1"/>
          </p:cNvPicPr>
          <p:nvPr/>
        </p:nvPicPr>
        <p:blipFill>
          <a:blip r:embed="rId4"/>
          <a:srcRect l="10000" b="26667"/>
          <a:stretch>
            <a:fillRect/>
          </a:stretch>
        </p:blipFill>
        <p:spPr bwMode="auto">
          <a:xfrm>
            <a:off x="0" y="4587889"/>
            <a:ext cx="2786050" cy="2270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71451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Перегляд навчального відео: мультфільми про небезпеки в </a:t>
            </a:r>
            <a:r>
              <a:rPr lang="uk-UA" sz="32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онлайні</a:t>
            </a:r>
            <a:endParaRPr lang="ru-RU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472518" cy="278608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hlinkClick r:id="rId2"/>
              </a:rPr>
              <a:t>https://www.youtube.com/watch?v=BsGwhjnPFUQ&amp;ab_channel=UNICEFUkraine</a:t>
            </a:r>
            <a:endParaRPr lang="uk-UA" sz="2400" dirty="0" smtClean="0">
              <a:hlinkClick r:id="rId2"/>
            </a:endParaRPr>
          </a:p>
          <a:p>
            <a:pPr algn="ctr"/>
            <a:r>
              <a:rPr lang="en-US" sz="2400" dirty="0" smtClean="0">
                <a:hlinkClick r:id="rId2"/>
              </a:rPr>
              <a:t>https://www.youtube.com/watch?v=Zfp7NCmU9zw&amp;ab_channel=UNICEFUkraine</a:t>
            </a:r>
            <a:endParaRPr lang="uk-UA" sz="2400" dirty="0" smtClean="0"/>
          </a:p>
          <a:p>
            <a:pPr algn="ctr"/>
            <a:r>
              <a:rPr lang="en-US" sz="2400" dirty="0" smtClean="0">
                <a:hlinkClick r:id="rId3"/>
              </a:rPr>
              <a:t>https://www.youtube.com/watch?v=UD4yFexFzhI&amp;ab_channel=UNICEFUkraine</a:t>
            </a:r>
            <a:endParaRPr lang="uk-UA" sz="24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62614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9" name="Picture 5" descr="C:\Users\Оля\Desktop\plenka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260348"/>
            <a:ext cx="4786315" cy="259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льга\Desktop\Без_названия__1_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643446"/>
            <a:ext cx="3214678" cy="1800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 </a:t>
            </a:r>
            <a:b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переглянутих відео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/>
          </a:bodyPr>
          <a:lstStyle/>
          <a:p>
            <a:r>
              <a:rPr lang="uk-UA" sz="2200" dirty="0" smtClean="0"/>
              <a:t>Які види булінгу ви побачили в роликах? </a:t>
            </a:r>
          </a:p>
          <a:p>
            <a:r>
              <a:rPr lang="uk-UA" sz="2200" dirty="0" smtClean="0"/>
              <a:t>Хто є учасниками булінгу?  </a:t>
            </a:r>
          </a:p>
          <a:p>
            <a:r>
              <a:rPr lang="uk-UA" sz="2200" dirty="0" smtClean="0"/>
              <a:t>Які види булінгу, на вашу думку, більш поширені серед дітей? Чому?  </a:t>
            </a:r>
          </a:p>
          <a:p>
            <a:r>
              <a:rPr lang="uk-UA" sz="2200" dirty="0" smtClean="0"/>
              <a:t>Хто може потрапити в ситуацію булінгу, стати «білою вороною»? </a:t>
            </a:r>
          </a:p>
          <a:p>
            <a:r>
              <a:rPr lang="uk-UA" sz="2200" dirty="0" smtClean="0"/>
              <a:t>Хто, на вашу думку, може бути «булером»? </a:t>
            </a:r>
          </a:p>
          <a:p>
            <a:r>
              <a:rPr lang="uk-UA" sz="2200" dirty="0" smtClean="0"/>
              <a:t>Чому булінг вважається виявом насильства?  </a:t>
            </a:r>
          </a:p>
          <a:p>
            <a:r>
              <a:rPr lang="uk-UA" sz="2200" dirty="0" smtClean="0"/>
              <a:t>Чи дотримується в ситуації булінгу найважливіший принцип прав людини/ дитини «повага до </a:t>
            </a:r>
          </a:p>
          <a:p>
            <a:pPr>
              <a:buNone/>
            </a:pPr>
            <a:r>
              <a:rPr lang="uk-UA" sz="2200" dirty="0" smtClean="0"/>
              <a:t>     особистості»?</a:t>
            </a:r>
          </a:p>
          <a:p>
            <a:r>
              <a:rPr lang="uk-UA" sz="2200" dirty="0" smtClean="0"/>
              <a:t>Які права дитини порушуються в ситуації </a:t>
            </a:r>
          </a:p>
          <a:p>
            <a:pPr>
              <a:buNone/>
            </a:pPr>
            <a:r>
              <a:rPr lang="uk-UA" sz="2200" dirty="0" smtClean="0"/>
              <a:t>     булінгу? </a:t>
            </a:r>
            <a:endParaRPr lang="uk-UA" sz="2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2050" name="Picture 2" descr="C:\Users\User\Desktop\333159_1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4776120"/>
            <a:ext cx="2428860" cy="2081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Зробіть самі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19716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Стор. 94, вправа 4: </a:t>
            </a:r>
            <a:r>
              <a:rPr lang="ru-RU" sz="2800" dirty="0" smtClean="0"/>
              <a:t>Прочитайте реальні ситуації, які сталися в освітніх закладах. Визначте ті, які мають ознаки булінгу (кібербулінгу).</a:t>
            </a:r>
            <a:endParaRPr lang="uk-UA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6" name="Picture 2" descr="C:\Users\User\Desktop\завантаження__5_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500438"/>
            <a:ext cx="5865858" cy="3357562"/>
          </a:xfrm>
          <a:prstGeom prst="rect">
            <a:avLst/>
          </a:prstGeom>
          <a:noFill/>
        </p:spPr>
      </p:pic>
      <p:pic>
        <p:nvPicPr>
          <p:cNvPr id="1028" name="Picture 4" descr="C:\Users\User\Desktop\завантаження__1_-removebg-preview (2).png"/>
          <p:cNvPicPr>
            <a:picLocks noChangeAspect="1" noChangeArrowheads="1"/>
          </p:cNvPicPr>
          <p:nvPr/>
        </p:nvPicPr>
        <p:blipFill>
          <a:blip r:embed="rId3"/>
          <a:srcRect l="24194" r="22580"/>
          <a:stretch>
            <a:fillRect/>
          </a:stretch>
        </p:blipFill>
        <p:spPr bwMode="auto">
          <a:xfrm>
            <a:off x="0" y="2571744"/>
            <a:ext cx="2328366" cy="2286016"/>
          </a:xfrm>
          <a:prstGeom prst="rect">
            <a:avLst/>
          </a:prstGeom>
          <a:noFill/>
        </p:spPr>
      </p:pic>
      <p:pic>
        <p:nvPicPr>
          <p:cNvPr id="1029" name="Picture 5" descr="C:\Users\User\Desktop\4-removebg-preview.png"/>
          <p:cNvPicPr>
            <a:picLocks noChangeAspect="1" noChangeArrowheads="1"/>
          </p:cNvPicPr>
          <p:nvPr/>
        </p:nvPicPr>
        <p:blipFill>
          <a:blip r:embed="rId4"/>
          <a:srcRect r="12727"/>
          <a:stretch>
            <a:fillRect/>
          </a:stretch>
        </p:blipFill>
        <p:spPr bwMode="auto">
          <a:xfrm>
            <a:off x="6273625" y="2786059"/>
            <a:ext cx="2870407" cy="218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 1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74779"/>
            <a:ext cx="4543428" cy="4768865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dirty="0" smtClean="0"/>
              <a:t>Учень гімназії з мотивів помсти та глузування систематично під час онлайн-уроку за допомогою чат-боту «Телеграм» спрямовував на мобільний телефон учительки кібератаку, чим завдав їй шкоди психологічного характеру.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00010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User\Desktop\7-removebg-preview (1).png"/>
          <p:cNvPicPr>
            <a:picLocks noChangeAspect="1" noChangeArrowheads="1"/>
          </p:cNvPicPr>
          <p:nvPr/>
        </p:nvPicPr>
        <p:blipFill>
          <a:blip r:embed="rId2"/>
          <a:srcRect r="8572"/>
          <a:stretch>
            <a:fillRect/>
          </a:stretch>
        </p:blipFill>
        <p:spPr bwMode="auto">
          <a:xfrm>
            <a:off x="4572016" y="1857364"/>
            <a:ext cx="4571984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 2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600200"/>
            <a:ext cx="4471990" cy="490063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dirty="0" smtClean="0"/>
              <a:t>Учень гімназії регулярно ображав однокласницю, а одного дня змонтував фото дівчини образливого змісту та виклав його в соціальні мережі, а також погрожував їй нецензурною лексикою, чим завдав шкоди психологічного характеру.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85786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User\Desktop\images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1" y="1571612"/>
            <a:ext cx="4419671" cy="4572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 3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2872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7" name="Picture 3" descr="C:\Users\User\Desktop\завантаження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214686"/>
            <a:ext cx="9144000" cy="3643314"/>
          </a:xfrm>
          <a:prstGeom prst="rect">
            <a:avLst/>
          </a:prstGeom>
          <a:noFill/>
        </p:spPr>
      </p:pic>
      <p:pic>
        <p:nvPicPr>
          <p:cNvPr id="5122" name="Picture 2" descr="C:\Users\User\Desktop\images__8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494663"/>
            <a:ext cx="1357322" cy="2363337"/>
          </a:xfrm>
          <a:prstGeom prst="rect">
            <a:avLst/>
          </a:prstGeom>
          <a:noFill/>
        </p:spPr>
      </p:pic>
      <p:pic>
        <p:nvPicPr>
          <p:cNvPr id="5123" name="Picture 3" descr="C:\Users\User\Desktop\images__6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500570"/>
            <a:ext cx="1271163" cy="235743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2214578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Під час перерви двоє учнів вчинили між собою сварку, голосно розмовляючи, штурхали один одного та пошкодили рюкзаки. На прохання однокласників припинити бійку — перепросили за свою поведінку та пояснили, що це одноразово і більше не повториться.</a:t>
            </a:r>
            <a:endParaRPr lang="ru-RU" sz="2600" dirty="0"/>
          </a:p>
        </p:txBody>
      </p:sp>
      <p:pic>
        <p:nvPicPr>
          <p:cNvPr id="1028" name="Picture 4" descr="C:\Users\User\Desktop\1681891492_sneg-top-p-chelovek-kartinka-dlya-detei-krasivo-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282" y="4714910"/>
            <a:ext cx="2057484" cy="2143090"/>
          </a:xfrm>
          <a:prstGeom prst="rect">
            <a:avLst/>
          </a:prstGeom>
          <a:noFill/>
        </p:spPr>
      </p:pic>
      <p:pic>
        <p:nvPicPr>
          <p:cNvPr id="1029" name="Picture 5" descr="C:\Users\User\Desktop\1548337312_01-23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561229"/>
            <a:ext cx="1576560" cy="2296771"/>
          </a:xfrm>
          <a:prstGeom prst="rect">
            <a:avLst/>
          </a:prstGeom>
          <a:noFill/>
        </p:spPr>
      </p:pic>
      <p:pic>
        <p:nvPicPr>
          <p:cNvPr id="1031" name="Picture 7" descr="C:\Users\User\Desktop\istockphoto-1141208525-612x612-removebg-preview.png"/>
          <p:cNvPicPr>
            <a:picLocks noChangeAspect="1" noChangeArrowheads="1"/>
          </p:cNvPicPr>
          <p:nvPr/>
        </p:nvPicPr>
        <p:blipFill>
          <a:blip r:embed="rId7" cstate="print"/>
          <a:srcRect l="18604" r="19380"/>
          <a:stretch>
            <a:fillRect/>
          </a:stretch>
        </p:blipFill>
        <p:spPr bwMode="auto">
          <a:xfrm>
            <a:off x="4714876" y="6243640"/>
            <a:ext cx="571504" cy="614360"/>
          </a:xfrm>
          <a:prstGeom prst="rect">
            <a:avLst/>
          </a:prstGeom>
          <a:noFill/>
        </p:spPr>
      </p:pic>
      <p:pic>
        <p:nvPicPr>
          <p:cNvPr id="1030" name="Picture 6" descr="C:\Users\User\Desktop\pngtree-cartoon-hand-painted-cartoon-backpack-hand-painted-backpack-png-image_446458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6143632"/>
            <a:ext cx="714368" cy="714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0"/>
            <a:ext cx="7429520" cy="3286124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уроку:</a:t>
            </a:r>
            <a:br>
              <a:rPr lang="uk-UA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Безпечне освітнє середовище. Булінг. Кібербулінг </a:t>
            </a:r>
            <a:endParaRPr lang="ru-RU" sz="40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14896"/>
          <a:stretch>
            <a:fillRect/>
          </a:stretch>
        </p:blipFill>
        <p:spPr bwMode="auto">
          <a:xfrm>
            <a:off x="5429256" y="2801129"/>
            <a:ext cx="3714775" cy="4056871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8315" y="6429396"/>
            <a:ext cx="616693" cy="4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1513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 4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0" y="1285860"/>
            <a:ext cx="4400552" cy="5214974"/>
          </a:xfrm>
        </p:spPr>
        <p:txBody>
          <a:bodyPr>
            <a:noAutofit/>
          </a:bodyPr>
          <a:lstStyle/>
          <a:p>
            <a:pPr algn="ctr"/>
            <a:r>
              <a:rPr lang="uk-UA" sz="2300" dirty="0" smtClean="0"/>
              <a:t>Упродовж місяця учасниця освітнього процесу щоденно кепкувала зі свого однокласника, використовувала образливі прізвиська у розмові, повідомленнях та коментарях, в результаті чого він зазнав психологічних страждань, почав уникати спілкування з товаришами та відмовився відвідувати заклад освіти.</a:t>
            </a:r>
            <a:endParaRPr lang="ru-RU" sz="23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2050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-4708" t="38551" r="72741" b="36082"/>
          <a:stretch>
            <a:fillRect/>
          </a:stretch>
        </p:blipFill>
        <p:spPr bwMode="auto">
          <a:xfrm>
            <a:off x="0" y="4286256"/>
            <a:ext cx="857224" cy="714380"/>
          </a:xfrm>
          <a:prstGeom prst="rect">
            <a:avLst/>
          </a:prstGeom>
          <a:noFill/>
        </p:spPr>
      </p:pic>
      <p:pic>
        <p:nvPicPr>
          <p:cNvPr id="2052" name="Picture 4" descr="C:\Users\User\Desktop\images__10_-removebg-preview.png"/>
          <p:cNvPicPr>
            <a:picLocks noChangeAspect="1" noChangeArrowheads="1"/>
          </p:cNvPicPr>
          <p:nvPr/>
        </p:nvPicPr>
        <p:blipFill>
          <a:blip r:embed="rId3"/>
          <a:srcRect l="10213" r="59146" b="5996"/>
          <a:stretch>
            <a:fillRect/>
          </a:stretch>
        </p:blipFill>
        <p:spPr bwMode="auto">
          <a:xfrm flipH="1">
            <a:off x="7298580" y="2643182"/>
            <a:ext cx="1845420" cy="4214818"/>
          </a:xfrm>
          <a:prstGeom prst="rect">
            <a:avLst/>
          </a:prstGeom>
          <a:noFill/>
        </p:spPr>
      </p:pic>
      <p:pic>
        <p:nvPicPr>
          <p:cNvPr id="2053" name="Picture 5" descr="C:\Users\User\Desktop\завантаження__6_-removebg-preview.png"/>
          <p:cNvPicPr>
            <a:picLocks noChangeAspect="1" noChangeArrowheads="1"/>
          </p:cNvPicPr>
          <p:nvPr/>
        </p:nvPicPr>
        <p:blipFill>
          <a:blip r:embed="rId4"/>
          <a:srcRect l="69963"/>
          <a:stretch>
            <a:fillRect/>
          </a:stretch>
        </p:blipFill>
        <p:spPr bwMode="auto">
          <a:xfrm flipH="1">
            <a:off x="471286" y="2587318"/>
            <a:ext cx="2100450" cy="4270682"/>
          </a:xfrm>
          <a:prstGeom prst="rect">
            <a:avLst/>
          </a:prstGeom>
          <a:noFill/>
        </p:spPr>
      </p:pic>
      <p:pic>
        <p:nvPicPr>
          <p:cNvPr id="9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66320" t="67632"/>
          <a:stretch>
            <a:fillRect/>
          </a:stretch>
        </p:blipFill>
        <p:spPr bwMode="auto">
          <a:xfrm>
            <a:off x="2714612" y="5429264"/>
            <a:ext cx="730464" cy="737274"/>
          </a:xfrm>
          <a:prstGeom prst="rect">
            <a:avLst/>
          </a:prstGeom>
          <a:noFill/>
        </p:spPr>
      </p:pic>
      <p:pic>
        <p:nvPicPr>
          <p:cNvPr id="10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54482" b="75202"/>
          <a:stretch>
            <a:fillRect/>
          </a:stretch>
        </p:blipFill>
        <p:spPr bwMode="auto">
          <a:xfrm>
            <a:off x="1769834" y="2428868"/>
            <a:ext cx="1373406" cy="785818"/>
          </a:xfrm>
          <a:prstGeom prst="rect">
            <a:avLst/>
          </a:prstGeom>
          <a:noFill/>
        </p:spPr>
      </p:pic>
      <p:pic>
        <p:nvPicPr>
          <p:cNvPr id="12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4762" t="11272" r="76297" b="66184"/>
          <a:stretch>
            <a:fillRect/>
          </a:stretch>
        </p:blipFill>
        <p:spPr bwMode="auto">
          <a:xfrm>
            <a:off x="0" y="2143116"/>
            <a:ext cx="571504" cy="714380"/>
          </a:xfrm>
          <a:prstGeom prst="rect">
            <a:avLst/>
          </a:prstGeom>
          <a:noFill/>
        </p:spPr>
      </p:pic>
      <p:pic>
        <p:nvPicPr>
          <p:cNvPr id="13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73423" t="20290" b="57166"/>
          <a:stretch>
            <a:fillRect/>
          </a:stretch>
        </p:blipFill>
        <p:spPr bwMode="auto">
          <a:xfrm>
            <a:off x="2332586" y="3143248"/>
            <a:ext cx="882092" cy="785818"/>
          </a:xfrm>
          <a:prstGeom prst="rect">
            <a:avLst/>
          </a:prstGeom>
          <a:noFill/>
        </p:spPr>
      </p:pic>
      <p:pic>
        <p:nvPicPr>
          <p:cNvPr id="14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54482" r="14739" b="77456"/>
          <a:stretch>
            <a:fillRect/>
          </a:stretch>
        </p:blipFill>
        <p:spPr bwMode="auto">
          <a:xfrm flipH="1">
            <a:off x="714348" y="2071678"/>
            <a:ext cx="635798" cy="500066"/>
          </a:xfrm>
          <a:prstGeom prst="rect">
            <a:avLst/>
          </a:prstGeom>
          <a:noFill/>
        </p:spPr>
      </p:pic>
      <p:pic>
        <p:nvPicPr>
          <p:cNvPr id="16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-4708" t="61381" r="67413"/>
          <a:stretch>
            <a:fillRect/>
          </a:stretch>
        </p:blipFill>
        <p:spPr bwMode="auto">
          <a:xfrm>
            <a:off x="142844" y="5000636"/>
            <a:ext cx="1000100" cy="1087604"/>
          </a:xfrm>
          <a:prstGeom prst="rect">
            <a:avLst/>
          </a:prstGeom>
          <a:noFill/>
        </p:spPr>
      </p:pic>
      <p:pic>
        <p:nvPicPr>
          <p:cNvPr id="17" name="Picture 2" descr="C:\Users\User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-4708" t="38551" r="72741" b="36082"/>
          <a:stretch>
            <a:fillRect/>
          </a:stretch>
        </p:blipFill>
        <p:spPr bwMode="auto">
          <a:xfrm flipH="1">
            <a:off x="2357422" y="4214818"/>
            <a:ext cx="1000164" cy="857256"/>
          </a:xfrm>
          <a:prstGeom prst="rect">
            <a:avLst/>
          </a:prstGeom>
          <a:noFill/>
        </p:spPr>
      </p:pic>
      <p:pic>
        <p:nvPicPr>
          <p:cNvPr id="2054" name="Picture 6" descr="C:\Users\User\Desktop\завантаження-removebg-preview.png"/>
          <p:cNvPicPr>
            <a:picLocks noChangeAspect="1" noChangeArrowheads="1"/>
          </p:cNvPicPr>
          <p:nvPr/>
        </p:nvPicPr>
        <p:blipFill>
          <a:blip r:embed="rId5"/>
          <a:srcRect l="6955" t="7896" r="11277" b="13157"/>
          <a:stretch>
            <a:fillRect/>
          </a:stretch>
        </p:blipFill>
        <p:spPr bwMode="auto">
          <a:xfrm>
            <a:off x="7072330" y="0"/>
            <a:ext cx="2071702" cy="1428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 5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2500329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/>
              <a:t>У черзі в їдальні між старшокласниками виникла словесна перепалка, в ході якої вони штовхнули новоприбулого учня та пролили сік на його взуття. Хлопці вибачилися за свій вчинок, пояснили його неуважністю та допомогли привести до ладу забруднені речі.</a:t>
            </a:r>
            <a:endParaRPr lang="uk-UA" sz="25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500562" y="6492875"/>
            <a:ext cx="207167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6" name="Picture 4" descr="C:\Users\User\Desktop\images__13_-removebg-preview.png"/>
          <p:cNvPicPr>
            <a:picLocks noChangeAspect="1" noChangeArrowheads="1"/>
          </p:cNvPicPr>
          <p:nvPr/>
        </p:nvPicPr>
        <p:blipFill>
          <a:blip r:embed="rId2"/>
          <a:srcRect l="56608"/>
          <a:stretch>
            <a:fillRect/>
          </a:stretch>
        </p:blipFill>
        <p:spPr bwMode="auto">
          <a:xfrm>
            <a:off x="8072462" y="4432081"/>
            <a:ext cx="1071538" cy="2425920"/>
          </a:xfrm>
          <a:prstGeom prst="rect">
            <a:avLst/>
          </a:prstGeom>
          <a:noFill/>
        </p:spPr>
      </p:pic>
      <p:pic>
        <p:nvPicPr>
          <p:cNvPr id="3080" name="Picture 8" descr="C:\Users\User\Desktop\завантаження__7_-removebg-preview.png"/>
          <p:cNvPicPr>
            <a:picLocks noChangeAspect="1" noChangeArrowheads="1"/>
          </p:cNvPicPr>
          <p:nvPr/>
        </p:nvPicPr>
        <p:blipFill>
          <a:blip r:embed="rId3"/>
          <a:srcRect b="36365"/>
          <a:stretch>
            <a:fillRect/>
          </a:stretch>
        </p:blipFill>
        <p:spPr bwMode="auto">
          <a:xfrm>
            <a:off x="6786578" y="5786454"/>
            <a:ext cx="1683903" cy="1071546"/>
          </a:xfrm>
          <a:prstGeom prst="rect">
            <a:avLst/>
          </a:prstGeom>
          <a:noFill/>
        </p:spPr>
      </p:pic>
      <p:pic>
        <p:nvPicPr>
          <p:cNvPr id="3081" name="Picture 9" descr="C:\Users\User\Desktop\images__15_-removebg-preview.png"/>
          <p:cNvPicPr>
            <a:picLocks noChangeAspect="1" noChangeArrowheads="1"/>
          </p:cNvPicPr>
          <p:nvPr/>
        </p:nvPicPr>
        <p:blipFill>
          <a:blip r:embed="rId4"/>
          <a:srcRect t="46667"/>
          <a:stretch>
            <a:fillRect/>
          </a:stretch>
        </p:blipFill>
        <p:spPr bwMode="auto">
          <a:xfrm>
            <a:off x="7143768" y="5500702"/>
            <a:ext cx="928694" cy="495303"/>
          </a:xfrm>
          <a:prstGeom prst="rect">
            <a:avLst/>
          </a:prstGeom>
          <a:noFill/>
        </p:spPr>
      </p:pic>
      <p:pic>
        <p:nvPicPr>
          <p:cNvPr id="3082" name="Picture 10" descr="C:\Users\User\Desktop\завантаження__6_-removebg-preview (1).png"/>
          <p:cNvPicPr>
            <a:picLocks noChangeAspect="1" noChangeArrowheads="1"/>
          </p:cNvPicPr>
          <p:nvPr/>
        </p:nvPicPr>
        <p:blipFill>
          <a:blip r:embed="rId5"/>
          <a:srcRect l="10000" t="13333" r="13334" b="9999"/>
          <a:stretch>
            <a:fillRect/>
          </a:stretch>
        </p:blipFill>
        <p:spPr bwMode="auto">
          <a:xfrm>
            <a:off x="7500958" y="3071810"/>
            <a:ext cx="1643042" cy="1643074"/>
          </a:xfrm>
          <a:prstGeom prst="rect">
            <a:avLst/>
          </a:prstGeom>
          <a:noFill/>
        </p:spPr>
      </p:pic>
      <p:pic>
        <p:nvPicPr>
          <p:cNvPr id="14" name="Picture 10" descr="C:\Users\User\Desktop\завантаження__6_-removebg-preview (1).png"/>
          <p:cNvPicPr>
            <a:picLocks noChangeAspect="1" noChangeArrowheads="1"/>
          </p:cNvPicPr>
          <p:nvPr/>
        </p:nvPicPr>
        <p:blipFill>
          <a:blip r:embed="rId5"/>
          <a:srcRect l="10000" t="13333" r="13334" b="9999"/>
          <a:stretch>
            <a:fillRect/>
          </a:stretch>
        </p:blipFill>
        <p:spPr bwMode="auto">
          <a:xfrm>
            <a:off x="3571900" y="3071810"/>
            <a:ext cx="1643042" cy="1643074"/>
          </a:xfrm>
          <a:prstGeom prst="rect">
            <a:avLst/>
          </a:prstGeom>
          <a:noFill/>
        </p:spPr>
      </p:pic>
      <p:pic>
        <p:nvPicPr>
          <p:cNvPr id="3078" name="Picture 6" descr="C:\Users\User\Desktop\images__11_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3286124"/>
            <a:ext cx="3429024" cy="2558580"/>
          </a:xfrm>
          <a:prstGeom prst="rect">
            <a:avLst/>
          </a:prstGeom>
          <a:noFill/>
        </p:spPr>
      </p:pic>
      <p:pic>
        <p:nvPicPr>
          <p:cNvPr id="15" name="Picture 10" descr="C:\Users\User\Desktop\завантаження__6_-removebg-preview (1).png"/>
          <p:cNvPicPr>
            <a:picLocks noChangeAspect="1" noChangeArrowheads="1"/>
          </p:cNvPicPr>
          <p:nvPr/>
        </p:nvPicPr>
        <p:blipFill>
          <a:blip r:embed="rId5"/>
          <a:srcRect l="10000" t="13333" r="13334" b="9999"/>
          <a:stretch>
            <a:fillRect/>
          </a:stretch>
        </p:blipFill>
        <p:spPr bwMode="auto">
          <a:xfrm>
            <a:off x="142844" y="3071810"/>
            <a:ext cx="1643042" cy="1643074"/>
          </a:xfrm>
          <a:prstGeom prst="rect">
            <a:avLst/>
          </a:prstGeom>
          <a:noFill/>
        </p:spPr>
      </p:pic>
      <p:pic>
        <p:nvPicPr>
          <p:cNvPr id="3079" name="Picture 7" descr="C:\Users\User\Desktop\png-transparent-cafeteria-school-break-up-love-child-food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987115"/>
            <a:ext cx="4143371" cy="3870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групах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68579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Стор 95, вправа 5: розгляньте малюнок.</a:t>
            </a:r>
            <a:endParaRPr lang="uk-UA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9" name="Picture 3" descr="C:\Users\User\Desktop\1550605200_16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00" y="3143248"/>
            <a:ext cx="7143800" cy="1000132"/>
          </a:xfrm>
          <a:prstGeom prst="rect">
            <a:avLst/>
          </a:prstGeom>
          <a:noFill/>
        </p:spPr>
      </p:pic>
      <p:pic>
        <p:nvPicPr>
          <p:cNvPr id="4098" name="Picture 2" descr="C:\Users\User\Desktop\423150_1587927107-removebg-preview.png"/>
          <p:cNvPicPr>
            <a:picLocks noChangeAspect="1" noChangeArrowheads="1"/>
          </p:cNvPicPr>
          <p:nvPr/>
        </p:nvPicPr>
        <p:blipFill>
          <a:blip r:embed="rId3"/>
          <a:srcRect t="22917" b="22916"/>
          <a:stretch>
            <a:fillRect/>
          </a:stretch>
        </p:blipFill>
        <p:spPr bwMode="auto">
          <a:xfrm>
            <a:off x="2428860" y="1285860"/>
            <a:ext cx="6154616" cy="2500330"/>
          </a:xfrm>
          <a:prstGeom prst="rect">
            <a:avLst/>
          </a:prstGeom>
          <a:noFill/>
        </p:spPr>
      </p:pic>
      <p:pic>
        <p:nvPicPr>
          <p:cNvPr id="4101" name="Picture 5" descr="C:\Users\User\Desktop\images__8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1214422"/>
            <a:ext cx="3164912" cy="2143140"/>
          </a:xfrm>
          <a:prstGeom prst="rect">
            <a:avLst/>
          </a:prstGeom>
          <a:noFill/>
        </p:spPr>
      </p:pic>
      <p:pic>
        <p:nvPicPr>
          <p:cNvPr id="4102" name="Picture 6" descr="C:\Users\User\Desktop\images__8_-removebg-preview.png"/>
          <p:cNvPicPr>
            <a:picLocks noChangeAspect="1" noChangeArrowheads="1"/>
          </p:cNvPicPr>
          <p:nvPr/>
        </p:nvPicPr>
        <p:blipFill>
          <a:blip r:embed="rId4"/>
          <a:srcRect t="63203" r="86749"/>
          <a:stretch>
            <a:fillRect/>
          </a:stretch>
        </p:blipFill>
        <p:spPr bwMode="auto">
          <a:xfrm>
            <a:off x="8715404" y="2589900"/>
            <a:ext cx="428596" cy="748600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28596" y="3929066"/>
            <a:ext cx="8229600" cy="155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Визначте види булінгу та форми його прояву.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Дослідить та співставне почуття та переживання сторін булінгу. Впишіть ваші міркування у таблицю.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Содержимое 4"/>
          <p:cNvGraphicFramePr>
            <a:graphicFrameLocks/>
          </p:cNvGraphicFramePr>
          <p:nvPr/>
        </p:nvGraphicFramePr>
        <p:xfrm>
          <a:off x="500034" y="5286388"/>
          <a:ext cx="82296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Почуття і переживання</a:t>
                      </a:r>
                      <a:endParaRPr lang="uk-U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Кривдників 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Потерпілого 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Спостерігачів </a:t>
                      </a:r>
                      <a:endParaRPr lang="uk-UA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071570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785818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Опрацювання інформації стор. 95-97.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428728" y="1857364"/>
            <a:ext cx="1714514" cy="2469901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425767" y="3429000"/>
            <a:ext cx="2503553" cy="3429000"/>
          </a:xfrm>
          <a:prstGeom prst="rect">
            <a:avLst/>
          </a:prstGeom>
          <a:noFill/>
        </p:spPr>
      </p:pic>
      <p:pic>
        <p:nvPicPr>
          <p:cNvPr id="11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500694" y="1571612"/>
            <a:ext cx="2433661" cy="2889193"/>
          </a:xfrm>
          <a:prstGeom prst="rect">
            <a:avLst/>
          </a:prstGeom>
          <a:noFill/>
        </p:spPr>
      </p:pic>
      <p:pic>
        <p:nvPicPr>
          <p:cNvPr id="12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741874">
            <a:off x="5620869" y="2691045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Закріплення вивченого матеріалу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57428"/>
          </a:xfrm>
        </p:spPr>
        <p:txBody>
          <a:bodyPr/>
          <a:lstStyle/>
          <a:p>
            <a:pPr algn="ctr"/>
            <a:r>
              <a:rPr lang="uk-UA" dirty="0" smtClean="0"/>
              <a:t>Гра </a:t>
            </a:r>
            <a:r>
              <a:rPr lang="uk-UA" smtClean="0"/>
              <a:t>«Знайди пару»</a:t>
            </a:r>
            <a:endParaRPr lang="uk-UA" dirty="0" smtClean="0"/>
          </a:p>
          <a:p>
            <a:pPr algn="ctr"/>
            <a:r>
              <a:rPr lang="en-US" dirty="0" smtClean="0">
                <a:hlinkClick r:id="rId2"/>
              </a:rPr>
              <a:t>https://learningapps.org/watch?v=pakaikica24</a:t>
            </a:r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</p:txBody>
      </p:sp>
      <p:pic>
        <p:nvPicPr>
          <p:cNvPr id="4" name="Picture 5" descr="721637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3505200"/>
            <a:ext cx="1412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Ольга\Desktop\1647018966_1-kartinkin-net-p-kartinki-uchenikov-dlya-prezentatsii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4348" y="3031699"/>
            <a:ext cx="3643338" cy="3826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28" y="116633"/>
            <a:ext cx="7886700" cy="954914"/>
          </a:xfrm>
          <a:noFill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Дошка настрою</a:t>
            </a:r>
            <a:endParaRPr lang="ru-RU" sz="4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Ольга\Desktop\free-png.ru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15106" cy="5914479"/>
          </a:xfrm>
          <a:prstGeom prst="rect">
            <a:avLst/>
          </a:prstGeom>
          <a:noFill/>
        </p:spPr>
      </p:pic>
      <p:pic>
        <p:nvPicPr>
          <p:cNvPr id="8195" name="Picture 3" descr="C:\Users\Ольга\Desktop\букви\_005_yapfiles.ru.png"/>
          <p:cNvPicPr>
            <a:picLocks noChangeAspect="1" noChangeArrowheads="1"/>
          </p:cNvPicPr>
          <p:nvPr/>
        </p:nvPicPr>
        <p:blipFill>
          <a:blip r:embed="rId3" cstate="print"/>
          <a:srcRect l="13298" r="4521"/>
          <a:stretch>
            <a:fillRect/>
          </a:stretch>
        </p:blipFill>
        <p:spPr bwMode="auto">
          <a:xfrm>
            <a:off x="4643438" y="2714620"/>
            <a:ext cx="2579845" cy="1643074"/>
          </a:xfrm>
          <a:prstGeom prst="rect">
            <a:avLst/>
          </a:prstGeom>
          <a:noFill/>
        </p:spPr>
      </p:pic>
      <p:pic>
        <p:nvPicPr>
          <p:cNvPr id="8196" name="Picture 4" descr="C:\Users\Ольга\Desktop\1645708339_15-kartinkin-net-p-krasivie-kartinki-smailiki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00570"/>
            <a:ext cx="1571636" cy="1571636"/>
          </a:xfrm>
          <a:prstGeom prst="rect">
            <a:avLst/>
          </a:prstGeom>
          <a:noFill/>
        </p:spPr>
      </p:pic>
      <p:pic>
        <p:nvPicPr>
          <p:cNvPr id="8197" name="Picture 5" descr="C:\Users\Ольга\Desktop\1576643035_1-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1571636" cy="1571636"/>
          </a:xfrm>
          <a:prstGeom prst="rect">
            <a:avLst/>
          </a:prstGeom>
          <a:noFill/>
        </p:spPr>
      </p:pic>
      <p:pic>
        <p:nvPicPr>
          <p:cNvPr id="8198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2500306"/>
            <a:ext cx="297481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/>
          <a:stretch>
            <a:fillRect/>
          </a:stretch>
        </p:blipFill>
        <p:spPr bwMode="auto">
          <a:xfrm>
            <a:off x="0" y="3532936"/>
            <a:ext cx="9144000" cy="3325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3071834"/>
          </a:xfrm>
        </p:spPr>
        <p:txBody>
          <a:bodyPr>
            <a:normAutofit/>
          </a:bodyPr>
          <a:lstStyle/>
          <a:p>
            <a:pPr algn="ctr"/>
            <a:r>
              <a:rPr lang="uk-UA" sz="2200" dirty="0" smtClean="0"/>
              <a:t>Розтлумачте </a:t>
            </a:r>
            <a:r>
              <a:rPr lang="ru-RU" sz="2200" dirty="0" smtClean="0"/>
              <a:t>вислів на стор. 98 «Сміливцями є не ті, хто не відчуває страху, а ті, хто може здолати страх». Дайте відповіді на запитання:</a:t>
            </a:r>
          </a:p>
          <a:p>
            <a:pPr algn="ctr"/>
            <a:r>
              <a:rPr lang="uk-UA" sz="2200" dirty="0" smtClean="0"/>
              <a:t>Що робити, якщо хтось із твоїх друзів став жертвою?  </a:t>
            </a:r>
          </a:p>
          <a:p>
            <a:pPr algn="ctr"/>
            <a:r>
              <a:rPr lang="uk-UA" sz="2200" dirty="0" smtClean="0"/>
              <a:t>Як зрозуміти, що їх цькують, та як їм допомогти?  </a:t>
            </a:r>
          </a:p>
          <a:p>
            <a:pPr algn="ctr"/>
            <a:r>
              <a:rPr lang="uk-UA" sz="2200" dirty="0" smtClean="0"/>
              <a:t>Як не стати пасивними спостерігачами кривдників? </a:t>
            </a:r>
            <a:endParaRPr lang="ru-RU" sz="22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8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/>
          <a:stretch>
            <a:fillRect/>
          </a:stretch>
        </p:blipFill>
        <p:spPr bwMode="auto">
          <a:xfrm>
            <a:off x="0" y="3532936"/>
            <a:ext cx="9144000" cy="3325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96, вправа 6.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 </a:t>
            </a:r>
            <a:r>
              <a:rPr lang="uk-UA" b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література</a:t>
            </a:r>
            <a:endParaRPr lang="ru-RU" b="1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 fontScale="55000" lnSpcReduction="20000"/>
          </a:bodyPr>
          <a:lstStyle/>
          <a:p>
            <a:r>
              <a:rPr lang="en-US" sz="4200" dirty="0" smtClean="0">
                <a:hlinkClick r:id="rId2"/>
              </a:rPr>
              <a:t>https://www.calameo.com/read/006191963d289874a374e</a:t>
            </a:r>
            <a:endParaRPr lang="uk-UA" sz="4200" dirty="0" smtClean="0">
              <a:hlinkClick r:id="rId2"/>
            </a:endParaRPr>
          </a:p>
          <a:p>
            <a:r>
              <a:rPr lang="en-US" sz="4200" dirty="0" smtClean="0">
                <a:hlinkClick r:id="rId2"/>
              </a:rPr>
              <a:t>https://ua.izzi.digital/DOS/308410/352660.html</a:t>
            </a:r>
            <a:endParaRPr lang="uk-UA" sz="4200" dirty="0" smtClean="0">
              <a:hlinkClick r:id="rId2"/>
            </a:endParaRPr>
          </a:p>
          <a:p>
            <a:r>
              <a:rPr lang="en-US" sz="4200" dirty="0" smtClean="0">
                <a:hlinkClick r:id="rId3"/>
              </a:rPr>
              <a:t>https://kdukraine.com/app/uploads/2023/07/zbirka_new.pdf</a:t>
            </a:r>
            <a:endParaRPr lang="uk-UA" sz="4200" dirty="0" smtClean="0"/>
          </a:p>
          <a:p>
            <a:r>
              <a:rPr lang="en-US" sz="4200" dirty="0" smtClean="0">
                <a:hlinkClick r:id="rId4"/>
              </a:rPr>
              <a:t>https://sqe.gov.ua/bezpechne-osvitnie-seredovishhe-novi-vim/</a:t>
            </a:r>
            <a:endParaRPr lang="uk-UA" sz="4200" dirty="0" smtClean="0"/>
          </a:p>
          <a:p>
            <a:r>
              <a:rPr lang="en-US" sz="4200" dirty="0" smtClean="0">
                <a:hlinkClick r:id="rId5"/>
              </a:rPr>
              <a:t>https://uk.wikipedia.org/wiki/%D0%A6%D1%8C%D0%BA%D1%83%D0%B2%D0%B0%D0%BD%D0%BD%D1%8F</a:t>
            </a:r>
            <a:endParaRPr lang="uk-UA" sz="4200" dirty="0" smtClean="0"/>
          </a:p>
          <a:p>
            <a:r>
              <a:rPr lang="uk-UA" sz="4200" dirty="0" smtClean="0"/>
              <a:t>Культура добросусідства : підручн. для 6 класу  закладів загальної середньої освіти / М. Араджионі, Л. Гретченко, О. Козорог, Н. Лебідь, В. Потапова., І. Унгурян, З. Філончук – К. : Видавничий дім «Основа», 2023. – 143 с. : іл.  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ьга\Desktop\free-png.ru-5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01" y="1163589"/>
            <a:ext cx="7848489" cy="5480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4000504"/>
            <a:ext cx="6500858" cy="212565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dirty="0" smtClean="0"/>
              <a:t>Пригадай, що ти вже знаєш за цією темою. </a:t>
            </a:r>
          </a:p>
          <a:p>
            <a:pPr algn="ctr"/>
            <a:r>
              <a:rPr lang="ru-RU" sz="3600" dirty="0" smtClean="0"/>
              <a:t>Чого саме ви очікуєте від </a:t>
            </a:r>
          </a:p>
          <a:p>
            <a:pPr algn="ctr">
              <a:buNone/>
            </a:pPr>
            <a:r>
              <a:rPr lang="ru-RU" sz="3600" dirty="0" smtClean="0"/>
              <a:t>  цього уроку?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71414"/>
            <a:ext cx="464343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928794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Ольга\Desktop\Untitled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5806322" cy="5500726"/>
          </a:xfrm>
          <a:prstGeom prst="rect">
            <a:avLst/>
          </a:prstGeom>
          <a:noFill/>
        </p:spPr>
      </p:pic>
      <p:pic>
        <p:nvPicPr>
          <p:cNvPr id="2051" name="Picture 3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286380" y="3897531"/>
            <a:ext cx="3857620" cy="2960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796908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Дослідіть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804" y="1214422"/>
            <a:ext cx="8229600" cy="161448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Розгляньте дві картинки. Визначте малюнок, який, на вашу думку, має стосунок до конфлікту, а який – до булінгу.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0036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8" name="Picture 2" descr="C:\Users\Ольга\Desktop\pngtree-office-magnifying-glass-information-illustration-image_1416693__1_-removebg-preview.png"/>
          <p:cNvPicPr>
            <a:picLocks noChangeAspect="1" noChangeArrowheads="1"/>
          </p:cNvPicPr>
          <p:nvPr/>
        </p:nvPicPr>
        <p:blipFill>
          <a:blip r:embed="rId2" cstate="print"/>
          <a:srcRect l="7059" t="7773"/>
          <a:stretch>
            <a:fillRect/>
          </a:stretch>
        </p:blipFill>
        <p:spPr bwMode="auto">
          <a:xfrm>
            <a:off x="1" y="0"/>
            <a:ext cx="1714480" cy="1545450"/>
          </a:xfrm>
          <a:prstGeom prst="rect">
            <a:avLst/>
          </a:prstGeom>
          <a:noFill/>
        </p:spPr>
      </p:pic>
      <p:pic>
        <p:nvPicPr>
          <p:cNvPr id="4101" name="Picture 5" descr="C:\Users\Ольга\Desktop\Без_названия__1_-removebg-preview (1).png"/>
          <p:cNvPicPr>
            <a:picLocks noChangeAspect="1" noChangeArrowheads="1"/>
          </p:cNvPicPr>
          <p:nvPr/>
        </p:nvPicPr>
        <p:blipFill>
          <a:blip r:embed="rId3"/>
          <a:srcRect b="11363"/>
          <a:stretch>
            <a:fillRect/>
          </a:stretch>
        </p:blipFill>
        <p:spPr bwMode="auto">
          <a:xfrm>
            <a:off x="2357422" y="2714620"/>
            <a:ext cx="2957881" cy="2786082"/>
          </a:xfrm>
          <a:prstGeom prst="rect">
            <a:avLst/>
          </a:prstGeom>
          <a:noFill/>
        </p:spPr>
      </p:pic>
      <p:pic>
        <p:nvPicPr>
          <p:cNvPr id="4099" name="Picture 3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4"/>
          <a:srcRect l="5705" t="9680" r="5875" b="15487"/>
          <a:stretch>
            <a:fillRect/>
          </a:stretch>
        </p:blipFill>
        <p:spPr bwMode="auto">
          <a:xfrm>
            <a:off x="5058606" y="3214686"/>
            <a:ext cx="4085394" cy="2546990"/>
          </a:xfrm>
          <a:prstGeom prst="rect">
            <a:avLst/>
          </a:prstGeom>
          <a:noFill/>
        </p:spPr>
      </p:pic>
      <p:pic>
        <p:nvPicPr>
          <p:cNvPr id="4102" name="Picture 6" descr="C:\Users\Ольга\Desktop\pngtree-cute-pony-children-seesaw-png-image_4225878-removebg-preview.png"/>
          <p:cNvPicPr>
            <a:picLocks noChangeAspect="1" noChangeArrowheads="1"/>
          </p:cNvPicPr>
          <p:nvPr/>
        </p:nvPicPr>
        <p:blipFill>
          <a:blip r:embed="rId5"/>
          <a:srcRect b="8715"/>
          <a:stretch>
            <a:fillRect/>
          </a:stretch>
        </p:blipFill>
        <p:spPr bwMode="auto">
          <a:xfrm>
            <a:off x="6000760" y="5515358"/>
            <a:ext cx="2857520" cy="1342642"/>
          </a:xfrm>
          <a:prstGeom prst="rect">
            <a:avLst/>
          </a:prstGeom>
          <a:noFill/>
        </p:spPr>
      </p:pic>
      <p:pic>
        <p:nvPicPr>
          <p:cNvPr id="4103" name="Picture 7" descr="C:\Users\Ольга\Desktop\da0a8bae4f91bded0e042d269f24cdcb-removebg-preview.png"/>
          <p:cNvPicPr>
            <a:picLocks noChangeAspect="1" noChangeArrowheads="1"/>
          </p:cNvPicPr>
          <p:nvPr/>
        </p:nvPicPr>
        <p:blipFill>
          <a:blip r:embed="rId6"/>
          <a:srcRect l="12671"/>
          <a:stretch>
            <a:fillRect/>
          </a:stretch>
        </p:blipFill>
        <p:spPr bwMode="auto">
          <a:xfrm>
            <a:off x="0" y="1928802"/>
            <a:ext cx="1357290" cy="2013575"/>
          </a:xfrm>
          <a:prstGeom prst="rect">
            <a:avLst/>
          </a:prstGeom>
          <a:noFill/>
        </p:spPr>
      </p:pic>
      <p:pic>
        <p:nvPicPr>
          <p:cNvPr id="4100" name="Picture 4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71876"/>
            <a:ext cx="3000396" cy="3000396"/>
          </a:xfrm>
          <a:prstGeom prst="rect">
            <a:avLst/>
          </a:prstGeom>
          <a:noFill/>
        </p:spPr>
      </p:pic>
      <p:pic>
        <p:nvPicPr>
          <p:cNvPr id="4104" name="Picture 8" descr="C:\Users\Ольга\Desktop\tree-clipart-transparent-62-700x592.png"/>
          <p:cNvPicPr>
            <a:picLocks noChangeAspect="1" noChangeArrowheads="1"/>
          </p:cNvPicPr>
          <p:nvPr/>
        </p:nvPicPr>
        <p:blipFill>
          <a:blip r:embed="rId8" cstate="print"/>
          <a:srcRect r="46786"/>
          <a:stretch>
            <a:fillRect/>
          </a:stretch>
        </p:blipFill>
        <p:spPr bwMode="auto">
          <a:xfrm>
            <a:off x="8143900" y="1343596"/>
            <a:ext cx="1000100" cy="2228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89 - 90.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12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500694" y="1142984"/>
            <a:ext cx="2433661" cy="2889193"/>
          </a:xfrm>
          <a:prstGeom prst="rect">
            <a:avLst/>
          </a:prstGeom>
          <a:noFill/>
        </p:spPr>
      </p:pic>
      <p:pic>
        <p:nvPicPr>
          <p:cNvPr id="14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620869" y="2262417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42852"/>
            <a:ext cx="6400816" cy="796908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Поміркуймо!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857232"/>
            <a:ext cx="5429288" cy="5643602"/>
          </a:xfrm>
        </p:spPr>
        <p:txBody>
          <a:bodyPr>
            <a:noAutofit/>
          </a:bodyPr>
          <a:lstStyle/>
          <a:p>
            <a:pPr algn="ctr"/>
            <a:r>
              <a:rPr lang="ru-RU" sz="2300" dirty="0" smtClean="0"/>
              <a:t>Розгляньте хмару слів. Дайте відповіді на запитання:</a:t>
            </a:r>
          </a:p>
          <a:p>
            <a:pPr>
              <a:buNone/>
            </a:pPr>
            <a:r>
              <a:rPr lang="ru-RU" sz="2300" dirty="0" smtClean="0"/>
              <a:t>1. Чи відомі тобі слова, розміщені в ній? </a:t>
            </a:r>
          </a:p>
          <a:p>
            <a:pPr>
              <a:buNone/>
            </a:pPr>
            <a:r>
              <a:rPr lang="ru-RU" sz="2300" dirty="0" smtClean="0"/>
              <a:t>2. Назви ті, значення яких ти знаєш. Чи стосуються вони твого навчання в школі? </a:t>
            </a:r>
          </a:p>
          <a:p>
            <a:pPr>
              <a:buNone/>
            </a:pPr>
            <a:r>
              <a:rPr lang="ru-RU" sz="2300" dirty="0" smtClean="0"/>
              <a:t>3. Пригадай причини виникнення конфліктів. Чи може конфлікт перерости в цькування? </a:t>
            </a:r>
          </a:p>
          <a:p>
            <a:pPr>
              <a:buNone/>
            </a:pPr>
            <a:r>
              <a:rPr lang="ru-RU" sz="2300" dirty="0" smtClean="0"/>
              <a:t>4. Як ти думаєш, що відчуває особа, яку переслідують?</a:t>
            </a:r>
          </a:p>
          <a:p>
            <a:pPr>
              <a:buNone/>
            </a:pPr>
            <a:r>
              <a:rPr lang="ru-RU" sz="2300" dirty="0" smtClean="0"/>
              <a:t>5.  Спробуй визначити наслідки для здоров’я людини, яка зазнає насильства.</a:t>
            </a:r>
            <a:endParaRPr lang="ru-RU" sz="23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28596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Ольга\Desktop\Untitled__1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57298"/>
            <a:ext cx="3929058" cy="5000660"/>
          </a:xfrm>
          <a:prstGeom prst="rect">
            <a:avLst/>
          </a:prstGeom>
          <a:noFill/>
        </p:spPr>
      </p:pic>
      <p:sp>
        <p:nvSpPr>
          <p:cNvPr id="6" name="Блок-схема: ручное управление 5"/>
          <p:cNvSpPr/>
          <p:nvPr/>
        </p:nvSpPr>
        <p:spPr>
          <a:xfrm flipV="1">
            <a:off x="571472" y="684062"/>
            <a:ext cx="1000132" cy="744674"/>
          </a:xfrm>
          <a:prstGeom prst="flowChartManualOpera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rot="20970662" flipH="1">
            <a:off x="119412" y="285728"/>
            <a:ext cx="928694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rot="494076">
            <a:off x="1118110" y="428604"/>
            <a:ext cx="914400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443782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928670"/>
            <a:ext cx="7929618" cy="2214578"/>
          </a:xfrm>
        </p:spPr>
        <p:txBody>
          <a:bodyPr>
            <a:noAutofit/>
          </a:bodyPr>
          <a:lstStyle/>
          <a:p>
            <a:pPr marL="0" algn="ctr">
              <a:lnSpc>
                <a:spcPct val="114000"/>
              </a:lnSpc>
              <a:spcBef>
                <a:spcPts val="0"/>
              </a:spcBef>
            </a:pPr>
            <a:r>
              <a:rPr lang="ru-RU" sz="2200" b="1" i="1" dirty="0" smtClean="0">
                <a:solidFill>
                  <a:srgbClr val="FF0000"/>
                </a:solidFill>
              </a:rPr>
              <a:t>Булінг</a:t>
            </a:r>
            <a:r>
              <a:rPr lang="ru-RU" sz="2200" dirty="0" smtClean="0"/>
              <a:t> (від англ. переслідувати) — це агресивна свідома поведінка однієї особи (або групи) стосовно іншої, що супроводжується регулярним / систематичним фізичним і психологічним тиском із заподіянням чи загрозою заподіяння шкоди здоров’ю</a:t>
            </a:r>
            <a:r>
              <a:rPr lang="ru-RU" sz="2800" dirty="0" smtClean="0"/>
              <a:t>.</a:t>
            </a:r>
          </a:p>
        </p:txBody>
      </p:sp>
      <p:pic>
        <p:nvPicPr>
          <p:cNvPr id="4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7" y="71438"/>
            <a:ext cx="1285884" cy="1620213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14282" y="3000372"/>
            <a:ext cx="6858048" cy="3643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 algn="ctr">
              <a:lnSpc>
                <a:spcPct val="114000"/>
              </a:lnSpc>
              <a:defRPr/>
            </a:pPr>
            <a:r>
              <a:rPr lang="ru-RU" sz="21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Типові ознаки булінгу:</a:t>
            </a:r>
          </a:p>
          <a:p>
            <a:pPr lvl="0" indent="-342900" algn="just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2100" dirty="0" smtClean="0"/>
              <a:t>систематичність (повторюваність) діяння; </a:t>
            </a:r>
          </a:p>
          <a:p>
            <a:pPr lvl="0" indent="-342900" algn="just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2100" dirty="0" smtClean="0"/>
              <a:t>наявність сторін — кривдник (булер), потерпілий (жертва булінгу), спостерігачі (за наявності);</a:t>
            </a:r>
          </a:p>
          <a:p>
            <a:pPr lvl="0" indent="-342900" algn="just">
              <a:lnSpc>
                <a:spcPct val="114000"/>
              </a:lnSpc>
              <a:buFont typeface="Arial" pitchFamily="34" charset="0"/>
              <a:buChar char="•"/>
              <a:defRPr/>
            </a:pPr>
            <a:r>
              <a:rPr lang="ru-RU" sz="2100" dirty="0" smtClean="0"/>
              <a:t>дії або бездіяльність кривдника, наслідком яких є заподіяння психічної та/або фізичної шкоди, приниження, страх, тривога, підпорядкування потерпілого інтересам кривдника та/або спричинення соціальної ізоляції (бойкоту) жертви булінгу.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43108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7" name="Picture 5" descr="C:\Users\Ольга\Desktop\1642070350_16-abrakadabra-fun-p-neznaika-png-na-prozrachnom-fone-28-removebg-preview.png"/>
          <p:cNvPicPr>
            <a:picLocks noChangeAspect="1" noChangeArrowheads="1"/>
          </p:cNvPicPr>
          <p:nvPr/>
        </p:nvPicPr>
        <p:blipFill>
          <a:blip r:embed="rId3"/>
          <a:srcRect l="9099" r="42201" b="5196"/>
          <a:stretch>
            <a:fillRect/>
          </a:stretch>
        </p:blipFill>
        <p:spPr bwMode="auto">
          <a:xfrm>
            <a:off x="6796756" y="3429000"/>
            <a:ext cx="234724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1835</Words>
  <PresentationFormat>Экран (4:3)</PresentationFormat>
  <Paragraphs>196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Щоб дізнатися про що буде сьогоднішній урок - розгадайте ребус</vt:lpstr>
      <vt:lpstr>Очікування </vt:lpstr>
      <vt:lpstr>Тема уроку: Безпечне освітнє середовище. Булінг. Кібербулінг </vt:lpstr>
      <vt:lpstr>Мотивація до навчання</vt:lpstr>
      <vt:lpstr>«Асоціації»</vt:lpstr>
      <vt:lpstr>Дослідіть </vt:lpstr>
      <vt:lpstr>Робота з підручником</vt:lpstr>
      <vt:lpstr>Поміркуймо!</vt:lpstr>
      <vt:lpstr>Словничок </vt:lpstr>
      <vt:lpstr>Інформація </vt:lpstr>
      <vt:lpstr>Інфографіки від Міністерства юстиції України</vt:lpstr>
      <vt:lpstr>Інформація </vt:lpstr>
      <vt:lpstr>Інформація </vt:lpstr>
      <vt:lpstr>Опрацювання інформації </vt:lpstr>
      <vt:lpstr>Опрацювання інформації </vt:lpstr>
      <vt:lpstr>Дослідіть </vt:lpstr>
      <vt:lpstr>Робота в парах Знайти відповідності</vt:lpstr>
      <vt:lpstr>Розгадайте ребус </vt:lpstr>
      <vt:lpstr>Опрацювання інформації</vt:lpstr>
      <vt:lpstr>Опрацювання інформації</vt:lpstr>
      <vt:lpstr>Опрацювання інформації</vt:lpstr>
      <vt:lpstr>Опрацювання інформації</vt:lpstr>
      <vt:lpstr>Словничок </vt:lpstr>
      <vt:lpstr>Перегляд навчального відео: мультфільми про небезпеки в онлайні</vt:lpstr>
      <vt:lpstr>Запитання  до переглянутих відео</vt:lpstr>
      <vt:lpstr>Зробіть самі</vt:lpstr>
      <vt:lpstr>Ситуація 1 </vt:lpstr>
      <vt:lpstr>Ситуація 2</vt:lpstr>
      <vt:lpstr>Ситуація 3 </vt:lpstr>
      <vt:lpstr>Ситуація 4 </vt:lpstr>
      <vt:lpstr>Ситуація 5 </vt:lpstr>
      <vt:lpstr>Робота в групах</vt:lpstr>
      <vt:lpstr>Робота з підручником</vt:lpstr>
      <vt:lpstr>Закріплення вивченого матеріалу</vt:lpstr>
      <vt:lpstr>Дошка настрою</vt:lpstr>
      <vt:lpstr>Домашня робота</vt:lpstr>
      <vt:lpstr>Домашня робота</vt:lpstr>
      <vt:lpstr>Джерела та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Ольга</cp:lastModifiedBy>
  <cp:revision>480</cp:revision>
  <dcterms:modified xsi:type="dcterms:W3CDTF">2024-01-30T18:13:49Z</dcterms:modified>
</cp:coreProperties>
</file>