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3" r:id="rId2"/>
    <p:sldId id="257" r:id="rId3"/>
    <p:sldId id="282" r:id="rId4"/>
    <p:sldId id="258" r:id="rId5"/>
    <p:sldId id="299" r:id="rId6"/>
    <p:sldId id="502" r:id="rId7"/>
    <p:sldId id="499" r:id="rId8"/>
    <p:sldId id="500" r:id="rId9"/>
    <p:sldId id="517" r:id="rId10"/>
    <p:sldId id="506" r:id="rId11"/>
    <p:sldId id="508" r:id="rId12"/>
    <p:sldId id="504" r:id="rId13"/>
    <p:sldId id="509" r:id="rId14"/>
    <p:sldId id="512" r:id="rId15"/>
    <p:sldId id="538" r:id="rId16"/>
    <p:sldId id="522" r:id="rId17"/>
    <p:sldId id="523" r:id="rId18"/>
    <p:sldId id="524" r:id="rId19"/>
    <p:sldId id="525" r:id="rId20"/>
    <p:sldId id="526" r:id="rId21"/>
    <p:sldId id="527" r:id="rId22"/>
    <p:sldId id="530" r:id="rId23"/>
    <p:sldId id="531" r:id="rId24"/>
    <p:sldId id="532" r:id="rId25"/>
    <p:sldId id="533" r:id="rId26"/>
    <p:sldId id="534" r:id="rId27"/>
    <p:sldId id="535" r:id="rId28"/>
    <p:sldId id="536" r:id="rId29"/>
    <p:sldId id="298" r:id="rId30"/>
    <p:sldId id="264" r:id="rId31"/>
    <p:sldId id="514" r:id="rId32"/>
    <p:sldId id="263"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33CC"/>
    <a:srgbClr val="CC0099"/>
    <a:srgbClr val="000099"/>
    <a:srgbClr val="3399FF"/>
    <a:srgbClr val="33CC33"/>
    <a:srgbClr val="009900"/>
    <a:srgbClr val="9900CC"/>
    <a:srgbClr val="FF99CC"/>
    <a:srgbClr val="FFFFCC"/>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88" autoAdjust="0"/>
    <p:restoredTop sz="94660"/>
  </p:normalViewPr>
  <p:slideViewPr>
    <p:cSldViewPr>
      <p:cViewPr>
        <p:scale>
          <a:sx n="70" d="100"/>
          <a:sy n="70" d="100"/>
        </p:scale>
        <p:origin x="-1404"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07830-3F00-41FE-9C79-6D2C0B47DA7C}" type="datetimeFigureOut">
              <a:rPr lang="ru-RU" smtClean="0"/>
              <a:pPr/>
              <a:t>30.01.2024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1B6103-860A-41DC-A019-180D9A78E67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E84B2CA-7C35-40D5-9D97-FAFB04196A8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9AEE7D-AEDC-4480-94A8-FDDEBD162114}"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C8A1F5C-B6B5-4A57-A28E-954A4DA27085}"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56D8D8E-04DB-45DE-A97D-52188836C8BF}"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C3E5D3C-C89E-41E2-8971-2E7675C73AE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6BE1F4-42BC-46CC-B09C-C8E5407A31C8}"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B886C50-F0CB-452D-91A8-0ACE6EE3E0D7}" type="datetime1">
              <a:rPr lang="ru-RU" smtClean="0"/>
              <a:pPr/>
              <a:t>30.01.2024</a:t>
            </a:fld>
            <a:endParaRPr lang="ru-RU"/>
          </a:p>
        </p:txBody>
      </p:sp>
      <p:sp>
        <p:nvSpPr>
          <p:cNvPr id="8" name="Нижний колонтитул 7"/>
          <p:cNvSpPr>
            <a:spLocks noGrp="1"/>
          </p:cNvSpPr>
          <p:nvPr>
            <p:ph type="ftr" sz="quarter" idx="11"/>
          </p:nvPr>
        </p:nvSpPr>
        <p:spPr/>
        <p:txBody>
          <a:bodyPr/>
          <a:lstStyle/>
          <a:p>
            <a:r>
              <a:rPr lang="ru-RU" smtClean="0"/>
              <a:t>© Скляренко О.А. 2024</a:t>
            </a:r>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088E488-655C-4FF7-821E-C2CB78B385B2}" type="datetime1">
              <a:rPr lang="ru-RU" smtClean="0"/>
              <a:pPr/>
              <a:t>30.01.2024</a:t>
            </a:fld>
            <a:endParaRPr lang="ru-RU"/>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53EFEBB-390A-4754-B744-90DA082E2CB4}" type="datetime1">
              <a:rPr lang="ru-RU" smtClean="0"/>
              <a:pPr/>
              <a:t>30.01.2024</a:t>
            </a:fld>
            <a:endParaRPr lang="ru-RU"/>
          </a:p>
        </p:txBody>
      </p:sp>
      <p:sp>
        <p:nvSpPr>
          <p:cNvPr id="3" name="Нижний колонтитул 2"/>
          <p:cNvSpPr>
            <a:spLocks noGrp="1"/>
          </p:cNvSpPr>
          <p:nvPr>
            <p:ph type="ftr" sz="quarter" idx="11"/>
          </p:nvPr>
        </p:nvSpPr>
        <p:spPr/>
        <p:txBody>
          <a:bodyPr/>
          <a:lstStyle/>
          <a:p>
            <a:r>
              <a:rPr lang="ru-RU" smtClean="0"/>
              <a:t>© Скляренко О.А. 2024</a:t>
            </a:r>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BE12EF2-AE2D-418C-92F7-90CB56AD3179}"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2C402DA-6CEC-40DF-A5AE-C13336FE950E}"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0">
              <a:srgbClr val="FFFF0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2A103-60AF-42A3-BDCD-F155E6357AD4}" type="datetime1">
              <a:rPr lang="ru-RU" smtClean="0"/>
              <a:pPr/>
              <a:t>30.01.2024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 Скляренко О.А. 2024</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EmHzSN509q8&amp;ab_channel=%D0%93%D0%A0%D0%9E%D0%9CINFO"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gif"/></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learningapps.org/watch?v=p3ama589524" TargetMode="Externa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kdukraine.com/app/uploads/2023/07/zbirka_new.pdf" TargetMode="External"/><Relationship Id="rId2" Type="http://schemas.openxmlformats.org/officeDocument/2006/relationships/hyperlink" Target="https://uk.wikipedia.org/wiki/%D0%9F%D1%96%D1%80%D0%B0%D0%BC%D1%96%D0%B4%D0%B0_%D0%BF%D0%BE%D1%82%D1%80%D0%B5%D0%B1_%D0%90%D0%B1%D1%80%D0%B0%D0%B3%D0%B0%D0%BC%D0%B0_%D0%9C%D0%B0%D1%81%D0%BB%D0%BE%D1%83" TargetMode="External"/><Relationship Id="rId1" Type="http://schemas.openxmlformats.org/officeDocument/2006/relationships/slideLayout" Target="../slideLayouts/slideLayout2.xml"/><Relationship Id="rId4" Type="http://schemas.openxmlformats.org/officeDocument/2006/relationships/hyperlink" Target="https://uk.wikipedia.org/wiki/%D0%93%D1%80%D0%BE%D0%BC%D0%B0%D0%B4%D0%B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SfiXjpsruO0&amp;ab_channel=%D0%97%D0%B0%D0%B1%D0%BE%D1%94%D0%BD%D0%BA%D0%BE%D0%9E%D0%BA%D1%81%D0%B0%D0%BD%D0%B0"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11354"/>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Щоб дізнатися про що буде сьогоднішній урок - розгадайте ребус</a:t>
            </a:r>
            <a:endParaRPr lang="ru-RU" dirty="0">
              <a:solidFill>
                <a:srgbClr val="CC0099"/>
              </a:solidFill>
            </a:endParaRPr>
          </a:p>
        </p:txBody>
      </p:sp>
      <p:sp>
        <p:nvSpPr>
          <p:cNvPr id="4" name="Нижний колонтитул 3"/>
          <p:cNvSpPr>
            <a:spLocks noGrp="1"/>
          </p:cNvSpPr>
          <p:nvPr>
            <p:ph type="ftr" sz="quarter" idx="11"/>
          </p:nvPr>
        </p:nvSpPr>
        <p:spPr>
          <a:xfrm>
            <a:off x="6072198" y="6286520"/>
            <a:ext cx="2895600" cy="365125"/>
          </a:xfrm>
        </p:spPr>
        <p:txBody>
          <a:bodyPr/>
          <a:lstStyle/>
          <a:p>
            <a:r>
              <a:rPr lang="ru-RU" dirty="0" smtClean="0"/>
              <a:t>© Скляренко О.А. 2024</a:t>
            </a:r>
            <a:endParaRPr lang="ru-RU" dirty="0"/>
          </a:p>
        </p:txBody>
      </p:sp>
      <p:sp>
        <p:nvSpPr>
          <p:cNvPr id="5" name="WordArt 7"/>
          <p:cNvSpPr>
            <a:spLocks noChangeArrowheads="1" noChangeShapeType="1" noTextEdit="1"/>
          </p:cNvSpPr>
          <p:nvPr/>
        </p:nvSpPr>
        <p:spPr bwMode="auto">
          <a:xfrm>
            <a:off x="785786" y="5715016"/>
            <a:ext cx="5357850" cy="1142984"/>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smtClean="0">
                <a:ln w="19050">
                  <a:solidFill>
                    <a:srgbClr val="99CCFF"/>
                  </a:solidFill>
                  <a:round/>
                  <a:headEnd/>
                  <a:tailEnd/>
                </a:ln>
                <a:solidFill>
                  <a:srgbClr val="0066CC"/>
                </a:solidFill>
                <a:effectLst>
                  <a:outerShdw dist="35921" dir="2700000" algn="ctr" rotWithShape="0">
                    <a:srgbClr val="990000"/>
                  </a:outerShdw>
                </a:effectLst>
                <a:latin typeface="Georgia"/>
              </a:rPr>
              <a:t>Громада</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sp>
        <p:nvSpPr>
          <p:cNvPr id="12" name="Заголовок 1"/>
          <p:cNvSpPr txBox="1">
            <a:spLocks/>
          </p:cNvSpPr>
          <p:nvPr/>
        </p:nvSpPr>
        <p:spPr bwMode="auto">
          <a:xfrm rot="10800000">
            <a:off x="3071803"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3" name="Заголовок 1"/>
          <p:cNvSpPr txBox="1">
            <a:spLocks/>
          </p:cNvSpPr>
          <p:nvPr/>
        </p:nvSpPr>
        <p:spPr bwMode="auto">
          <a:xfrm rot="10800000">
            <a:off x="3428993"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7" name="Заголовок 1"/>
          <p:cNvSpPr txBox="1">
            <a:spLocks/>
          </p:cNvSpPr>
          <p:nvPr/>
        </p:nvSpPr>
        <p:spPr bwMode="auto">
          <a:xfrm rot="10800000" flipV="1">
            <a:off x="5572132" y="3857628"/>
            <a:ext cx="714380" cy="2500329"/>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1026" name="Picture 2" descr="C:\Users\Ольга\Desktop\Gribnoy_dojd_POSS_Sa.png"/>
          <p:cNvPicPr>
            <a:picLocks noChangeAspect="1" noChangeArrowheads="1"/>
          </p:cNvPicPr>
          <p:nvPr/>
        </p:nvPicPr>
        <p:blipFill>
          <a:blip r:embed="rId2"/>
          <a:srcRect/>
          <a:stretch>
            <a:fillRect/>
          </a:stretch>
        </p:blipFill>
        <p:spPr bwMode="auto">
          <a:xfrm>
            <a:off x="857224" y="2728904"/>
            <a:ext cx="2571768" cy="2700335"/>
          </a:xfrm>
          <a:prstGeom prst="rect">
            <a:avLst/>
          </a:prstGeom>
          <a:noFill/>
        </p:spPr>
      </p:pic>
      <p:pic>
        <p:nvPicPr>
          <p:cNvPr id="1027" name="Picture 3" descr="C:\Users\Ольга\Desktop\lipstick-set_205054-21-removebg-preview.png"/>
          <p:cNvPicPr>
            <a:picLocks noChangeAspect="1" noChangeArrowheads="1"/>
          </p:cNvPicPr>
          <p:nvPr/>
        </p:nvPicPr>
        <p:blipFill>
          <a:blip r:embed="rId3"/>
          <a:srcRect l="22917" r="24999"/>
          <a:stretch>
            <a:fillRect/>
          </a:stretch>
        </p:blipFill>
        <p:spPr bwMode="auto">
          <a:xfrm>
            <a:off x="6000760" y="1928802"/>
            <a:ext cx="2071702" cy="39776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74638"/>
            <a:ext cx="7443782" cy="868346"/>
          </a:xfrm>
        </p:spPr>
        <p:txBody>
          <a:bodyPr/>
          <a:lstStyle/>
          <a:p>
            <a:r>
              <a:rPr lang="uk-UA" b="1" dirty="0" smtClean="0">
                <a:solidFill>
                  <a:srgbClr val="CC0099"/>
                </a:solidFill>
                <a:effectLst>
                  <a:outerShdw blurRad="38100" dist="38100" dir="2700000" algn="tl">
                    <a:srgbClr val="000000">
                      <a:alpha val="43137"/>
                    </a:srgbClr>
                  </a:outerShdw>
                </a:effectLst>
              </a:rPr>
              <a:t>Словничок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785786" y="1285860"/>
            <a:ext cx="8143932" cy="1500198"/>
          </a:xfrm>
        </p:spPr>
        <p:txBody>
          <a:bodyPr>
            <a:noAutofit/>
          </a:bodyPr>
          <a:lstStyle/>
          <a:p>
            <a:pPr marL="0" algn="ctr">
              <a:lnSpc>
                <a:spcPct val="114000"/>
              </a:lnSpc>
              <a:spcBef>
                <a:spcPts val="0"/>
              </a:spcBef>
            </a:pPr>
            <a:r>
              <a:rPr lang="ru-RU" sz="2400" b="1" i="1" dirty="0" smtClean="0">
                <a:solidFill>
                  <a:srgbClr val="FF0000"/>
                </a:solidFill>
              </a:rPr>
              <a:t>Громада</a:t>
            </a:r>
            <a:r>
              <a:rPr lang="ru-RU" sz="2400" dirty="0" smtClean="0"/>
              <a:t> – це група людей, об’єднаних спільністю становища, інтересів тощо (наприклад: грецька чи вірменська громада).</a:t>
            </a:r>
          </a:p>
        </p:txBody>
      </p:sp>
      <p:pic>
        <p:nvPicPr>
          <p:cNvPr id="4" name="Picture 2" descr="C:\Users\Ольга\Desktop\images__1_-removebg-preview.png"/>
          <p:cNvPicPr>
            <a:picLocks noChangeAspect="1" noChangeArrowheads="1"/>
          </p:cNvPicPr>
          <p:nvPr/>
        </p:nvPicPr>
        <p:blipFill>
          <a:blip r:embed="rId2"/>
          <a:srcRect/>
          <a:stretch>
            <a:fillRect/>
          </a:stretch>
        </p:blipFill>
        <p:spPr bwMode="auto">
          <a:xfrm>
            <a:off x="71407" y="71438"/>
            <a:ext cx="1285884" cy="1620213"/>
          </a:xfrm>
          <a:prstGeom prst="rect">
            <a:avLst/>
          </a:prstGeom>
          <a:noFill/>
        </p:spPr>
      </p:pic>
      <p:sp>
        <p:nvSpPr>
          <p:cNvPr id="9" name="Содержимое 2"/>
          <p:cNvSpPr txBox="1">
            <a:spLocks/>
          </p:cNvSpPr>
          <p:nvPr/>
        </p:nvSpPr>
        <p:spPr>
          <a:xfrm>
            <a:off x="1500166" y="2500306"/>
            <a:ext cx="5786478" cy="4071966"/>
          </a:xfrm>
          <a:prstGeom prst="rect">
            <a:avLst/>
          </a:prstGeom>
        </p:spPr>
        <p:txBody>
          <a:bodyPr vert="horz" lIns="91440" tIns="45720" rIns="91440" bIns="45720" rtlCol="0">
            <a:noAutofit/>
          </a:bodyPr>
          <a:lstStyle/>
          <a:p>
            <a:pPr lvl="0" indent="-342900" algn="ctr">
              <a:lnSpc>
                <a:spcPct val="114000"/>
              </a:lnSpc>
              <a:buFont typeface="Arial" pitchFamily="34" charset="0"/>
              <a:buChar char="•"/>
              <a:defRPr/>
            </a:pPr>
            <a:r>
              <a:rPr lang="uk-UA" sz="2300" b="1" i="1" dirty="0" smtClean="0">
                <a:solidFill>
                  <a:srgbClr val="FF0000"/>
                </a:solidFill>
              </a:rPr>
              <a:t>Громада</a:t>
            </a:r>
            <a:r>
              <a:rPr lang="uk-UA" sz="2300" dirty="0" smtClean="0"/>
              <a:t> – це об’єднання людей, що ставить перед собою певні спільні завдання, цілі, має чітку організацію (наприклад: релігійна громада, шкільна громада).</a:t>
            </a:r>
          </a:p>
          <a:p>
            <a:pPr lvl="0" indent="-342900" algn="ctr">
              <a:lnSpc>
                <a:spcPct val="114000"/>
              </a:lnSpc>
              <a:buFont typeface="Arial" pitchFamily="34" charset="0"/>
              <a:buChar char="•"/>
              <a:defRPr/>
            </a:pPr>
            <a:r>
              <a:rPr lang="uk-UA" sz="2300" b="1" i="1" dirty="0" smtClean="0">
                <a:solidFill>
                  <a:srgbClr val="FF0000"/>
                </a:solidFill>
              </a:rPr>
              <a:t>Громада </a:t>
            </a:r>
            <a:r>
              <a:rPr lang="uk-UA" sz="2300" dirty="0" smtClean="0"/>
              <a:t>– це адміністративно-територіальна одиниця місцевого самоврядування (наприклад: територіальна громада чи об’єднана територіальна громада тощо). </a:t>
            </a:r>
            <a:r>
              <a:rPr lang="ru-RU" sz="2300" dirty="0" smtClean="0"/>
              <a:t> </a:t>
            </a:r>
            <a:endParaRPr kumimoji="0" lang="ru-RU" sz="23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Нижний колонтитул 3"/>
          <p:cNvSpPr>
            <a:spLocks noGrp="1"/>
          </p:cNvSpPr>
          <p:nvPr>
            <p:ph type="ftr" sz="quarter" idx="11"/>
          </p:nvPr>
        </p:nvSpPr>
        <p:spPr>
          <a:xfrm>
            <a:off x="2928926" y="6492875"/>
            <a:ext cx="2895600" cy="365125"/>
          </a:xfrm>
        </p:spPr>
        <p:txBody>
          <a:bodyPr/>
          <a:lstStyle/>
          <a:p>
            <a:r>
              <a:rPr lang="ru-RU" dirty="0" smtClean="0"/>
              <a:t>© Скляренко О.А. 2024</a:t>
            </a:r>
            <a:endParaRPr lang="ru-RU" dirty="0"/>
          </a:p>
        </p:txBody>
      </p:sp>
      <p:pic>
        <p:nvPicPr>
          <p:cNvPr id="3076" name="Picture 4" descr="C:\Users\Ольга\Desktop\1642070310_3-abrakadabra-fun-p-neznaika-png-na-prozrachnom-fone-6.png"/>
          <p:cNvPicPr>
            <a:picLocks noChangeAspect="1" noChangeArrowheads="1"/>
          </p:cNvPicPr>
          <p:nvPr/>
        </p:nvPicPr>
        <p:blipFill>
          <a:blip r:embed="rId3" cstate="print"/>
          <a:srcRect/>
          <a:stretch>
            <a:fillRect/>
          </a:stretch>
        </p:blipFill>
        <p:spPr bwMode="auto">
          <a:xfrm flipH="1">
            <a:off x="71406" y="3643314"/>
            <a:ext cx="1648556" cy="3214686"/>
          </a:xfrm>
          <a:prstGeom prst="rect">
            <a:avLst/>
          </a:prstGeom>
          <a:noFill/>
        </p:spPr>
      </p:pic>
      <p:pic>
        <p:nvPicPr>
          <p:cNvPr id="3077" name="Picture 5" descr="C:\Users\Ольга\Desktop\1642070350_16-abrakadabra-fun-p-neznaika-png-na-prozrachnom-fone-28-removebg-preview.png"/>
          <p:cNvPicPr>
            <a:picLocks noChangeAspect="1" noChangeArrowheads="1"/>
          </p:cNvPicPr>
          <p:nvPr/>
        </p:nvPicPr>
        <p:blipFill>
          <a:blip r:embed="rId4"/>
          <a:srcRect l="9099" r="42201" b="5196"/>
          <a:stretch>
            <a:fillRect/>
          </a:stretch>
        </p:blipFill>
        <p:spPr bwMode="auto">
          <a:xfrm>
            <a:off x="6845658" y="3500438"/>
            <a:ext cx="2298342" cy="33575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strips(downRight)">
                                      <p:cBhvr>
                                        <p:cTn id="10" dur="500"/>
                                        <p:tgtEl>
                                          <p:spTgt spid="9">
                                            <p:txEl>
                                              <p:pRg st="0" end="0"/>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strips(downRight)">
                                      <p:cBhvr>
                                        <p:cTn id="1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6002" y="357166"/>
            <a:ext cx="6729402" cy="939784"/>
          </a:xfrm>
        </p:spPr>
        <p:txBody>
          <a:bodyPr/>
          <a:lstStyle/>
          <a:p>
            <a:r>
              <a:rPr lang="uk-UA" b="1" dirty="0" smtClean="0">
                <a:solidFill>
                  <a:srgbClr val="CC0099"/>
                </a:solidFill>
                <a:effectLst>
                  <a:outerShdw blurRad="38100" dist="38100" dir="2700000" algn="tl">
                    <a:srgbClr val="000000">
                      <a:alpha val="43137"/>
                    </a:srgbClr>
                  </a:outerShdw>
                </a:effectLst>
              </a:rPr>
              <a:t>Поміркуймо!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85804" y="1714488"/>
            <a:ext cx="8229600" cy="3714776"/>
          </a:xfrm>
        </p:spPr>
        <p:txBody>
          <a:bodyPr>
            <a:normAutofit/>
          </a:bodyPr>
          <a:lstStyle/>
          <a:p>
            <a:pPr algn="ctr"/>
            <a:r>
              <a:rPr lang="uk-UA" sz="2800" dirty="0" smtClean="0"/>
              <a:t>Стор. 100, вправа 2: Пригадайте визначення слова громадянин, яке ви знаєте ще з початкової школи. </a:t>
            </a:r>
          </a:p>
          <a:p>
            <a:pPr algn="just">
              <a:buNone/>
            </a:pPr>
            <a:r>
              <a:rPr lang="uk-UA" sz="2800" dirty="0" smtClean="0"/>
              <a:t>- Які якості притаманні відповідальним громадянам?</a:t>
            </a:r>
          </a:p>
          <a:p>
            <a:pPr algn="ctr"/>
            <a:endParaRPr lang="ru-RU" sz="2800" dirty="0"/>
          </a:p>
        </p:txBody>
      </p:sp>
      <p:sp>
        <p:nvSpPr>
          <p:cNvPr id="4" name="Нижний колонтитул 3"/>
          <p:cNvSpPr>
            <a:spLocks noGrp="1"/>
          </p:cNvSpPr>
          <p:nvPr>
            <p:ph type="ftr" sz="quarter" idx="11"/>
          </p:nvPr>
        </p:nvSpPr>
        <p:spPr>
          <a:xfrm>
            <a:off x="1462086" y="6492875"/>
            <a:ext cx="2895600" cy="365125"/>
          </a:xfrm>
        </p:spPr>
        <p:txBody>
          <a:bodyPr/>
          <a:lstStyle/>
          <a:p>
            <a:r>
              <a:rPr lang="ru-RU" dirty="0" smtClean="0"/>
              <a:t>© Скляренко О.А. 2024</a:t>
            </a:r>
            <a:endParaRPr lang="ru-RU" dirty="0"/>
          </a:p>
        </p:txBody>
      </p:sp>
      <p:sp>
        <p:nvSpPr>
          <p:cNvPr id="8" name="Блок-схема: ручное управление 7"/>
          <p:cNvSpPr/>
          <p:nvPr/>
        </p:nvSpPr>
        <p:spPr>
          <a:xfrm flipV="1">
            <a:off x="571472" y="6840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ая прямоугольная выноска 8"/>
          <p:cNvSpPr/>
          <p:nvPr/>
        </p:nvSpPr>
        <p:spPr>
          <a:xfrm rot="20970662" flipH="1">
            <a:off x="119412" y="2857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ая прямоугольная выноска 9"/>
          <p:cNvSpPr/>
          <p:nvPr/>
        </p:nvSpPr>
        <p:spPr>
          <a:xfrm rot="494076">
            <a:off x="1118110" y="4286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9" name="Picture 3" descr="C:\Users\Ольга\Desktop\image-removebg-preview.png"/>
          <p:cNvPicPr>
            <a:picLocks noChangeAspect="1" noChangeArrowheads="1"/>
          </p:cNvPicPr>
          <p:nvPr/>
        </p:nvPicPr>
        <p:blipFill>
          <a:blip r:embed="rId2"/>
          <a:srcRect/>
          <a:stretch>
            <a:fillRect/>
          </a:stretch>
        </p:blipFill>
        <p:spPr bwMode="auto">
          <a:xfrm>
            <a:off x="3571867" y="3857628"/>
            <a:ext cx="5565909" cy="3000373"/>
          </a:xfrm>
          <a:prstGeom prst="rect">
            <a:avLst/>
          </a:prstGeom>
          <a:noFill/>
        </p:spPr>
      </p:pic>
      <p:pic>
        <p:nvPicPr>
          <p:cNvPr id="4100" name="Picture 4" descr="C:\Users\Ольга\Desktop\1681178620_pictures-pibig-info-p-risunok-deti-za-partoi-pinterest-48.png"/>
          <p:cNvPicPr>
            <a:picLocks noChangeAspect="1" noChangeArrowheads="1"/>
          </p:cNvPicPr>
          <p:nvPr/>
        </p:nvPicPr>
        <p:blipFill>
          <a:blip r:embed="rId3" cstate="print"/>
          <a:srcRect b="7075"/>
          <a:stretch>
            <a:fillRect/>
          </a:stretch>
        </p:blipFill>
        <p:spPr bwMode="auto">
          <a:xfrm flipH="1">
            <a:off x="0" y="4356199"/>
            <a:ext cx="2285984" cy="25018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4480" y="214290"/>
            <a:ext cx="6972320" cy="1011222"/>
          </a:xfrm>
        </p:spPr>
        <p:txBody>
          <a:bodyPr/>
          <a:lstStyle/>
          <a:p>
            <a:r>
              <a:rPr lang="uk-UA" b="1" dirty="0" smtClean="0">
                <a:solidFill>
                  <a:srgbClr val="CC0099"/>
                </a:solidFill>
                <a:effectLst>
                  <a:outerShdw blurRad="38100" dist="38100" dir="2700000" algn="tl">
                    <a:srgbClr val="000000">
                      <a:alpha val="43137"/>
                    </a:srgbClr>
                  </a:outerShdw>
                </a:effectLst>
              </a:rPr>
              <a:t>Дослідіть </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214422"/>
            <a:ext cx="8229600" cy="1543048"/>
          </a:xfrm>
        </p:spPr>
        <p:txBody>
          <a:bodyPr>
            <a:normAutofit/>
          </a:bodyPr>
          <a:lstStyle/>
          <a:p>
            <a:pPr algn="ctr"/>
            <a:r>
              <a:rPr lang="uk-UA" sz="2800" dirty="0" smtClean="0"/>
              <a:t>Стор. 100, вправа 3: </a:t>
            </a:r>
            <a:r>
              <a:rPr lang="ru-RU" sz="2800" dirty="0" smtClean="0"/>
              <a:t>Розгляньте світлини. Визначте, на яких із них зображена громада. Поясни свою думку.</a:t>
            </a:r>
            <a:endParaRPr lang="uk-UA" sz="2800" dirty="0"/>
          </a:p>
        </p:txBody>
      </p:sp>
      <p:pic>
        <p:nvPicPr>
          <p:cNvPr id="3074" name="Picture 2" descr="C:\Users\User\Desktop\pngtree-office-magnifying-glass-information-illustration-image_1416693-removebg-preview.png"/>
          <p:cNvPicPr>
            <a:picLocks noChangeAspect="1" noChangeArrowheads="1"/>
          </p:cNvPicPr>
          <p:nvPr/>
        </p:nvPicPr>
        <p:blipFill>
          <a:blip r:embed="rId2"/>
          <a:srcRect l="8042" t="9615"/>
          <a:stretch>
            <a:fillRect/>
          </a:stretch>
        </p:blipFill>
        <p:spPr bwMode="auto">
          <a:xfrm>
            <a:off x="1" y="0"/>
            <a:ext cx="1785918" cy="1595782"/>
          </a:xfrm>
          <a:prstGeom prst="rect">
            <a:avLst/>
          </a:prstGeom>
          <a:noFill/>
        </p:spPr>
      </p:pic>
      <p:pic>
        <p:nvPicPr>
          <p:cNvPr id="3075" name="Picture 3" descr="C:\Users\User\Desktop\e304e89597142eed.jpg"/>
          <p:cNvPicPr>
            <a:picLocks noChangeAspect="1" noChangeArrowheads="1"/>
          </p:cNvPicPr>
          <p:nvPr/>
        </p:nvPicPr>
        <p:blipFill>
          <a:blip r:embed="rId3"/>
          <a:srcRect/>
          <a:stretch>
            <a:fillRect/>
          </a:stretch>
        </p:blipFill>
        <p:spPr bwMode="auto">
          <a:xfrm>
            <a:off x="5302310" y="2571744"/>
            <a:ext cx="3341656" cy="1857388"/>
          </a:xfrm>
          <a:prstGeom prst="rect">
            <a:avLst/>
          </a:prstGeom>
          <a:noFill/>
        </p:spPr>
      </p:pic>
      <p:pic>
        <p:nvPicPr>
          <p:cNvPr id="3076" name="Picture 4" descr="C:\Users\User\Desktop\завантаження.jpg"/>
          <p:cNvPicPr>
            <a:picLocks noChangeAspect="1" noChangeArrowheads="1"/>
          </p:cNvPicPr>
          <p:nvPr/>
        </p:nvPicPr>
        <p:blipFill>
          <a:blip r:embed="rId4"/>
          <a:srcRect/>
          <a:stretch>
            <a:fillRect/>
          </a:stretch>
        </p:blipFill>
        <p:spPr bwMode="auto">
          <a:xfrm>
            <a:off x="540856" y="2571744"/>
            <a:ext cx="3316764" cy="1857388"/>
          </a:xfrm>
          <a:prstGeom prst="rect">
            <a:avLst/>
          </a:prstGeom>
          <a:noFill/>
        </p:spPr>
      </p:pic>
      <p:pic>
        <p:nvPicPr>
          <p:cNvPr id="3077" name="Picture 5" descr="C:\Users\User\Desktop\images.jpg"/>
          <p:cNvPicPr>
            <a:picLocks noChangeAspect="1" noChangeArrowheads="1"/>
          </p:cNvPicPr>
          <p:nvPr/>
        </p:nvPicPr>
        <p:blipFill>
          <a:blip r:embed="rId5"/>
          <a:srcRect/>
          <a:stretch>
            <a:fillRect/>
          </a:stretch>
        </p:blipFill>
        <p:spPr bwMode="auto">
          <a:xfrm>
            <a:off x="500054" y="4500570"/>
            <a:ext cx="3333755" cy="2218462"/>
          </a:xfrm>
          <a:prstGeom prst="rect">
            <a:avLst/>
          </a:prstGeom>
          <a:noFill/>
        </p:spPr>
      </p:pic>
      <p:pic>
        <p:nvPicPr>
          <p:cNvPr id="3078" name="Picture 6" descr="C:\Users\User\Desktop\DSC_1606.jpg"/>
          <p:cNvPicPr>
            <a:picLocks noChangeAspect="1" noChangeArrowheads="1"/>
          </p:cNvPicPr>
          <p:nvPr/>
        </p:nvPicPr>
        <p:blipFill>
          <a:blip r:embed="rId6" cstate="print"/>
          <a:srcRect/>
          <a:stretch>
            <a:fillRect/>
          </a:stretch>
        </p:blipFill>
        <p:spPr bwMode="auto">
          <a:xfrm>
            <a:off x="5286380" y="4500570"/>
            <a:ext cx="3360478" cy="2225796"/>
          </a:xfrm>
          <a:prstGeom prst="rect">
            <a:avLst/>
          </a:prstGeom>
          <a:noFill/>
        </p:spPr>
      </p:pic>
      <p:sp>
        <p:nvSpPr>
          <p:cNvPr id="4" name="Нижний колонтитул 3"/>
          <p:cNvSpPr>
            <a:spLocks noGrp="1"/>
          </p:cNvSpPr>
          <p:nvPr>
            <p:ph type="ftr" sz="quarter" idx="11"/>
          </p:nvPr>
        </p:nvSpPr>
        <p:spPr>
          <a:xfrm>
            <a:off x="0" y="6492875"/>
            <a:ext cx="2071670" cy="365125"/>
          </a:xfrm>
        </p:spPr>
        <p:txBody>
          <a:bodyPr/>
          <a:lstStyle/>
          <a:p>
            <a:r>
              <a:rPr lang="ru-RU" dirty="0" smtClean="0"/>
              <a:t>© Скляренко О.А. 2024</a:t>
            </a:r>
            <a:endParaRPr lang="ru-RU" dirty="0"/>
          </a:p>
        </p:txBody>
      </p:sp>
      <p:pic>
        <p:nvPicPr>
          <p:cNvPr id="3079" name="Picture 7" descr="C:\Users\User\Desktop\free-png.ru-307.png"/>
          <p:cNvPicPr>
            <a:picLocks noChangeAspect="1" noChangeArrowheads="1"/>
          </p:cNvPicPr>
          <p:nvPr/>
        </p:nvPicPr>
        <p:blipFill>
          <a:blip r:embed="rId7" cstate="print"/>
          <a:srcRect r="18182" b="9091"/>
          <a:stretch>
            <a:fillRect/>
          </a:stretch>
        </p:blipFill>
        <p:spPr bwMode="auto">
          <a:xfrm>
            <a:off x="7536667" y="5072074"/>
            <a:ext cx="1607333" cy="1785926"/>
          </a:xfrm>
          <a:prstGeom prst="rect">
            <a:avLst/>
          </a:prstGeom>
          <a:noFill/>
        </p:spPr>
      </p:pic>
      <p:pic>
        <p:nvPicPr>
          <p:cNvPr id="3080" name="Picture 8" descr="C:\Users\User\Desktop\1681300141_kartinki-pibig-info-p-dumayushchii-chelovek-kartinki-dlya-prezen-71.png"/>
          <p:cNvPicPr>
            <a:picLocks noChangeAspect="1" noChangeArrowheads="1"/>
          </p:cNvPicPr>
          <p:nvPr/>
        </p:nvPicPr>
        <p:blipFill>
          <a:blip r:embed="rId8" cstate="print"/>
          <a:srcRect/>
          <a:stretch>
            <a:fillRect/>
          </a:stretch>
        </p:blipFill>
        <p:spPr bwMode="auto">
          <a:xfrm>
            <a:off x="3644011" y="4643462"/>
            <a:ext cx="1642369" cy="22145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0166" y="274638"/>
            <a:ext cx="7186634" cy="1143000"/>
          </a:xfrm>
        </p:spPr>
        <p:txBody>
          <a:bodyPr/>
          <a:lstStyle/>
          <a:p>
            <a:r>
              <a:rPr lang="uk-UA" b="1" dirty="0" smtClean="0">
                <a:solidFill>
                  <a:srgbClr val="CC0099"/>
                </a:solidFill>
                <a:effectLst>
                  <a:outerShdw blurRad="38100" dist="38100" dir="2700000" algn="tl">
                    <a:srgbClr val="000000">
                      <a:alpha val="43137"/>
                    </a:srgbClr>
                  </a:outerShdw>
                </a:effectLst>
              </a:rPr>
              <a:t>Робота з текстом</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500174"/>
            <a:ext cx="8229600" cy="1185857"/>
          </a:xfrm>
        </p:spPr>
        <p:txBody>
          <a:bodyPr>
            <a:normAutofit/>
          </a:bodyPr>
          <a:lstStyle/>
          <a:p>
            <a:pPr algn="ctr"/>
            <a:r>
              <a:rPr lang="uk-UA" sz="2800" dirty="0" smtClean="0"/>
              <a:t>Стор. 101, вправа 4: </a:t>
            </a:r>
            <a:r>
              <a:rPr lang="ru-RU" sz="2800" dirty="0" smtClean="0"/>
              <a:t>Прочитайте текст і дайте відповіді на запитання.</a:t>
            </a:r>
          </a:p>
        </p:txBody>
      </p:sp>
      <p:sp>
        <p:nvSpPr>
          <p:cNvPr id="4" name="Нижний колонтитул 3"/>
          <p:cNvSpPr>
            <a:spLocks noGrp="1"/>
          </p:cNvSpPr>
          <p:nvPr>
            <p:ph type="ftr" sz="quarter" idx="11"/>
          </p:nvPr>
        </p:nvSpPr>
        <p:spPr>
          <a:xfrm>
            <a:off x="1000100" y="6356350"/>
            <a:ext cx="2895600" cy="365125"/>
          </a:xfrm>
        </p:spPr>
        <p:txBody>
          <a:bodyPr/>
          <a:lstStyle/>
          <a:p>
            <a:r>
              <a:rPr lang="ru-RU" dirty="0" smtClean="0"/>
              <a:t>© Скляренко О.А. 2024</a:t>
            </a:r>
            <a:endParaRPr lang="ru-RU" dirty="0"/>
          </a:p>
        </p:txBody>
      </p:sp>
      <p:pic>
        <p:nvPicPr>
          <p:cNvPr id="4098" name="Picture 2" descr="C:\Users\User\Desktop\1617575833_11-p-kniga-na-prozrachnom-fone-11.png"/>
          <p:cNvPicPr>
            <a:picLocks noChangeAspect="1" noChangeArrowheads="1"/>
          </p:cNvPicPr>
          <p:nvPr/>
        </p:nvPicPr>
        <p:blipFill>
          <a:blip r:embed="rId2" cstate="print"/>
          <a:srcRect/>
          <a:stretch>
            <a:fillRect/>
          </a:stretch>
        </p:blipFill>
        <p:spPr bwMode="auto">
          <a:xfrm>
            <a:off x="-1" y="0"/>
            <a:ext cx="1484085" cy="1357297"/>
          </a:xfrm>
          <a:prstGeom prst="rect">
            <a:avLst/>
          </a:prstGeom>
          <a:noFill/>
        </p:spPr>
      </p:pic>
      <p:sp>
        <p:nvSpPr>
          <p:cNvPr id="6" name="Содержимое 2"/>
          <p:cNvSpPr txBox="1">
            <a:spLocks/>
          </p:cNvSpPr>
          <p:nvPr/>
        </p:nvSpPr>
        <p:spPr>
          <a:xfrm>
            <a:off x="214282" y="2571744"/>
            <a:ext cx="5857916" cy="378621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 Що ви дізналися про Ямницьку ОТГ з опису герба?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Які особливості культури мешканців ОТГ знайшли відображення в гербі?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Які символи і цінності уособлені в гербі ОТГ?</a:t>
            </a:r>
            <a:endParaRPr kumimoji="0" lang="uk-UA"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4099" name="Picture 3" descr="C:\Users\User\Desktop\Герб-removebg-preview.png"/>
          <p:cNvPicPr>
            <a:picLocks noChangeAspect="1" noChangeArrowheads="1"/>
          </p:cNvPicPr>
          <p:nvPr/>
        </p:nvPicPr>
        <p:blipFill>
          <a:blip r:embed="rId3"/>
          <a:srcRect b="5096"/>
          <a:stretch>
            <a:fillRect/>
          </a:stretch>
        </p:blipFill>
        <p:spPr bwMode="auto">
          <a:xfrm>
            <a:off x="5500694" y="2323968"/>
            <a:ext cx="3599094" cy="4534032"/>
          </a:xfrm>
          <a:prstGeom prst="rect">
            <a:avLst/>
          </a:prstGeom>
          <a:noFill/>
        </p:spPr>
      </p:pic>
      <p:pic>
        <p:nvPicPr>
          <p:cNvPr id="4100" name="Picture 4" descr="C:\Users\User\Desktop\0_51485_1e32f32b_orig.png"/>
          <p:cNvPicPr>
            <a:picLocks noChangeAspect="1" noChangeArrowheads="1"/>
          </p:cNvPicPr>
          <p:nvPr/>
        </p:nvPicPr>
        <p:blipFill>
          <a:blip r:embed="rId4" cstate="print"/>
          <a:srcRect b="4748"/>
          <a:stretch>
            <a:fillRect/>
          </a:stretch>
        </p:blipFill>
        <p:spPr bwMode="auto">
          <a:xfrm>
            <a:off x="4214810" y="4473565"/>
            <a:ext cx="1500198" cy="23844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346076"/>
            <a:ext cx="7615262" cy="939784"/>
          </a:xfrm>
        </p:spPr>
        <p:txBody>
          <a:bodyPr/>
          <a:lstStyle/>
          <a:p>
            <a:r>
              <a:rPr lang="uk-UA" b="1" dirty="0" smtClean="0">
                <a:solidFill>
                  <a:srgbClr val="CC0099"/>
                </a:solidFill>
                <a:effectLst>
                  <a:outerShdw blurRad="38100" dist="38100" dir="2700000" algn="tl">
                    <a:srgbClr val="000000">
                      <a:alpha val="43137"/>
                    </a:srgbClr>
                  </a:outerShdw>
                </a:effectLst>
              </a:rPr>
              <a:t>Робота в групах</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85804" y="1285860"/>
            <a:ext cx="8229600" cy="1428760"/>
          </a:xfrm>
        </p:spPr>
        <p:txBody>
          <a:bodyPr>
            <a:normAutofit/>
          </a:bodyPr>
          <a:lstStyle/>
          <a:p>
            <a:pPr algn="ctr"/>
            <a:r>
              <a:rPr lang="ru-RU" sz="2600" dirty="0" smtClean="0"/>
              <a:t>Стор. 102, вправа 6: Школа – це теж громада. Поміркуйте, у чому її унікальність і неповторність, якими є її «сильні сторони».</a:t>
            </a:r>
          </a:p>
        </p:txBody>
      </p:sp>
      <p:sp>
        <p:nvSpPr>
          <p:cNvPr id="4" name="Нижний колонтитул 3"/>
          <p:cNvSpPr>
            <a:spLocks noGrp="1"/>
          </p:cNvSpPr>
          <p:nvPr>
            <p:ph type="ftr" sz="quarter" idx="11"/>
          </p:nvPr>
        </p:nvSpPr>
        <p:spPr>
          <a:xfrm>
            <a:off x="3214678" y="6492875"/>
            <a:ext cx="2895600" cy="365125"/>
          </a:xfrm>
        </p:spPr>
        <p:txBody>
          <a:bodyPr/>
          <a:lstStyle/>
          <a:p>
            <a:r>
              <a:rPr lang="ru-RU" dirty="0" smtClean="0"/>
              <a:t>© Скляренко О.А. 2024</a:t>
            </a:r>
            <a:endParaRPr lang="ru-RU" dirty="0"/>
          </a:p>
        </p:txBody>
      </p:sp>
      <p:pic>
        <p:nvPicPr>
          <p:cNvPr id="11" name="Picture 2" descr="C:\Users\Ольга\Desktop\istockphoto-147318788-612x612-removebg-preview.png"/>
          <p:cNvPicPr>
            <a:picLocks noChangeAspect="1" noChangeArrowheads="1"/>
          </p:cNvPicPr>
          <p:nvPr/>
        </p:nvPicPr>
        <p:blipFill>
          <a:blip r:embed="rId2" cstate="print"/>
          <a:srcRect/>
          <a:stretch>
            <a:fillRect/>
          </a:stretch>
        </p:blipFill>
        <p:spPr bwMode="auto">
          <a:xfrm>
            <a:off x="-1" y="0"/>
            <a:ext cx="1422559" cy="1500174"/>
          </a:xfrm>
          <a:prstGeom prst="rect">
            <a:avLst/>
          </a:prstGeom>
          <a:noFill/>
        </p:spPr>
      </p:pic>
      <p:sp>
        <p:nvSpPr>
          <p:cNvPr id="12" name="Содержимое 2"/>
          <p:cNvSpPr txBox="1">
            <a:spLocks/>
          </p:cNvSpPr>
          <p:nvPr/>
        </p:nvSpPr>
        <p:spPr>
          <a:xfrm>
            <a:off x="4357686" y="2500306"/>
            <a:ext cx="4572032" cy="4357694"/>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uk-UA" sz="2600" b="0" i="0" u="none" strike="noStrike" kern="1200" cap="none" spc="0" normalizeH="0" baseline="0" noProof="0" dirty="0" smtClean="0">
                <a:ln>
                  <a:noFill/>
                </a:ln>
                <a:solidFill>
                  <a:schemeClr val="tx1"/>
                </a:solidFill>
                <a:effectLst/>
                <a:uLnTx/>
                <a:uFillTx/>
                <a:latin typeface="+mn-lt"/>
                <a:ea typeface="+mn-ea"/>
                <a:cs typeface="+mn-cs"/>
              </a:rPr>
              <a:t>В малій групі намалюйте спільний герб, який би найкраще представляв вашу шкільну громаду. Пам’ятай, що словами в гербі пишеться лише девіз, а вся інша інформація передається через символічні малюнки.</a:t>
            </a:r>
            <a:endParaRPr kumimoji="0" lang="uk-UA"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User\Desktop\i-ragazzi-e-le-ragazze-multiculturali-e-multivelati-si-siedono-a-un-tavolo-rotondo-giocando-a-giochi-fanno-applicazioni-e-dipingono-i-bambini-disegnano-le-immagini-con-le-vernici-e-le-matite-2f7krtb-r.png"/>
          <p:cNvPicPr>
            <a:picLocks noChangeAspect="1" noChangeArrowheads="1"/>
          </p:cNvPicPr>
          <p:nvPr/>
        </p:nvPicPr>
        <p:blipFill>
          <a:blip r:embed="rId3"/>
          <a:srcRect l="13587" r="8967" b="10398"/>
          <a:stretch>
            <a:fillRect/>
          </a:stretch>
        </p:blipFill>
        <p:spPr bwMode="auto">
          <a:xfrm>
            <a:off x="0" y="2383746"/>
            <a:ext cx="4572000" cy="43314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strips(downRight)">
                                      <p:cBhvr>
                                        <p:cTn id="1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143000"/>
          </a:xfrm>
        </p:spPr>
        <p:txBody>
          <a:bodyPr/>
          <a:lstStyle/>
          <a:p>
            <a:r>
              <a:rPr lang="ru-RU" b="1" dirty="0" smtClean="0">
                <a:solidFill>
                  <a:srgbClr val="CC0099"/>
                </a:solidFill>
                <a:effectLst>
                  <a:outerShdw blurRad="38100" dist="38100" dir="2700000" algn="tl">
                    <a:srgbClr val="000000">
                      <a:alpha val="43137"/>
                    </a:srgbClr>
                  </a:outerShdw>
                </a:effectLst>
              </a:rPr>
              <a:t>Розгадайте ребус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4"/>
            <a:ext cx="8229600" cy="1328733"/>
          </a:xfrm>
        </p:spPr>
        <p:txBody>
          <a:bodyPr>
            <a:normAutofit/>
          </a:bodyPr>
          <a:lstStyle/>
          <a:p>
            <a:pPr algn="ctr"/>
            <a:r>
              <a:rPr lang="ru-RU" sz="2800" dirty="0" smtClean="0"/>
              <a:t>Відгадайте ребус і дізнайтеся про ще одну якість, яка є дуже важливою для громади. </a:t>
            </a:r>
            <a:endParaRPr lang="ru-RU" sz="2800" dirty="0"/>
          </a:p>
        </p:txBody>
      </p:sp>
      <p:sp>
        <p:nvSpPr>
          <p:cNvPr id="4" name="Нижний колонтитул 3"/>
          <p:cNvSpPr>
            <a:spLocks noGrp="1"/>
          </p:cNvSpPr>
          <p:nvPr>
            <p:ph type="ftr" sz="quarter" idx="11"/>
          </p:nvPr>
        </p:nvSpPr>
        <p:spPr>
          <a:xfrm>
            <a:off x="6248400" y="6492875"/>
            <a:ext cx="2895600" cy="365125"/>
          </a:xfrm>
        </p:spPr>
        <p:txBody>
          <a:bodyPr/>
          <a:lstStyle/>
          <a:p>
            <a:r>
              <a:rPr lang="ru-RU" dirty="0" smtClean="0"/>
              <a:t>© Скляренко О.А. 2024</a:t>
            </a:r>
            <a:endParaRPr lang="ru-RU" dirty="0"/>
          </a:p>
        </p:txBody>
      </p:sp>
      <p:sp>
        <p:nvSpPr>
          <p:cNvPr id="9" name="Заголовок 1"/>
          <p:cNvSpPr txBox="1">
            <a:spLocks/>
          </p:cNvSpPr>
          <p:nvPr/>
        </p:nvSpPr>
        <p:spPr bwMode="auto">
          <a:xfrm rot="10800000" flipV="1">
            <a:off x="5214942" y="4714884"/>
            <a:ext cx="714380" cy="1905793"/>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5" name="WordArt 7"/>
          <p:cNvSpPr>
            <a:spLocks noChangeArrowheads="1" noChangeShapeType="1" noTextEdit="1"/>
          </p:cNvSpPr>
          <p:nvPr/>
        </p:nvSpPr>
        <p:spPr bwMode="auto">
          <a:xfrm>
            <a:off x="71438" y="5715016"/>
            <a:ext cx="6286512" cy="1071546"/>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err="1" smtClean="0">
                <a:ln w="19050">
                  <a:solidFill>
                    <a:srgbClr val="99CCFF"/>
                  </a:solidFill>
                  <a:round/>
                  <a:headEnd/>
                  <a:tailEnd/>
                </a:ln>
                <a:solidFill>
                  <a:srgbClr val="0066CC"/>
                </a:solidFill>
                <a:effectLst>
                  <a:outerShdw dist="35921" dir="2700000" algn="ctr" rotWithShape="0">
                    <a:srgbClr val="990000"/>
                  </a:outerShdw>
                </a:effectLst>
                <a:latin typeface="Georgia"/>
              </a:rPr>
              <a:t>Відповідальність</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sp>
        <p:nvSpPr>
          <p:cNvPr id="16" name="Содержимое 2"/>
          <p:cNvSpPr txBox="1">
            <a:spLocks/>
          </p:cNvSpPr>
          <p:nvPr/>
        </p:nvSpPr>
        <p:spPr bwMode="auto">
          <a:xfrm>
            <a:off x="500034" y="5000636"/>
            <a:ext cx="164307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4 = п</a:t>
            </a:r>
            <a:endParaRPr lang="ru-RU" sz="4400" b="1" dirty="0">
              <a:solidFill>
                <a:srgbClr val="FF0000"/>
              </a:solidFill>
              <a:effectLst>
                <a:outerShdw blurRad="38100" dist="38100" dir="2700000" algn="tl">
                  <a:srgbClr val="000000">
                    <a:alpha val="43137"/>
                  </a:srgbClr>
                </a:outerShdw>
              </a:effectLst>
            </a:endParaRPr>
          </a:p>
        </p:txBody>
      </p:sp>
      <p:pic>
        <p:nvPicPr>
          <p:cNvPr id="7170" name="Picture 2" descr="C:\Users\User\Desktop\images-removebg-preview.png"/>
          <p:cNvPicPr>
            <a:picLocks noChangeAspect="1" noChangeArrowheads="1"/>
          </p:cNvPicPr>
          <p:nvPr/>
        </p:nvPicPr>
        <p:blipFill>
          <a:blip r:embed="rId2"/>
          <a:srcRect/>
          <a:stretch>
            <a:fillRect/>
          </a:stretch>
        </p:blipFill>
        <p:spPr bwMode="auto">
          <a:xfrm>
            <a:off x="2714612" y="2428868"/>
            <a:ext cx="2857520" cy="2857520"/>
          </a:xfrm>
          <a:prstGeom prst="rect">
            <a:avLst/>
          </a:prstGeom>
          <a:noFill/>
        </p:spPr>
      </p:pic>
      <p:pic>
        <p:nvPicPr>
          <p:cNvPr id="7171" name="Picture 3" descr="C:\Users\User\Desktop\завантаження-removebg-preview.png"/>
          <p:cNvPicPr>
            <a:picLocks noChangeAspect="1" noChangeArrowheads="1"/>
          </p:cNvPicPr>
          <p:nvPr/>
        </p:nvPicPr>
        <p:blipFill>
          <a:blip r:embed="rId3"/>
          <a:srcRect/>
          <a:stretch>
            <a:fillRect/>
          </a:stretch>
        </p:blipFill>
        <p:spPr bwMode="auto">
          <a:xfrm>
            <a:off x="214282" y="2620977"/>
            <a:ext cx="2357454" cy="2389169"/>
          </a:xfrm>
          <a:prstGeom prst="rect">
            <a:avLst/>
          </a:prstGeom>
          <a:noFill/>
        </p:spPr>
      </p:pic>
      <p:sp>
        <p:nvSpPr>
          <p:cNvPr id="21" name="Содержимое 2"/>
          <p:cNvSpPr txBox="1">
            <a:spLocks/>
          </p:cNvSpPr>
          <p:nvPr/>
        </p:nvSpPr>
        <p:spPr>
          <a:xfrm>
            <a:off x="3428992" y="4857760"/>
            <a:ext cx="1357322" cy="471478"/>
          </a:xfrm>
          <a:prstGeom prst="rect">
            <a:avLst/>
          </a:prstGeom>
        </p:spPr>
        <p:txBody>
          <a:bodyPr vert="horz" lIns="91440" tIns="45720" rIns="91440" bIns="45720" rtlCol="0">
            <a:normAutofit fontScale="92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3200" b="1" i="0" u="none" strike="noStrike" kern="1200" cap="none" spc="0" normalizeH="0" baseline="0" noProof="0" dirty="0" smtClean="0">
                <a:ln>
                  <a:noFill/>
                </a:ln>
                <a:solidFill>
                  <a:srgbClr val="FF0000"/>
                </a:solidFill>
                <a:effectLst/>
                <a:uLnTx/>
                <a:uFillTx/>
                <a:latin typeface="+mn-lt"/>
                <a:ea typeface="+mn-ea"/>
                <a:cs typeface="+mn-cs"/>
              </a:rPr>
              <a:t>Діва</a:t>
            </a:r>
            <a:r>
              <a:rPr kumimoji="0" lang="uk-UA"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uk-UA"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2" name="Содержимое 2"/>
          <p:cNvSpPr txBox="1">
            <a:spLocks/>
          </p:cNvSpPr>
          <p:nvPr/>
        </p:nvSpPr>
        <p:spPr>
          <a:xfrm>
            <a:off x="3428992" y="5214950"/>
            <a:ext cx="1357322" cy="471478"/>
          </a:xfrm>
          <a:prstGeom prst="rect">
            <a:avLst/>
          </a:prstGeom>
        </p:spPr>
        <p:txBody>
          <a:bodyPr vert="horz" lIns="91440" tIns="45720" rIns="91440" bIns="45720" rtlCol="0">
            <a:normAutofit fontScale="850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3200" b="1" i="0" u="none" strike="noStrike" kern="1200" cap="none" spc="0" normalizeH="0" baseline="0" noProof="0" dirty="0" smtClean="0">
                <a:ln>
                  <a:noFill/>
                </a:ln>
                <a:solidFill>
                  <a:srgbClr val="FF0000"/>
                </a:solidFill>
                <a:effectLst/>
                <a:uLnTx/>
                <a:uFillTx/>
                <a:latin typeface="+mn-lt"/>
                <a:ea typeface="+mn-ea"/>
                <a:cs typeface="+mn-cs"/>
              </a:rPr>
              <a:t>3 2 1 4</a:t>
            </a:r>
            <a:endParaRPr kumimoji="0" lang="uk-UA"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7172" name="Picture 4" descr="C:\Users\User\Desktop\images__1_-removebg-preview.png"/>
          <p:cNvPicPr>
            <a:picLocks noChangeAspect="1" noChangeArrowheads="1"/>
          </p:cNvPicPr>
          <p:nvPr/>
        </p:nvPicPr>
        <p:blipFill>
          <a:blip r:embed="rId4"/>
          <a:srcRect l="16667" r="13333"/>
          <a:stretch>
            <a:fillRect/>
          </a:stretch>
        </p:blipFill>
        <p:spPr bwMode="auto">
          <a:xfrm>
            <a:off x="5643570" y="2357430"/>
            <a:ext cx="1857388" cy="2857505"/>
          </a:xfrm>
          <a:prstGeom prst="rect">
            <a:avLst/>
          </a:prstGeom>
          <a:noFill/>
        </p:spPr>
      </p:pic>
      <p:sp>
        <p:nvSpPr>
          <p:cNvPr id="23" name="Заголовок 1"/>
          <p:cNvSpPr txBox="1">
            <a:spLocks/>
          </p:cNvSpPr>
          <p:nvPr/>
        </p:nvSpPr>
        <p:spPr bwMode="auto">
          <a:xfrm rot="10800000" flipV="1">
            <a:off x="5500695" y="4714884"/>
            <a:ext cx="714380" cy="1905793"/>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7174" name="Picture 6" descr="C:\Users\User\Desktop\free-png.ru-151-170x170.png"/>
          <p:cNvPicPr>
            <a:picLocks noChangeAspect="1" noChangeArrowheads="1"/>
          </p:cNvPicPr>
          <p:nvPr/>
        </p:nvPicPr>
        <p:blipFill>
          <a:blip r:embed="rId5"/>
          <a:srcRect r="18180"/>
          <a:stretch>
            <a:fillRect/>
          </a:stretch>
        </p:blipFill>
        <p:spPr bwMode="auto">
          <a:xfrm>
            <a:off x="6929454" y="2365452"/>
            <a:ext cx="2214546" cy="27066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71414"/>
            <a:ext cx="8215370"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00034" y="1000108"/>
            <a:ext cx="8301038" cy="928694"/>
          </a:xfrm>
        </p:spPr>
        <p:txBody>
          <a:bodyPr>
            <a:normAutofit fontScale="92500" lnSpcReduction="10000"/>
          </a:bodyPr>
          <a:lstStyle/>
          <a:p>
            <a:pPr algn="ctr"/>
            <a:r>
              <a:rPr lang="ru-RU" dirty="0" smtClean="0"/>
              <a:t>Прочитайте діалог героїв підручника на стор. 102 – 104.</a:t>
            </a:r>
            <a:endParaRPr lang="uk-UA" dirty="0" smtClean="0"/>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357288" y="1947396"/>
            <a:ext cx="1571637" cy="2264074"/>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0" y="4107642"/>
            <a:ext cx="2000232" cy="2750357"/>
          </a:xfrm>
          <a:prstGeom prst="rect">
            <a:avLst/>
          </a:prstGeom>
          <a:noFill/>
        </p:spPr>
      </p:pic>
      <p:pic>
        <p:nvPicPr>
          <p:cNvPr id="17" name="Picture 2" descr="C:\Users\Ольга\Desktop\free-png.ru-48.png"/>
          <p:cNvPicPr>
            <a:picLocks noChangeAspect="1" noChangeArrowheads="1"/>
          </p:cNvPicPr>
          <p:nvPr/>
        </p:nvPicPr>
        <p:blipFill>
          <a:blip r:embed="rId4"/>
          <a:srcRect/>
          <a:stretch>
            <a:fillRect/>
          </a:stretch>
        </p:blipFill>
        <p:spPr bwMode="auto">
          <a:xfrm>
            <a:off x="7258118" y="3929066"/>
            <a:ext cx="1885882" cy="2928934"/>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500429" y="3531262"/>
            <a:ext cx="2428891" cy="3326738"/>
          </a:xfrm>
          <a:prstGeom prst="rect">
            <a:avLst/>
          </a:prstGeom>
          <a:noFill/>
        </p:spPr>
      </p:pic>
      <p:pic>
        <p:nvPicPr>
          <p:cNvPr id="11" name="Picture 2" descr="C:\Users\Ольга\Desktop\Без_названия-removebg-preview.png"/>
          <p:cNvPicPr>
            <a:picLocks noChangeAspect="1" noChangeArrowheads="1"/>
          </p:cNvPicPr>
          <p:nvPr/>
        </p:nvPicPr>
        <p:blipFill>
          <a:blip r:embed="rId6"/>
          <a:srcRect/>
          <a:stretch>
            <a:fillRect/>
          </a:stretch>
        </p:blipFill>
        <p:spPr bwMode="auto">
          <a:xfrm flipH="1">
            <a:off x="5643570" y="1714488"/>
            <a:ext cx="2433661" cy="2889193"/>
          </a:xfrm>
          <a:prstGeom prst="rect">
            <a:avLst/>
          </a:prstGeom>
          <a:noFill/>
        </p:spPr>
      </p:pic>
      <p:pic>
        <p:nvPicPr>
          <p:cNvPr id="12" name="Picture 6" descr="C:\Users\Ольга\Desktop\5555\1639209701_1-papik-pro-p-klipart-noutbuk-1.png"/>
          <p:cNvPicPr>
            <a:picLocks noChangeAspect="1" noChangeArrowheads="1"/>
          </p:cNvPicPr>
          <p:nvPr/>
        </p:nvPicPr>
        <p:blipFill>
          <a:blip r:embed="rId7" cstate="print"/>
          <a:srcRect/>
          <a:stretch>
            <a:fillRect/>
          </a:stretch>
        </p:blipFill>
        <p:spPr bwMode="auto">
          <a:xfrm rot="17741874">
            <a:off x="5763745" y="2833921"/>
            <a:ext cx="714856" cy="71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6002" y="214290"/>
            <a:ext cx="6729402" cy="939784"/>
          </a:xfrm>
        </p:spPr>
        <p:txBody>
          <a:bodyPr/>
          <a:lstStyle/>
          <a:p>
            <a:r>
              <a:rPr lang="uk-UA" b="1" dirty="0" smtClean="0">
                <a:solidFill>
                  <a:srgbClr val="CC0099"/>
                </a:solidFill>
                <a:effectLst>
                  <a:outerShdw blurRad="38100" dist="38100" dir="2700000" algn="tl">
                    <a:srgbClr val="000000">
                      <a:alpha val="43137"/>
                    </a:srgbClr>
                  </a:outerShdw>
                </a:effectLst>
              </a:rPr>
              <a:t>Поміркуймо!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85804" y="1071546"/>
            <a:ext cx="8229600" cy="4357718"/>
          </a:xfrm>
        </p:spPr>
        <p:txBody>
          <a:bodyPr>
            <a:normAutofit/>
          </a:bodyPr>
          <a:lstStyle/>
          <a:p>
            <a:pPr algn="ctr"/>
            <a:r>
              <a:rPr lang="uk-UA" sz="2400" dirty="0" smtClean="0"/>
              <a:t>Стор. 104, вправа 8.</a:t>
            </a:r>
          </a:p>
          <a:p>
            <a:pPr algn="just">
              <a:buFontTx/>
              <a:buChar char="-"/>
            </a:pPr>
            <a:r>
              <a:rPr lang="uk-UA" sz="2400" dirty="0" smtClean="0"/>
              <a:t>Що з того, що ми використовуємо у нашому повсякденному житті, походить з інших культур, країн чи континентів? </a:t>
            </a:r>
          </a:p>
          <a:p>
            <a:pPr algn="just">
              <a:buFontTx/>
              <a:buChar char="-"/>
            </a:pPr>
            <a:r>
              <a:rPr lang="uk-UA" sz="2400" dirty="0" smtClean="0"/>
              <a:t>Чи можемо ми уявити собі життя, у якому користуємося лише тим, що походить із нашої власної культури чи країни? </a:t>
            </a:r>
          </a:p>
          <a:p>
            <a:pPr algn="just">
              <a:buFontTx/>
              <a:buChar char="-"/>
            </a:pPr>
            <a:r>
              <a:rPr lang="uk-UA" sz="2400" dirty="0" smtClean="0"/>
              <a:t>Що здобувають люди під час пізнання іншої культури? </a:t>
            </a:r>
          </a:p>
          <a:p>
            <a:pPr algn="just">
              <a:buFontTx/>
              <a:buChar char="-"/>
            </a:pPr>
            <a:r>
              <a:rPr lang="uk-UA" sz="2400" dirty="0" smtClean="0"/>
              <a:t>Що інколи заважає нам зрозуміти інші культури? </a:t>
            </a:r>
          </a:p>
          <a:p>
            <a:pPr algn="ctr"/>
            <a:endParaRPr lang="ru-RU" sz="2800" dirty="0"/>
          </a:p>
        </p:txBody>
      </p:sp>
      <p:sp>
        <p:nvSpPr>
          <p:cNvPr id="4" name="Нижний колонтитул 3"/>
          <p:cNvSpPr>
            <a:spLocks noGrp="1"/>
          </p:cNvSpPr>
          <p:nvPr>
            <p:ph type="ftr" sz="quarter" idx="11"/>
          </p:nvPr>
        </p:nvSpPr>
        <p:spPr>
          <a:xfrm>
            <a:off x="1462086" y="6492875"/>
            <a:ext cx="2895600" cy="365125"/>
          </a:xfrm>
        </p:spPr>
        <p:txBody>
          <a:bodyPr/>
          <a:lstStyle/>
          <a:p>
            <a:r>
              <a:rPr lang="ru-RU" dirty="0" smtClean="0"/>
              <a:t>© Скляренко О.А. 2024</a:t>
            </a:r>
            <a:endParaRPr lang="ru-RU" dirty="0"/>
          </a:p>
        </p:txBody>
      </p:sp>
      <p:sp>
        <p:nvSpPr>
          <p:cNvPr id="8" name="Блок-схема: ручное управление 7"/>
          <p:cNvSpPr/>
          <p:nvPr/>
        </p:nvSpPr>
        <p:spPr>
          <a:xfrm flipV="1">
            <a:off x="571472" y="6840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ая прямоугольная выноска 8"/>
          <p:cNvSpPr/>
          <p:nvPr/>
        </p:nvSpPr>
        <p:spPr>
          <a:xfrm rot="20970662" flipH="1">
            <a:off x="119412" y="2857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ая прямоугольная выноска 9"/>
          <p:cNvSpPr/>
          <p:nvPr/>
        </p:nvSpPr>
        <p:spPr>
          <a:xfrm rot="494076">
            <a:off x="1118110" y="4286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9" name="Picture 3" descr="C:\Users\Ольга\Desktop\image-removebg-preview.png"/>
          <p:cNvPicPr>
            <a:picLocks noChangeAspect="1" noChangeArrowheads="1"/>
          </p:cNvPicPr>
          <p:nvPr/>
        </p:nvPicPr>
        <p:blipFill>
          <a:blip r:embed="rId2"/>
          <a:srcRect/>
          <a:stretch>
            <a:fillRect/>
          </a:stretch>
        </p:blipFill>
        <p:spPr bwMode="auto">
          <a:xfrm>
            <a:off x="4857752" y="4550800"/>
            <a:ext cx="4280024" cy="2307201"/>
          </a:xfrm>
          <a:prstGeom prst="rect">
            <a:avLst/>
          </a:prstGeom>
          <a:noFill/>
        </p:spPr>
      </p:pic>
      <p:pic>
        <p:nvPicPr>
          <p:cNvPr id="4100" name="Picture 4" descr="C:\Users\Ольга\Desktop\1681178620_pictures-pibig-info-p-risunok-deti-za-partoi-pinterest-48.png"/>
          <p:cNvPicPr>
            <a:picLocks noChangeAspect="1" noChangeArrowheads="1"/>
          </p:cNvPicPr>
          <p:nvPr/>
        </p:nvPicPr>
        <p:blipFill>
          <a:blip r:embed="rId3" cstate="print"/>
          <a:srcRect b="7075"/>
          <a:stretch>
            <a:fillRect/>
          </a:stretch>
        </p:blipFill>
        <p:spPr bwMode="auto">
          <a:xfrm flipH="1">
            <a:off x="-1" y="5059839"/>
            <a:ext cx="1643042" cy="179816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6543692" cy="1143000"/>
          </a:xfrm>
        </p:spPr>
        <p:txBody>
          <a:bodyPr/>
          <a:lstStyle/>
          <a:p>
            <a:r>
              <a:rPr lang="uk-UA" b="1" dirty="0" smtClean="0">
                <a:solidFill>
                  <a:srgbClr val="CC0099"/>
                </a:solidFill>
                <a:effectLst>
                  <a:outerShdw blurRad="38100" dist="38100" dir="2700000" algn="tl">
                    <a:srgbClr val="000000">
                      <a:alpha val="43137"/>
                    </a:srgbClr>
                  </a:outerShdw>
                </a:effectLst>
              </a:rPr>
              <a:t>Читання притчі</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214422"/>
            <a:ext cx="6072230" cy="5429264"/>
          </a:xfrm>
        </p:spPr>
        <p:txBody>
          <a:bodyPr>
            <a:normAutofit lnSpcReduction="10000"/>
          </a:bodyPr>
          <a:lstStyle/>
          <a:p>
            <a:pPr algn="ctr">
              <a:buNone/>
            </a:pPr>
            <a:r>
              <a:rPr lang="uk-UA" sz="2800" b="1" i="1" dirty="0" smtClean="0">
                <a:solidFill>
                  <a:srgbClr val="0033CC"/>
                </a:solidFill>
              </a:rPr>
              <a:t>П’ятеро незрячих і слон </a:t>
            </a:r>
          </a:p>
          <a:p>
            <a:pPr algn="ctr">
              <a:buNone/>
            </a:pPr>
            <a:r>
              <a:rPr lang="uk-UA" sz="2800" dirty="0" smtClean="0"/>
              <a:t>  В одному індійському селищі жили п’ятеро незрячих людей. Одного разу вони почули, що в поселенні з’явився гігантський приручений слон. «Цікаво, що це за тварина? Який він?» — зацікавилися вони й пішли до нього. «Слон дуже схожий на стовп», — сказав один, доторкнувшись до його ноги. Другий, помацавши живіт слона, скрикнув: «Він як бочка!» </a:t>
            </a:r>
            <a:endParaRPr lang="uk-UA" sz="2800" dirty="0"/>
          </a:p>
        </p:txBody>
      </p:sp>
      <p:sp>
        <p:nvSpPr>
          <p:cNvPr id="4" name="Нижний колонтитул 3"/>
          <p:cNvSpPr>
            <a:spLocks noGrp="1"/>
          </p:cNvSpPr>
          <p:nvPr>
            <p:ph type="ftr" sz="quarter" idx="11"/>
          </p:nvPr>
        </p:nvSpPr>
        <p:spPr>
          <a:xfrm>
            <a:off x="6248400" y="6492875"/>
            <a:ext cx="2895600" cy="365125"/>
          </a:xfrm>
        </p:spPr>
        <p:txBody>
          <a:bodyPr/>
          <a:lstStyle/>
          <a:p>
            <a:r>
              <a:rPr lang="ru-RU" dirty="0" smtClean="0"/>
              <a:t>© Скляренко О.А. 2024</a:t>
            </a:r>
            <a:endParaRPr lang="ru-RU" dirty="0"/>
          </a:p>
        </p:txBody>
      </p:sp>
      <p:pic>
        <p:nvPicPr>
          <p:cNvPr id="1027" name="Picture 3" descr="C:\Users\User\Desktop\blog-22-removebg-preview.png"/>
          <p:cNvPicPr>
            <a:picLocks noChangeAspect="1" noChangeArrowheads="1"/>
          </p:cNvPicPr>
          <p:nvPr/>
        </p:nvPicPr>
        <p:blipFill>
          <a:blip r:embed="rId2"/>
          <a:srcRect l="43353" r="13294"/>
          <a:stretch>
            <a:fillRect/>
          </a:stretch>
        </p:blipFill>
        <p:spPr bwMode="auto">
          <a:xfrm flipH="1">
            <a:off x="5929322" y="-1"/>
            <a:ext cx="3214678" cy="3857587"/>
          </a:xfrm>
          <a:prstGeom prst="rect">
            <a:avLst/>
          </a:prstGeom>
          <a:noFill/>
        </p:spPr>
      </p:pic>
      <p:pic>
        <p:nvPicPr>
          <p:cNvPr id="3074" name="Picture 2" descr="C:\Users\Ольга\Desktop\images__2_-removebg-preview (1).png"/>
          <p:cNvPicPr>
            <a:picLocks noChangeAspect="1" noChangeArrowheads="1"/>
          </p:cNvPicPr>
          <p:nvPr/>
        </p:nvPicPr>
        <p:blipFill>
          <a:blip r:embed="rId3"/>
          <a:srcRect r="10134" b="27941"/>
          <a:stretch>
            <a:fillRect/>
          </a:stretch>
        </p:blipFill>
        <p:spPr bwMode="auto">
          <a:xfrm>
            <a:off x="5857884" y="4714884"/>
            <a:ext cx="3286116" cy="1714488"/>
          </a:xfrm>
          <a:prstGeom prst="rect">
            <a:avLst/>
          </a:prstGeom>
          <a:noFill/>
        </p:spPr>
      </p:pic>
      <p:pic>
        <p:nvPicPr>
          <p:cNvPr id="1026" name="Picture 2" descr="C:\Users\User\Desktop\png-transparent-indian-elephant-african-elephant-paper-ganesha-elephant-mammal-animals-terrestrial-animal-thumbnail-removebg-preview.png"/>
          <p:cNvPicPr>
            <a:picLocks noChangeAspect="1" noChangeArrowheads="1"/>
          </p:cNvPicPr>
          <p:nvPr/>
        </p:nvPicPr>
        <p:blipFill>
          <a:blip r:embed="rId4"/>
          <a:srcRect b="16666"/>
          <a:stretch>
            <a:fillRect/>
          </a:stretch>
        </p:blipFill>
        <p:spPr bwMode="auto">
          <a:xfrm>
            <a:off x="5857884" y="3286124"/>
            <a:ext cx="3286116" cy="2738452"/>
          </a:xfrm>
          <a:prstGeom prst="rect">
            <a:avLst/>
          </a:prstGeom>
          <a:noFill/>
        </p:spPr>
      </p:pic>
      <p:pic>
        <p:nvPicPr>
          <p:cNvPr id="8" name="Picture 3" descr="C:\Users\Ольга\Desktop\Без_названия-removebg-preview.png"/>
          <p:cNvPicPr>
            <a:picLocks noChangeAspect="1" noChangeArrowheads="1"/>
          </p:cNvPicPr>
          <p:nvPr/>
        </p:nvPicPr>
        <p:blipFill>
          <a:blip r:embed="rId5"/>
          <a:srcRect r="38133"/>
          <a:stretch>
            <a:fillRect/>
          </a:stretch>
        </p:blipFill>
        <p:spPr bwMode="auto">
          <a:xfrm flipH="1">
            <a:off x="0" y="4643446"/>
            <a:ext cx="1031883" cy="10715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8902" y="71422"/>
            <a:ext cx="6543692" cy="1143000"/>
          </a:xfrm>
        </p:spPr>
        <p:txBody>
          <a:bodyPr/>
          <a:lstStyle/>
          <a:p>
            <a:r>
              <a:rPr lang="uk-UA" b="1" dirty="0" smtClean="0">
                <a:solidFill>
                  <a:srgbClr val="CC0099"/>
                </a:solidFill>
                <a:effectLst>
                  <a:outerShdw blurRad="38100" dist="38100" dir="2700000" algn="tl">
                    <a:srgbClr val="000000">
                      <a:alpha val="43137"/>
                    </a:srgbClr>
                  </a:outerShdw>
                </a:effectLst>
              </a:rPr>
              <a:t>Читання притчі</a:t>
            </a:r>
            <a:endParaRPr lang="uk-UA" dirty="0"/>
          </a:p>
        </p:txBody>
      </p:sp>
      <p:sp>
        <p:nvSpPr>
          <p:cNvPr id="3" name="Содержимое 2"/>
          <p:cNvSpPr>
            <a:spLocks noGrp="1"/>
          </p:cNvSpPr>
          <p:nvPr>
            <p:ph idx="1"/>
          </p:nvPr>
        </p:nvSpPr>
        <p:spPr>
          <a:xfrm>
            <a:off x="3028968" y="1142984"/>
            <a:ext cx="5972188" cy="5500726"/>
          </a:xfrm>
        </p:spPr>
        <p:txBody>
          <a:bodyPr>
            <a:normAutofit fontScale="85000" lnSpcReduction="10000"/>
          </a:bodyPr>
          <a:lstStyle/>
          <a:p>
            <a:pPr algn="ctr">
              <a:buNone/>
            </a:pPr>
            <a:r>
              <a:rPr lang="uk-UA" dirty="0" smtClean="0"/>
              <a:t>Третій намацав хвіст і вирішив, що тварина схожа на товсту мотузку. Четвертий сліпець, який стояв біля вуха гіганта, почав доводити, що слон — це велике опахало, хоча й шершаве на дотик, як килим. А п’ятий, тримаючись за хобот, сказав: «Слон схожий на товсту м’яку трубу». І всі п’ятеро почали сперечатися між собою, й кожен стверджував, що саме його уявлення про слона найбільш правильне.</a:t>
            </a:r>
            <a:endParaRPr lang="uk-UA"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2050" name="Picture 2" descr="C:\Users\User\Desktop\images-removebg-preview.png"/>
          <p:cNvPicPr>
            <a:picLocks noChangeAspect="1" noChangeArrowheads="1"/>
          </p:cNvPicPr>
          <p:nvPr/>
        </p:nvPicPr>
        <p:blipFill>
          <a:blip r:embed="rId2"/>
          <a:srcRect r="53333"/>
          <a:stretch>
            <a:fillRect/>
          </a:stretch>
        </p:blipFill>
        <p:spPr bwMode="auto">
          <a:xfrm>
            <a:off x="0" y="3796393"/>
            <a:ext cx="1428760" cy="3061607"/>
          </a:xfrm>
          <a:prstGeom prst="rect">
            <a:avLst/>
          </a:prstGeom>
          <a:noFill/>
        </p:spPr>
      </p:pic>
      <p:pic>
        <p:nvPicPr>
          <p:cNvPr id="2051" name="Picture 3" descr="C:\Users\User\Desktop\original_Picture5.png"/>
          <p:cNvPicPr>
            <a:picLocks noChangeAspect="1" noChangeArrowheads="1"/>
          </p:cNvPicPr>
          <p:nvPr/>
        </p:nvPicPr>
        <p:blipFill>
          <a:blip r:embed="rId3"/>
          <a:srcRect l="14859" t="23772" r="44811" b="7289"/>
          <a:stretch>
            <a:fillRect/>
          </a:stretch>
        </p:blipFill>
        <p:spPr bwMode="auto">
          <a:xfrm>
            <a:off x="2123401" y="4429108"/>
            <a:ext cx="1591343" cy="2428892"/>
          </a:xfrm>
          <a:prstGeom prst="rect">
            <a:avLst/>
          </a:prstGeom>
          <a:noFill/>
        </p:spPr>
      </p:pic>
      <p:pic>
        <p:nvPicPr>
          <p:cNvPr id="1026" name="Picture 2" descr="C:\Users\Ольга\Desktop\png-clipart-india-taj-mahal-attractions-tourism-india-removebg-preview.png"/>
          <p:cNvPicPr>
            <a:picLocks noChangeAspect="1" noChangeArrowheads="1"/>
          </p:cNvPicPr>
          <p:nvPr/>
        </p:nvPicPr>
        <p:blipFill>
          <a:blip r:embed="rId4"/>
          <a:srcRect l="22941"/>
          <a:stretch>
            <a:fillRect/>
          </a:stretch>
        </p:blipFill>
        <p:spPr bwMode="auto">
          <a:xfrm>
            <a:off x="1" y="0"/>
            <a:ext cx="2609068" cy="2000240"/>
          </a:xfrm>
          <a:prstGeom prst="rect">
            <a:avLst/>
          </a:prstGeom>
          <a:noFill/>
        </p:spPr>
      </p:pic>
      <p:pic>
        <p:nvPicPr>
          <p:cNvPr id="2054" name="Picture 6" descr="C:\Users\User\Desktop\images__1_-removebg-preview.png"/>
          <p:cNvPicPr>
            <a:picLocks noChangeAspect="1" noChangeArrowheads="1"/>
          </p:cNvPicPr>
          <p:nvPr/>
        </p:nvPicPr>
        <p:blipFill>
          <a:blip r:embed="rId5"/>
          <a:srcRect l="48913"/>
          <a:stretch>
            <a:fillRect/>
          </a:stretch>
        </p:blipFill>
        <p:spPr bwMode="auto">
          <a:xfrm>
            <a:off x="1285852" y="571480"/>
            <a:ext cx="895344" cy="2609850"/>
          </a:xfrm>
          <a:prstGeom prst="rect">
            <a:avLst/>
          </a:prstGeom>
          <a:noFill/>
        </p:spPr>
      </p:pic>
      <p:pic>
        <p:nvPicPr>
          <p:cNvPr id="2053" name="Picture 5" descr="C:\Users\User\Desktop\images-removebg-preview (1).png"/>
          <p:cNvPicPr>
            <a:picLocks noChangeAspect="1" noChangeArrowheads="1"/>
          </p:cNvPicPr>
          <p:nvPr/>
        </p:nvPicPr>
        <p:blipFill>
          <a:blip r:embed="rId6"/>
          <a:srcRect l="26290" r="20138"/>
          <a:stretch>
            <a:fillRect/>
          </a:stretch>
        </p:blipFill>
        <p:spPr bwMode="auto">
          <a:xfrm>
            <a:off x="0" y="1357298"/>
            <a:ext cx="1285884" cy="2589222"/>
          </a:xfrm>
          <a:prstGeom prst="rect">
            <a:avLst/>
          </a:prstGeom>
          <a:noFill/>
        </p:spPr>
      </p:pic>
      <p:pic>
        <p:nvPicPr>
          <p:cNvPr id="2052" name="Picture 4" descr="C:\Users\User\Desktop\original_Picture8.png"/>
          <p:cNvPicPr>
            <a:picLocks noChangeAspect="1" noChangeArrowheads="1"/>
          </p:cNvPicPr>
          <p:nvPr/>
        </p:nvPicPr>
        <p:blipFill>
          <a:blip r:embed="rId7"/>
          <a:srcRect r="49331"/>
          <a:stretch>
            <a:fillRect/>
          </a:stretch>
        </p:blipFill>
        <p:spPr bwMode="auto">
          <a:xfrm>
            <a:off x="2285984" y="1714488"/>
            <a:ext cx="1143008" cy="2378075"/>
          </a:xfrm>
          <a:prstGeom prst="rect">
            <a:avLst/>
          </a:prstGeom>
          <a:noFill/>
        </p:spPr>
      </p:pic>
      <p:pic>
        <p:nvPicPr>
          <p:cNvPr id="1027" name="Picture 3" descr="C:\Users\Ольга\Desktop\Без_названия-removebg-preview.png"/>
          <p:cNvPicPr>
            <a:picLocks noChangeAspect="1" noChangeArrowheads="1"/>
          </p:cNvPicPr>
          <p:nvPr/>
        </p:nvPicPr>
        <p:blipFill>
          <a:blip r:embed="rId8" cstate="print"/>
          <a:srcRect r="38133"/>
          <a:stretch>
            <a:fillRect/>
          </a:stretch>
        </p:blipFill>
        <p:spPr bwMode="auto">
          <a:xfrm>
            <a:off x="3214678" y="3143248"/>
            <a:ext cx="642942" cy="522904"/>
          </a:xfrm>
          <a:prstGeom prst="rect">
            <a:avLst/>
          </a:prstGeom>
          <a:noFill/>
        </p:spPr>
      </p:pic>
      <p:pic>
        <p:nvPicPr>
          <p:cNvPr id="12" name="Picture 3" descr="C:\Users\Ольга\Desktop\Без_названия-removebg-preview.png"/>
          <p:cNvPicPr>
            <a:picLocks noChangeAspect="1" noChangeArrowheads="1"/>
          </p:cNvPicPr>
          <p:nvPr/>
        </p:nvPicPr>
        <p:blipFill>
          <a:blip r:embed="rId9" cstate="print"/>
          <a:srcRect r="38133"/>
          <a:stretch>
            <a:fillRect/>
          </a:stretch>
        </p:blipFill>
        <p:spPr bwMode="auto">
          <a:xfrm flipH="1">
            <a:off x="3786182" y="3357562"/>
            <a:ext cx="322070" cy="214314"/>
          </a:xfrm>
          <a:prstGeom prst="rect">
            <a:avLst/>
          </a:prstGeom>
          <a:noFill/>
        </p:spPr>
      </p:pic>
      <p:pic>
        <p:nvPicPr>
          <p:cNvPr id="1028" name="Picture 4" descr="C:\Users\Ольга\Desktop\bc465c417b3206827b36c534d27608b8-removebg-preview.png"/>
          <p:cNvPicPr>
            <a:picLocks noChangeAspect="1" noChangeArrowheads="1"/>
          </p:cNvPicPr>
          <p:nvPr/>
        </p:nvPicPr>
        <p:blipFill>
          <a:blip r:embed="rId10"/>
          <a:srcRect/>
          <a:stretch>
            <a:fillRect/>
          </a:stretch>
        </p:blipFill>
        <p:spPr bwMode="auto">
          <a:xfrm>
            <a:off x="834730" y="3071810"/>
            <a:ext cx="1922254" cy="22145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6472254" cy="939784"/>
          </a:xfrm>
        </p:spPr>
        <p:txBody>
          <a:bodyPr/>
          <a:lstStyle/>
          <a:p>
            <a:r>
              <a:rPr lang="uk-UA" b="1" dirty="0" smtClean="0">
                <a:solidFill>
                  <a:srgbClr val="CC0099"/>
                </a:solidFill>
                <a:effectLst>
                  <a:outerShdw blurRad="38100" dist="38100" dir="2700000" algn="tl">
                    <a:srgbClr val="000000">
                      <a:alpha val="43137"/>
                    </a:srgbClr>
                  </a:outerShdw>
                </a:effectLst>
              </a:rPr>
              <a:t>Очікування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000108"/>
            <a:ext cx="7429552" cy="5572164"/>
          </a:xfrm>
        </p:spPr>
        <p:txBody>
          <a:bodyPr>
            <a:noAutofit/>
          </a:bodyPr>
          <a:lstStyle/>
          <a:p>
            <a:pPr marL="0" algn="ctr">
              <a:spcBef>
                <a:spcPts val="0"/>
              </a:spcBef>
              <a:buNone/>
            </a:pPr>
            <a:r>
              <a:rPr lang="ru-RU" sz="2100" dirty="0" smtClean="0"/>
              <a:t>Учень/учениця:</a:t>
            </a:r>
          </a:p>
          <a:p>
            <a:pPr marL="0">
              <a:spcBef>
                <a:spcPts val="0"/>
              </a:spcBef>
            </a:pPr>
            <a:r>
              <a:rPr lang="uk-UA" sz="2100" dirty="0" smtClean="0"/>
              <a:t>визначає відмінності між людьми як ціннісну ознаку індивідуальності;  </a:t>
            </a:r>
          </a:p>
          <a:p>
            <a:pPr marL="0">
              <a:spcBef>
                <a:spcPts val="0"/>
              </a:spcBef>
            </a:pPr>
            <a:r>
              <a:rPr lang="uk-UA" sz="2100" dirty="0" smtClean="0"/>
              <a:t>толерантно ставиться до поглядів, переконань, інтересів і потреб інших осіб, що не загрожують </a:t>
            </a:r>
          </a:p>
          <a:p>
            <a:pPr marL="0">
              <a:spcBef>
                <a:spcPts val="0"/>
              </a:spcBef>
              <a:buNone/>
            </a:pPr>
            <a:r>
              <a:rPr lang="uk-UA" sz="2100" dirty="0" smtClean="0"/>
              <a:t>здоров’ю, безпеці і добробуту;  </a:t>
            </a:r>
          </a:p>
          <a:p>
            <a:pPr marL="0">
              <a:spcBef>
                <a:spcPts val="0"/>
              </a:spcBef>
            </a:pPr>
            <a:r>
              <a:rPr lang="uk-UA" sz="2100" dirty="0" smtClean="0"/>
              <a:t>виявляє розуміння індивідуальних відмінностей інших осіб;  </a:t>
            </a:r>
          </a:p>
          <a:p>
            <a:pPr marL="0">
              <a:spcBef>
                <a:spcPts val="0"/>
              </a:spcBef>
            </a:pPr>
            <a:r>
              <a:rPr lang="uk-UA" sz="2100" dirty="0" smtClean="0"/>
              <a:t>виявляє чуйність до осіб, які потребують допомоги;  </a:t>
            </a:r>
          </a:p>
          <a:p>
            <a:pPr marL="0">
              <a:spcBef>
                <a:spcPts val="0"/>
              </a:spcBef>
            </a:pPr>
            <a:r>
              <a:rPr lang="uk-UA" sz="2100" dirty="0" smtClean="0"/>
              <a:t>бере участь у груповій роботі з огляду на індивідуальні особливості і потреби;  </a:t>
            </a:r>
          </a:p>
          <a:p>
            <a:pPr marL="0">
              <a:spcBef>
                <a:spcPts val="0"/>
              </a:spcBef>
            </a:pPr>
            <a:r>
              <a:rPr lang="uk-UA" sz="2100" dirty="0" smtClean="0"/>
              <a:t>розуміє взаємовплив емоційного стану, переконань, поведінки всіх учасників спільної діяльності;  </a:t>
            </a:r>
          </a:p>
          <a:p>
            <a:pPr marL="0">
              <a:spcBef>
                <a:spcPts val="0"/>
              </a:spcBef>
            </a:pPr>
            <a:r>
              <a:rPr lang="uk-UA" sz="2100" dirty="0" smtClean="0"/>
              <a:t>встановлює нові контакти та ефективно співпрацює для досягнення результату, використовує різні засоби зв’язку.</a:t>
            </a:r>
          </a:p>
        </p:txBody>
      </p:sp>
      <p:sp>
        <p:nvSpPr>
          <p:cNvPr id="4" name="Нижний колонтитул 3"/>
          <p:cNvSpPr>
            <a:spLocks noGrp="1"/>
          </p:cNvSpPr>
          <p:nvPr>
            <p:ph type="ftr" sz="quarter" idx="11"/>
          </p:nvPr>
        </p:nvSpPr>
        <p:spPr>
          <a:xfrm>
            <a:off x="5429256" y="6492875"/>
            <a:ext cx="2895600" cy="365125"/>
          </a:xfrm>
        </p:spPr>
        <p:txBody>
          <a:bodyPr/>
          <a:lstStyle/>
          <a:p>
            <a:r>
              <a:rPr lang="ru-RU" dirty="0" smtClean="0"/>
              <a:t>© Скляренко О.А. 2024</a:t>
            </a:r>
            <a:endParaRPr lang="ru-RU" dirty="0"/>
          </a:p>
        </p:txBody>
      </p:sp>
      <p:pic>
        <p:nvPicPr>
          <p:cNvPr id="5" name="Picture 6" descr="C:\Users\Ольга\Desktop\15fdb46866a5e5126e24d9df90eeb25e.png"/>
          <p:cNvPicPr>
            <a:picLocks noChangeAspect="1" noChangeArrowheads="1"/>
          </p:cNvPicPr>
          <p:nvPr/>
        </p:nvPicPr>
        <p:blipFill>
          <a:blip r:embed="rId2"/>
          <a:srcRect l="27967"/>
          <a:stretch>
            <a:fillRect/>
          </a:stretch>
        </p:blipFill>
        <p:spPr bwMode="auto">
          <a:xfrm flipH="1">
            <a:off x="6643702" y="0"/>
            <a:ext cx="250032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852"/>
            <a:ext cx="7829576" cy="1011222"/>
          </a:xfrm>
        </p:spPr>
        <p:txBody>
          <a:bodyPr/>
          <a:lstStyle/>
          <a:p>
            <a:r>
              <a:rPr lang="uk-UA" b="1" dirty="0" smtClean="0">
                <a:solidFill>
                  <a:srgbClr val="CC0099"/>
                </a:solidFill>
                <a:effectLst>
                  <a:outerShdw blurRad="38100" dist="38100" dir="2700000" algn="tl">
                    <a:srgbClr val="000000">
                      <a:alpha val="43137"/>
                    </a:srgbClr>
                  </a:outerShdw>
                </a:effectLst>
              </a:rPr>
              <a:t>Читання притчі</a:t>
            </a:r>
            <a:endParaRPr lang="uk-UA" dirty="0"/>
          </a:p>
        </p:txBody>
      </p:sp>
      <p:sp>
        <p:nvSpPr>
          <p:cNvPr id="3" name="Содержимое 2"/>
          <p:cNvSpPr>
            <a:spLocks noGrp="1"/>
          </p:cNvSpPr>
          <p:nvPr>
            <p:ph idx="1"/>
          </p:nvPr>
        </p:nvSpPr>
        <p:spPr>
          <a:xfrm>
            <a:off x="-32" y="1071547"/>
            <a:ext cx="4829180" cy="3714776"/>
          </a:xfrm>
        </p:spPr>
        <p:txBody>
          <a:bodyPr>
            <a:normAutofit/>
          </a:bodyPr>
          <a:lstStyle/>
          <a:p>
            <a:pPr algn="ctr"/>
            <a:r>
              <a:rPr lang="ru-RU" sz="2800" dirty="0" smtClean="0"/>
              <a:t>Дуже часто й у житті </a:t>
            </a:r>
            <a:r>
              <a:rPr lang="ru-RU" sz="2800" dirty="0" err="1" smtClean="0"/>
              <a:t>стається</a:t>
            </a:r>
            <a:r>
              <a:rPr lang="ru-RU" sz="2800" dirty="0" smtClean="0"/>
              <a:t> так, як із </a:t>
            </a:r>
            <a:r>
              <a:rPr lang="ru-RU" sz="2800" dirty="0" err="1" smtClean="0"/>
              <a:t>цими</a:t>
            </a:r>
            <a:r>
              <a:rPr lang="ru-RU" sz="2800" dirty="0" smtClean="0"/>
              <a:t> незрячими людьми: ми </a:t>
            </a:r>
            <a:r>
              <a:rPr lang="ru-RU" sz="2800" dirty="0" err="1" smtClean="0"/>
              <a:t>бачимо</a:t>
            </a:r>
            <a:r>
              <a:rPr lang="ru-RU" sz="2800" dirty="0" smtClean="0"/>
              <a:t> тільки один </a:t>
            </a:r>
            <a:r>
              <a:rPr lang="ru-RU" sz="2800" dirty="0" err="1" smtClean="0"/>
              <a:t>бік</a:t>
            </a:r>
            <a:r>
              <a:rPr lang="ru-RU" sz="2800" dirty="0" smtClean="0"/>
              <a:t> </a:t>
            </a:r>
            <a:r>
              <a:rPr lang="ru-RU" sz="2800" dirty="0" err="1" smtClean="0"/>
              <a:t>істини</a:t>
            </a:r>
            <a:r>
              <a:rPr lang="ru-RU" sz="2800" dirty="0" smtClean="0"/>
              <a:t>, а </a:t>
            </a:r>
            <a:r>
              <a:rPr lang="ru-RU" sz="2800" dirty="0" err="1" smtClean="0"/>
              <a:t>стверджуємо</a:t>
            </a:r>
            <a:r>
              <a:rPr lang="ru-RU" sz="2800" dirty="0" smtClean="0"/>
              <a:t>, що </a:t>
            </a:r>
            <a:r>
              <a:rPr lang="ru-RU" sz="2800" dirty="0" err="1" smtClean="0"/>
              <a:t>пізнали</a:t>
            </a:r>
            <a:r>
              <a:rPr lang="ru-RU" sz="2800" dirty="0" smtClean="0"/>
              <a:t> її </a:t>
            </a:r>
            <a:r>
              <a:rPr lang="ru-RU" sz="2800" dirty="0" err="1" smtClean="0"/>
              <a:t>повністю</a:t>
            </a:r>
            <a:r>
              <a:rPr lang="ru-RU" sz="2800" dirty="0" smtClean="0"/>
              <a:t> і наша точка зору — </a:t>
            </a:r>
            <a:r>
              <a:rPr lang="ru-RU" sz="2800" dirty="0" err="1" smtClean="0"/>
              <a:t>єдино</a:t>
            </a:r>
            <a:r>
              <a:rPr lang="ru-RU" sz="2800" dirty="0" smtClean="0"/>
              <a:t> правильна.</a:t>
            </a:r>
            <a:endParaRPr lang="uk-UA" sz="2800" dirty="0"/>
          </a:p>
        </p:txBody>
      </p:sp>
      <p:sp>
        <p:nvSpPr>
          <p:cNvPr id="4" name="Нижний колонтитул 3"/>
          <p:cNvSpPr>
            <a:spLocks noGrp="1"/>
          </p:cNvSpPr>
          <p:nvPr>
            <p:ph type="ftr" sz="quarter" idx="11"/>
          </p:nvPr>
        </p:nvSpPr>
        <p:spPr>
          <a:xfrm>
            <a:off x="1285852" y="6492875"/>
            <a:ext cx="2895600" cy="365125"/>
          </a:xfrm>
        </p:spPr>
        <p:txBody>
          <a:bodyPr/>
          <a:lstStyle/>
          <a:p>
            <a:r>
              <a:rPr lang="ru-RU" dirty="0" smtClean="0"/>
              <a:t>© Скляренко О.А. 2024</a:t>
            </a:r>
            <a:endParaRPr lang="ru-RU" dirty="0"/>
          </a:p>
        </p:txBody>
      </p:sp>
      <p:pic>
        <p:nvPicPr>
          <p:cNvPr id="2050" name="Picture 2" descr="C:\Users\Ольга\Desktop\kids-studying-studying-world-map-in-school-classroom_679557-546-removebg-preview.png"/>
          <p:cNvPicPr>
            <a:picLocks noChangeAspect="1" noChangeArrowheads="1"/>
          </p:cNvPicPr>
          <p:nvPr/>
        </p:nvPicPr>
        <p:blipFill>
          <a:blip r:embed="rId2"/>
          <a:srcRect/>
          <a:stretch>
            <a:fillRect/>
          </a:stretch>
        </p:blipFill>
        <p:spPr bwMode="auto">
          <a:xfrm>
            <a:off x="3286116" y="4085038"/>
            <a:ext cx="5857884" cy="2772962"/>
          </a:xfrm>
          <a:prstGeom prst="rect">
            <a:avLst/>
          </a:prstGeom>
          <a:noFill/>
        </p:spPr>
      </p:pic>
      <p:sp>
        <p:nvSpPr>
          <p:cNvPr id="6" name="Содержимое 2"/>
          <p:cNvSpPr txBox="1">
            <a:spLocks/>
          </p:cNvSpPr>
          <p:nvPr/>
        </p:nvSpPr>
        <p:spPr>
          <a:xfrm>
            <a:off x="4929190" y="1071547"/>
            <a:ext cx="4000528" cy="3143272"/>
          </a:xfrm>
          <a:prstGeom prst="rect">
            <a:avLst/>
          </a:prstGeom>
        </p:spPr>
        <p:txBody>
          <a:bodyPr vert="horz" lIns="91440" tIns="45720" rIns="91440" bIns="45720" rtlCol="0">
            <a:normAutofit/>
          </a:bodyPr>
          <a:lstStyle/>
          <a:p>
            <a:pPr marL="342900" lvl="0" indent="-342900" algn="ctr">
              <a:spcBef>
                <a:spcPct val="20000"/>
              </a:spcBef>
              <a:buFont typeface="Arial" pitchFamily="34" charset="0"/>
              <a:buChar char="•"/>
            </a:pPr>
            <a:r>
              <a:rPr lang="ru-RU" sz="2800" i="1" dirty="0" smtClean="0">
                <a:solidFill>
                  <a:srgbClr val="0033CC"/>
                </a:solidFill>
              </a:rPr>
              <a:t>Поясніть, чому іншу людину чи культуру не можна оцінювати на підставі лише однієї характеристики</a:t>
            </a:r>
            <a:r>
              <a:rPr kumimoji="0" lang="ru-RU" sz="2800" b="0" i="1" u="none" strike="noStrike" kern="1200" cap="none" spc="0" normalizeH="0" baseline="0" noProof="0" dirty="0" smtClean="0">
                <a:ln>
                  <a:noFill/>
                </a:ln>
                <a:solidFill>
                  <a:srgbClr val="0033CC"/>
                </a:solidFill>
                <a:effectLst/>
                <a:uLnTx/>
                <a:uFillTx/>
                <a:latin typeface="+mn-lt"/>
                <a:ea typeface="+mn-ea"/>
                <a:cs typeface="+mn-cs"/>
              </a:rPr>
              <a:t>.</a:t>
            </a:r>
            <a:endParaRPr kumimoji="0" lang="uk-UA" sz="2800" b="0" i="1" u="none" strike="noStrike" kern="1200" cap="none" spc="0" normalizeH="0" baseline="0" noProof="0" dirty="0">
              <a:ln>
                <a:noFill/>
              </a:ln>
              <a:solidFill>
                <a:srgbClr val="0033CC"/>
              </a:solidFill>
              <a:effectLst/>
              <a:uLnTx/>
              <a:uFillTx/>
              <a:latin typeface="+mn-lt"/>
              <a:ea typeface="+mn-ea"/>
              <a:cs typeface="+mn-cs"/>
            </a:endParaRPr>
          </a:p>
        </p:txBody>
      </p:sp>
      <p:pic>
        <p:nvPicPr>
          <p:cNvPr id="7" name="Picture 8" descr="C:\Users\User\Desktop\1681300141_kartinki-pibig-info-p-dumayushchii-chelovek-kartinki-dlya-prezen-71.png"/>
          <p:cNvPicPr>
            <a:picLocks noChangeAspect="1" noChangeArrowheads="1"/>
          </p:cNvPicPr>
          <p:nvPr/>
        </p:nvPicPr>
        <p:blipFill>
          <a:blip r:embed="rId3" cstate="print"/>
          <a:srcRect/>
          <a:stretch>
            <a:fillRect/>
          </a:stretch>
        </p:blipFill>
        <p:spPr bwMode="auto">
          <a:xfrm>
            <a:off x="0" y="4643462"/>
            <a:ext cx="1642369" cy="22145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8)">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52"/>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Опрацювання інформації</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571604" y="1000108"/>
            <a:ext cx="7115196" cy="5626121"/>
          </a:xfrm>
        </p:spPr>
        <p:txBody>
          <a:bodyPr>
            <a:normAutofit lnSpcReduction="10000"/>
          </a:bodyPr>
          <a:lstStyle/>
          <a:p>
            <a:pPr algn="ctr"/>
            <a:r>
              <a:rPr lang="ru-RU" sz="2600" dirty="0" smtClean="0"/>
              <a:t>Відмінності в поглядах, переконаннях, цінностях можуть спричиняти непорозуміння у взаємовідносинах. Наприклад, дехто вважає, що в житті треба бути прямолінійним та спритним. Тому люди, які дотримуються протилежної життєвої позиції, що в житті краще бути ввічливим і не квапитися, можуть викликати в перших роздратування. Так трапляється тому, що людський мозок схильний сприймати інші ідеї, погляди, відмінні від власних, як неправильні. Обидві сторони можуть мати різні думки й погляди —</a:t>
            </a:r>
          </a:p>
          <a:p>
            <a:pPr algn="ctr">
              <a:buNone/>
            </a:pPr>
            <a:r>
              <a:rPr lang="ru-RU" sz="2600" dirty="0" smtClean="0"/>
              <a:t>  і це нормально.</a:t>
            </a:r>
            <a:endParaRPr lang="uk-UA" sz="2600" dirty="0"/>
          </a:p>
        </p:txBody>
      </p:sp>
      <p:sp>
        <p:nvSpPr>
          <p:cNvPr id="4" name="Нижний колонтитул 3"/>
          <p:cNvSpPr>
            <a:spLocks noGrp="1"/>
          </p:cNvSpPr>
          <p:nvPr>
            <p:ph type="ftr" sz="quarter" idx="11"/>
          </p:nvPr>
        </p:nvSpPr>
        <p:spPr>
          <a:xfrm>
            <a:off x="1643042" y="6492875"/>
            <a:ext cx="2895600" cy="365125"/>
          </a:xfrm>
        </p:spPr>
        <p:txBody>
          <a:bodyPr/>
          <a:lstStyle/>
          <a:p>
            <a:r>
              <a:rPr lang="ru-RU" dirty="0" smtClean="0"/>
              <a:t>© Скляренко О.А. 2024</a:t>
            </a:r>
            <a:endParaRPr lang="ru-RU" dirty="0"/>
          </a:p>
        </p:txBody>
      </p:sp>
      <p:pic>
        <p:nvPicPr>
          <p:cNvPr id="4098" name="Picture 2" descr="C:\Users\Ольга\Desktop\Без_названия-removebg-preview (1).png"/>
          <p:cNvPicPr>
            <a:picLocks noChangeAspect="1" noChangeArrowheads="1"/>
          </p:cNvPicPr>
          <p:nvPr/>
        </p:nvPicPr>
        <p:blipFill>
          <a:blip r:embed="rId2" cstate="print"/>
          <a:srcRect/>
          <a:stretch>
            <a:fillRect/>
          </a:stretch>
        </p:blipFill>
        <p:spPr bwMode="auto">
          <a:xfrm>
            <a:off x="8460294" y="1357298"/>
            <a:ext cx="683706" cy="1014411"/>
          </a:xfrm>
          <a:prstGeom prst="rect">
            <a:avLst/>
          </a:prstGeom>
          <a:noFill/>
        </p:spPr>
      </p:pic>
      <p:pic>
        <p:nvPicPr>
          <p:cNvPr id="4099" name="Picture 3" descr="C:\Users\Ольга\Desktop\Без_названия__1_-removebg-preview.png"/>
          <p:cNvPicPr>
            <a:picLocks noChangeAspect="1" noChangeArrowheads="1"/>
          </p:cNvPicPr>
          <p:nvPr/>
        </p:nvPicPr>
        <p:blipFill>
          <a:blip r:embed="rId3"/>
          <a:srcRect r="9821" b="52500"/>
          <a:stretch>
            <a:fillRect/>
          </a:stretch>
        </p:blipFill>
        <p:spPr bwMode="auto">
          <a:xfrm>
            <a:off x="7786668" y="5500702"/>
            <a:ext cx="1357332" cy="1357298"/>
          </a:xfrm>
          <a:prstGeom prst="rect">
            <a:avLst/>
          </a:prstGeom>
          <a:noFill/>
        </p:spPr>
      </p:pic>
      <p:pic>
        <p:nvPicPr>
          <p:cNvPr id="4100" name="Picture 4" descr="C:\Users\Ольга\Desktop\images__3_-removebg-preview.png"/>
          <p:cNvPicPr>
            <a:picLocks noChangeAspect="1" noChangeArrowheads="1"/>
          </p:cNvPicPr>
          <p:nvPr/>
        </p:nvPicPr>
        <p:blipFill>
          <a:blip r:embed="rId4"/>
          <a:srcRect l="5016" r="74917"/>
          <a:stretch>
            <a:fillRect/>
          </a:stretch>
        </p:blipFill>
        <p:spPr bwMode="auto">
          <a:xfrm>
            <a:off x="0" y="857232"/>
            <a:ext cx="1071570" cy="3018234"/>
          </a:xfrm>
          <a:prstGeom prst="rect">
            <a:avLst/>
          </a:prstGeom>
          <a:noFill/>
        </p:spPr>
      </p:pic>
      <p:pic>
        <p:nvPicPr>
          <p:cNvPr id="4101" name="Picture 5" descr="C:\Users\Ольга\Desktop\images__3_-removebg-preview.png"/>
          <p:cNvPicPr>
            <a:picLocks noChangeAspect="1" noChangeArrowheads="1"/>
          </p:cNvPicPr>
          <p:nvPr/>
        </p:nvPicPr>
        <p:blipFill>
          <a:blip r:embed="rId4"/>
          <a:srcRect l="53037" r="3017" b="11347"/>
          <a:stretch>
            <a:fillRect/>
          </a:stretch>
        </p:blipFill>
        <p:spPr bwMode="auto">
          <a:xfrm>
            <a:off x="0" y="4414362"/>
            <a:ext cx="2143140" cy="2443638"/>
          </a:xfrm>
          <a:prstGeom prst="rect">
            <a:avLst/>
          </a:prstGeom>
          <a:noFill/>
        </p:spPr>
      </p:pic>
      <p:pic>
        <p:nvPicPr>
          <p:cNvPr id="4103" name="Picture 7" descr="C:\Users\Ольга\Desktop\images__3_-removebg-preview.png"/>
          <p:cNvPicPr>
            <a:picLocks noChangeAspect="1" noChangeArrowheads="1"/>
          </p:cNvPicPr>
          <p:nvPr/>
        </p:nvPicPr>
        <p:blipFill>
          <a:blip r:embed="rId4"/>
          <a:srcRect l="25110" r="48323"/>
          <a:stretch>
            <a:fillRect/>
          </a:stretch>
        </p:blipFill>
        <p:spPr bwMode="auto">
          <a:xfrm>
            <a:off x="1285852" y="1857364"/>
            <a:ext cx="1068607" cy="22734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Опрацювання інформації</a:t>
            </a:r>
            <a:endParaRPr lang="ru-RU" dirty="0"/>
          </a:p>
        </p:txBody>
      </p:sp>
      <p:sp>
        <p:nvSpPr>
          <p:cNvPr id="3" name="Содержимое 2"/>
          <p:cNvSpPr>
            <a:spLocks noGrp="1"/>
          </p:cNvSpPr>
          <p:nvPr>
            <p:ph idx="1"/>
          </p:nvPr>
        </p:nvSpPr>
        <p:spPr>
          <a:xfrm>
            <a:off x="-32" y="1071546"/>
            <a:ext cx="5929354" cy="5786454"/>
          </a:xfrm>
        </p:spPr>
        <p:txBody>
          <a:bodyPr>
            <a:noAutofit/>
          </a:bodyPr>
          <a:lstStyle/>
          <a:p>
            <a:pPr algn="ctr"/>
            <a:r>
              <a:rPr lang="ru-RU" sz="2400" dirty="0" smtClean="0"/>
              <a:t>Розуміння того, що безліч інших поглядів має право на існування і всі вони по-своєму корисні, додає толерантності в ставленні до інших, збагачує спільноту різними новими ідеями та результатами. Вивчення інших культур допомагає нам зрозуміти різні точки зору у світі, у якому ми живемо. Це допомагає розвіяти негативні стереотипи та особисті упередження щодо різних груп. Крім того, культурне розмаїття допомагає нам розпізнавати й поважати «способи існування», які не є звичайними для нас.</a:t>
            </a:r>
            <a:endParaRPr lang="ru-RU" sz="2400" dirty="0"/>
          </a:p>
        </p:txBody>
      </p:sp>
      <p:sp>
        <p:nvSpPr>
          <p:cNvPr id="4" name="Нижний колонтитул 3"/>
          <p:cNvSpPr>
            <a:spLocks noGrp="1"/>
          </p:cNvSpPr>
          <p:nvPr>
            <p:ph type="ftr" sz="quarter" idx="11"/>
          </p:nvPr>
        </p:nvSpPr>
        <p:spPr>
          <a:xfrm>
            <a:off x="6000760" y="6492875"/>
            <a:ext cx="2895600" cy="365125"/>
          </a:xfrm>
        </p:spPr>
        <p:txBody>
          <a:bodyPr/>
          <a:lstStyle/>
          <a:p>
            <a:r>
              <a:rPr lang="ru-RU" dirty="0" smtClean="0"/>
              <a:t>© Скляренко О.А. 2024</a:t>
            </a:r>
            <a:endParaRPr lang="ru-RU" dirty="0"/>
          </a:p>
        </p:txBody>
      </p:sp>
      <p:pic>
        <p:nvPicPr>
          <p:cNvPr id="5122" name="Picture 2" descr="C:\Users\Ольга\Desktop\images__5_-removebg-preview.png"/>
          <p:cNvPicPr>
            <a:picLocks noChangeAspect="1" noChangeArrowheads="1"/>
          </p:cNvPicPr>
          <p:nvPr/>
        </p:nvPicPr>
        <p:blipFill>
          <a:blip r:embed="rId2"/>
          <a:srcRect/>
          <a:stretch>
            <a:fillRect/>
          </a:stretch>
        </p:blipFill>
        <p:spPr bwMode="auto">
          <a:xfrm>
            <a:off x="5572132" y="1671698"/>
            <a:ext cx="3571868" cy="46416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5918" y="142852"/>
            <a:ext cx="6900882" cy="928694"/>
          </a:xfrm>
        </p:spPr>
        <p:txBody>
          <a:bodyPr/>
          <a:lstStyle/>
          <a:p>
            <a:r>
              <a:rPr lang="uk-UA" b="1" dirty="0" smtClean="0">
                <a:solidFill>
                  <a:srgbClr val="CC0099"/>
                </a:solidFill>
                <a:effectLst>
                  <a:outerShdw blurRad="38100" dist="38100" dir="2700000" algn="tl">
                    <a:srgbClr val="000000">
                      <a:alpha val="43137"/>
                    </a:srgbClr>
                  </a:outerShdw>
                </a:effectLst>
              </a:rPr>
              <a:t>Поміркуймо!</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4"/>
            <a:ext cx="8229600" cy="5500726"/>
          </a:xfrm>
        </p:spPr>
        <p:txBody>
          <a:bodyPr>
            <a:noAutofit/>
          </a:bodyPr>
          <a:lstStyle/>
          <a:p>
            <a:pPr algn="ctr"/>
            <a:r>
              <a:rPr lang="ru-RU" sz="2600" dirty="0" smtClean="0"/>
              <a:t>Стор. 105, права 10: </a:t>
            </a:r>
          </a:p>
          <a:p>
            <a:pPr>
              <a:buFontTx/>
              <a:buChar char="-"/>
            </a:pPr>
            <a:r>
              <a:rPr lang="ru-RU" sz="2600" dirty="0" smtClean="0"/>
              <a:t>Чим наша культура відрізняється від інших культур громади? </a:t>
            </a:r>
          </a:p>
          <a:p>
            <a:pPr>
              <a:buFontTx/>
              <a:buChar char="-"/>
            </a:pPr>
            <a:r>
              <a:rPr lang="ru-RU" sz="2600" dirty="0" smtClean="0"/>
              <a:t>Якими досягненнями нашої культури</a:t>
            </a:r>
          </a:p>
          <a:p>
            <a:pPr>
              <a:buNone/>
            </a:pPr>
            <a:r>
              <a:rPr lang="ru-RU" sz="2600" dirty="0" smtClean="0"/>
              <a:t>    ви особливо пишаєтеся? </a:t>
            </a:r>
          </a:p>
          <a:p>
            <a:pPr>
              <a:buFontTx/>
              <a:buChar char="-"/>
            </a:pPr>
            <a:r>
              <a:rPr lang="ru-RU" sz="2600" dirty="0" smtClean="0"/>
              <a:t>Якими особливостями нашої культури ви хотіли б поділитися з оточенням? </a:t>
            </a:r>
          </a:p>
          <a:p>
            <a:pPr>
              <a:buFontTx/>
              <a:buChar char="-"/>
            </a:pPr>
            <a:r>
              <a:rPr lang="ru-RU" sz="2600" dirty="0" smtClean="0"/>
              <a:t>Які особливості культури ваших сусідів вам подобаються найбільше? </a:t>
            </a:r>
          </a:p>
          <a:p>
            <a:pPr>
              <a:buFontTx/>
              <a:buChar char="-"/>
            </a:pPr>
            <a:r>
              <a:rPr lang="ru-RU" sz="2600" dirty="0" smtClean="0"/>
              <a:t>Чого ви могли би навчити одне одного і</a:t>
            </a:r>
          </a:p>
          <a:p>
            <a:pPr>
              <a:buNone/>
            </a:pPr>
            <a:r>
              <a:rPr lang="ru-RU" sz="2600" dirty="0" smtClean="0"/>
              <a:t>    як це допомогло б вам у житті? </a:t>
            </a:r>
          </a:p>
          <a:p>
            <a:pPr>
              <a:buNone/>
            </a:pPr>
            <a:r>
              <a:rPr lang="ru-RU" sz="2600" dirty="0" smtClean="0"/>
              <a:t>   А громаді? А нашій країні?</a:t>
            </a:r>
            <a:endParaRPr lang="uk-UA" sz="2600" dirty="0"/>
          </a:p>
        </p:txBody>
      </p:sp>
      <p:sp>
        <p:nvSpPr>
          <p:cNvPr id="4" name="Нижний колонтитул 3"/>
          <p:cNvSpPr>
            <a:spLocks noGrp="1"/>
          </p:cNvSpPr>
          <p:nvPr>
            <p:ph type="ftr" sz="quarter" idx="11"/>
          </p:nvPr>
        </p:nvSpPr>
        <p:spPr>
          <a:xfrm>
            <a:off x="4286248" y="6492875"/>
            <a:ext cx="2500330" cy="365125"/>
          </a:xfrm>
        </p:spPr>
        <p:txBody>
          <a:bodyPr/>
          <a:lstStyle/>
          <a:p>
            <a:r>
              <a:rPr lang="ru-RU" dirty="0" smtClean="0"/>
              <a:t>© Скляренко О.А. 2024</a:t>
            </a:r>
            <a:endParaRPr lang="ru-RU" dirty="0"/>
          </a:p>
        </p:txBody>
      </p:sp>
      <p:sp>
        <p:nvSpPr>
          <p:cNvPr id="5" name="Блок-схема: ручное управление 4"/>
          <p:cNvSpPr/>
          <p:nvPr/>
        </p:nvSpPr>
        <p:spPr>
          <a:xfrm flipV="1">
            <a:off x="571472" y="6840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ая прямоугольная выноска 5"/>
          <p:cNvSpPr/>
          <p:nvPr/>
        </p:nvSpPr>
        <p:spPr>
          <a:xfrm rot="20970662" flipH="1">
            <a:off x="119412" y="2857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ая прямоугольная выноска 6"/>
          <p:cNvSpPr/>
          <p:nvPr/>
        </p:nvSpPr>
        <p:spPr>
          <a:xfrm rot="494076">
            <a:off x="1118110" y="4286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descr="C:\Users\Ольга\Desktop\images__6_-removebg-preview.png"/>
          <p:cNvPicPr>
            <a:picLocks noChangeAspect="1" noChangeArrowheads="1"/>
          </p:cNvPicPr>
          <p:nvPr/>
        </p:nvPicPr>
        <p:blipFill>
          <a:blip r:embed="rId2"/>
          <a:srcRect r="17558"/>
          <a:stretch>
            <a:fillRect/>
          </a:stretch>
        </p:blipFill>
        <p:spPr bwMode="auto">
          <a:xfrm>
            <a:off x="6796059" y="1928802"/>
            <a:ext cx="2347941" cy="1600200"/>
          </a:xfrm>
          <a:prstGeom prst="rect">
            <a:avLst/>
          </a:prstGeom>
          <a:noFill/>
        </p:spPr>
      </p:pic>
      <p:pic>
        <p:nvPicPr>
          <p:cNvPr id="9" name="Picture 2" descr="C:\Users\Ольга\Desktop\images__6_-removebg-preview.png"/>
          <p:cNvPicPr>
            <a:picLocks noChangeAspect="1" noChangeArrowheads="1"/>
          </p:cNvPicPr>
          <p:nvPr/>
        </p:nvPicPr>
        <p:blipFill>
          <a:blip r:embed="rId2"/>
          <a:srcRect t="22321" r="72408" b="55357"/>
          <a:stretch>
            <a:fillRect/>
          </a:stretch>
        </p:blipFill>
        <p:spPr bwMode="auto">
          <a:xfrm flipH="1">
            <a:off x="6572264" y="2285992"/>
            <a:ext cx="500066" cy="357190"/>
          </a:xfrm>
          <a:prstGeom prst="rect">
            <a:avLst/>
          </a:prstGeom>
          <a:noFill/>
        </p:spPr>
      </p:pic>
      <p:pic>
        <p:nvPicPr>
          <p:cNvPr id="6147" name="Picture 3" descr="C:\Users\Ольга\Desktop\images__5_-removebg-preview.png"/>
          <p:cNvPicPr>
            <a:picLocks noChangeAspect="1" noChangeArrowheads="1"/>
          </p:cNvPicPr>
          <p:nvPr/>
        </p:nvPicPr>
        <p:blipFill>
          <a:blip r:embed="rId3"/>
          <a:srcRect b="10607"/>
          <a:stretch>
            <a:fillRect/>
          </a:stretch>
        </p:blipFill>
        <p:spPr bwMode="auto">
          <a:xfrm>
            <a:off x="6500826" y="4929199"/>
            <a:ext cx="2643174" cy="19288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linds(horizont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linds(horizontal)">
                                      <p:cBhvr>
                                        <p:cTn id="38" dur="500"/>
                                        <p:tgtEl>
                                          <p:spTgt spid="3">
                                            <p:txEl>
                                              <p:pRg st="7" end="7"/>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linds(horizontal)">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714512"/>
          </a:xfrm>
        </p:spPr>
        <p:txBody>
          <a:bodyPr>
            <a:normAutofit/>
          </a:bodyPr>
          <a:lstStyle/>
          <a:p>
            <a:r>
              <a:rPr lang="uk-UA" b="1" dirty="0" smtClean="0">
                <a:solidFill>
                  <a:srgbClr val="CC0099"/>
                </a:solidFill>
                <a:effectLst>
                  <a:outerShdw blurRad="38100" dist="38100" dir="2700000" algn="tl">
                    <a:srgbClr val="000000">
                      <a:alpha val="43137"/>
                    </a:srgbClr>
                  </a:outerShdw>
                </a:effectLst>
              </a:rPr>
              <a:t>Перегляд навчального відео</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00034" y="2357430"/>
            <a:ext cx="8229600" cy="1643074"/>
          </a:xfrm>
        </p:spPr>
        <p:txBody>
          <a:bodyPr>
            <a:normAutofit/>
          </a:bodyPr>
          <a:lstStyle/>
          <a:p>
            <a:pPr algn="ctr"/>
            <a:r>
              <a:rPr lang="en-US" sz="2600" dirty="0" smtClean="0">
                <a:hlinkClick r:id="rId2"/>
              </a:rPr>
              <a:t>https://www.youtube.com/watch?v=EmHzSN509q8&amp;ab_channel=%D0%93%D0%A0%D0%9E%D0%9CINFO</a:t>
            </a:r>
            <a:endParaRPr lang="uk-UA" sz="2600" dirty="0" smtClean="0"/>
          </a:p>
        </p:txBody>
      </p:sp>
      <p:sp>
        <p:nvSpPr>
          <p:cNvPr id="4" name="Нижний колонтитул 3"/>
          <p:cNvSpPr>
            <a:spLocks noGrp="1"/>
          </p:cNvSpPr>
          <p:nvPr>
            <p:ph type="ftr" sz="quarter" idx="11"/>
          </p:nvPr>
        </p:nvSpPr>
        <p:spPr>
          <a:xfrm>
            <a:off x="3143240" y="6492899"/>
            <a:ext cx="2895600" cy="365125"/>
          </a:xfrm>
        </p:spPr>
        <p:txBody>
          <a:bodyPr/>
          <a:lstStyle/>
          <a:p>
            <a:r>
              <a:rPr lang="ru-RU" dirty="0" smtClean="0"/>
              <a:t>© Скляренко О.А. 2024</a:t>
            </a:r>
            <a:endParaRPr lang="ru-RU" dirty="0"/>
          </a:p>
        </p:txBody>
      </p:sp>
      <p:pic>
        <p:nvPicPr>
          <p:cNvPr id="9" name="Picture 5" descr="C:\Users\Оля\Desktop\plenka10.png"/>
          <p:cNvPicPr>
            <a:picLocks noChangeAspect="1" noChangeArrowheads="1"/>
          </p:cNvPicPr>
          <p:nvPr/>
        </p:nvPicPr>
        <p:blipFill>
          <a:blip r:embed="rId3" cstate="print"/>
          <a:srcRect/>
          <a:stretch>
            <a:fillRect/>
          </a:stretch>
        </p:blipFill>
        <p:spPr bwMode="auto">
          <a:xfrm>
            <a:off x="2357422" y="3845419"/>
            <a:ext cx="4572032" cy="2481355"/>
          </a:xfrm>
          <a:prstGeom prst="rect">
            <a:avLst/>
          </a:prstGeom>
          <a:noFill/>
          <a:ln w="9525">
            <a:noFill/>
            <a:miter lim="800000"/>
            <a:headEnd/>
            <a:tailEnd/>
          </a:ln>
        </p:spPr>
      </p:pic>
      <p:pic>
        <p:nvPicPr>
          <p:cNvPr id="6146" name="Picture 2" descr="C:\Users\Ольга\Desktop\im7ages-removebg-preview.png"/>
          <p:cNvPicPr>
            <a:picLocks noChangeAspect="1" noChangeArrowheads="1"/>
          </p:cNvPicPr>
          <p:nvPr/>
        </p:nvPicPr>
        <p:blipFill>
          <a:blip r:embed="rId4"/>
          <a:srcRect r="10000" b="16666"/>
          <a:stretch>
            <a:fillRect/>
          </a:stretch>
        </p:blipFill>
        <p:spPr bwMode="auto">
          <a:xfrm>
            <a:off x="6057903" y="4000504"/>
            <a:ext cx="3086097" cy="2857496"/>
          </a:xfrm>
          <a:prstGeom prst="rect">
            <a:avLst/>
          </a:prstGeom>
          <a:noFill/>
        </p:spPr>
      </p:pic>
      <p:pic>
        <p:nvPicPr>
          <p:cNvPr id="6147" name="Picture 3" descr="C:\Users\Ольга\Desktop\1648016383_27-abrakadabra-fun-p-deti-narisovannie-na-prozrachnom-fone-54.png"/>
          <p:cNvPicPr>
            <a:picLocks noChangeAspect="1" noChangeArrowheads="1"/>
          </p:cNvPicPr>
          <p:nvPr/>
        </p:nvPicPr>
        <p:blipFill>
          <a:blip r:embed="rId5" cstate="print"/>
          <a:srcRect/>
          <a:stretch>
            <a:fillRect/>
          </a:stretch>
        </p:blipFill>
        <p:spPr bwMode="auto">
          <a:xfrm>
            <a:off x="0" y="4714884"/>
            <a:ext cx="2897454" cy="2143116"/>
          </a:xfrm>
          <a:prstGeom prst="rect">
            <a:avLst/>
          </a:prstGeom>
          <a:noFill/>
        </p:spPr>
      </p:pic>
      <p:sp>
        <p:nvSpPr>
          <p:cNvPr id="8" name="Содержимое 2"/>
          <p:cNvSpPr txBox="1">
            <a:spLocks/>
          </p:cNvSpPr>
          <p:nvPr/>
        </p:nvSpPr>
        <p:spPr>
          <a:xfrm>
            <a:off x="571472" y="1714488"/>
            <a:ext cx="8229600" cy="857256"/>
          </a:xfrm>
          <a:prstGeom prst="rect">
            <a:avLst/>
          </a:prstGeom>
        </p:spPr>
        <p:txBody>
          <a:bodyPr vert="horz" lIns="91440" tIns="45720" rIns="91440" bIns="45720" rtlCol="0">
            <a:normAutofit/>
          </a:bodyPr>
          <a:lstStyle/>
          <a:p>
            <a:pPr marL="342900" indent="-342900" algn="ctr">
              <a:spcBef>
                <a:spcPct val="20000"/>
              </a:spcBef>
            </a:pPr>
            <a:r>
              <a:rPr lang="uk-UA" sz="3600" b="1" dirty="0" smtClean="0">
                <a:solidFill>
                  <a:srgbClr val="CC0099"/>
                </a:solidFill>
              </a:rPr>
              <a:t>«</a:t>
            </a:r>
            <a:r>
              <a:rPr kumimoji="0" lang="uk-UA" sz="3600" b="1" i="0" u="none" strike="noStrike" kern="1200" cap="none" spc="0" normalizeH="0" baseline="0" noProof="0" dirty="0" smtClean="0">
                <a:ln>
                  <a:noFill/>
                </a:ln>
                <a:solidFill>
                  <a:srgbClr val="CC0099"/>
                </a:solidFill>
                <a:effectLst/>
                <a:uLnTx/>
                <a:uFillTx/>
                <a:latin typeface="+mn-lt"/>
                <a:ea typeface="+mn-ea"/>
                <a:cs typeface="+mn-cs"/>
              </a:rPr>
              <a:t>Що таке громада?</a:t>
            </a:r>
            <a:r>
              <a:rPr lang="uk-UA" sz="3600" b="1" dirty="0" smtClean="0">
                <a:solidFill>
                  <a:srgbClr val="CC0099"/>
                </a:solidFill>
              </a:rPr>
              <a:t>»</a:t>
            </a:r>
            <a:endParaRPr lang="ru-RU" sz="3600" b="1" dirty="0" smtClean="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414"/>
            <a:ext cx="8229600" cy="1143000"/>
          </a:xfrm>
        </p:spPr>
        <p:txBody>
          <a:bodyPr/>
          <a:lstStyle/>
          <a:p>
            <a:r>
              <a:rPr lang="uk-UA" b="1" dirty="0" smtClean="0">
                <a:solidFill>
                  <a:srgbClr val="CC0099"/>
                </a:solidFill>
                <a:effectLst>
                  <a:outerShdw blurRad="38100" dist="38100" dir="2700000" algn="tl">
                    <a:srgbClr val="000000">
                      <a:alpha val="43137"/>
                    </a:srgbClr>
                  </a:outerShdw>
                </a:effectLst>
              </a:rPr>
              <a:t>Це цікаво!</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071546"/>
            <a:ext cx="8229600" cy="1071570"/>
          </a:xfrm>
        </p:spPr>
        <p:txBody>
          <a:bodyPr>
            <a:normAutofit/>
          </a:bodyPr>
          <a:lstStyle/>
          <a:p>
            <a:pPr algn="ctr"/>
            <a:r>
              <a:rPr lang="ru-RU" sz="2800" dirty="0" smtClean="0"/>
              <a:t>Стор. 107: Як культурне різноманіття стало ресурсом розвитку громади.</a:t>
            </a:r>
            <a:endParaRPr lang="uk-UA" sz="2800" dirty="0"/>
          </a:p>
        </p:txBody>
      </p:sp>
      <p:sp>
        <p:nvSpPr>
          <p:cNvPr id="4" name="Нижний колонтитул 3"/>
          <p:cNvSpPr>
            <a:spLocks noGrp="1"/>
          </p:cNvSpPr>
          <p:nvPr>
            <p:ph type="ftr" sz="quarter" idx="11"/>
          </p:nvPr>
        </p:nvSpPr>
        <p:spPr>
          <a:xfrm>
            <a:off x="2643174" y="6492875"/>
            <a:ext cx="2895600" cy="365125"/>
          </a:xfrm>
        </p:spPr>
        <p:txBody>
          <a:bodyPr/>
          <a:lstStyle/>
          <a:p>
            <a:r>
              <a:rPr lang="ru-RU" dirty="0" smtClean="0"/>
              <a:t>© Скляренко О.А. 2024</a:t>
            </a:r>
            <a:endParaRPr lang="ru-RU" dirty="0"/>
          </a:p>
        </p:txBody>
      </p:sp>
      <p:pic>
        <p:nvPicPr>
          <p:cNvPr id="7170" name="Picture 2" descr="C:\Users\Ольга\Desktop\Kitchen-PNG-Image-File.png"/>
          <p:cNvPicPr>
            <a:picLocks noChangeAspect="1" noChangeArrowheads="1"/>
          </p:cNvPicPr>
          <p:nvPr/>
        </p:nvPicPr>
        <p:blipFill>
          <a:blip r:embed="rId2" cstate="print"/>
          <a:srcRect/>
          <a:stretch>
            <a:fillRect/>
          </a:stretch>
        </p:blipFill>
        <p:spPr bwMode="auto">
          <a:xfrm>
            <a:off x="5803130" y="1643050"/>
            <a:ext cx="3340870" cy="3286124"/>
          </a:xfrm>
          <a:prstGeom prst="rect">
            <a:avLst/>
          </a:prstGeom>
          <a:noFill/>
        </p:spPr>
      </p:pic>
      <p:pic>
        <p:nvPicPr>
          <p:cNvPr id="7172" name="Picture 4" descr="C:\Users\Ольга\Desktop\pngtree-mom-preparing-to-cook-png-image_7196561.png"/>
          <p:cNvPicPr>
            <a:picLocks noChangeAspect="1" noChangeArrowheads="1"/>
          </p:cNvPicPr>
          <p:nvPr/>
        </p:nvPicPr>
        <p:blipFill>
          <a:blip r:embed="rId3"/>
          <a:srcRect r="32431" b="25784"/>
          <a:stretch>
            <a:fillRect/>
          </a:stretch>
        </p:blipFill>
        <p:spPr bwMode="auto">
          <a:xfrm flipH="1">
            <a:off x="-1" y="4143379"/>
            <a:ext cx="2357944" cy="2714621"/>
          </a:xfrm>
          <a:prstGeom prst="rect">
            <a:avLst/>
          </a:prstGeom>
          <a:noFill/>
        </p:spPr>
      </p:pic>
      <p:pic>
        <p:nvPicPr>
          <p:cNvPr id="7173" name="Picture 5" descr="C:\Users\Ольга\Desktop\pngtree-bedside-table-illustration-vector-on-white-background-png-image_2051558-removebg-preview.png"/>
          <p:cNvPicPr>
            <a:picLocks noChangeAspect="1" noChangeArrowheads="1"/>
          </p:cNvPicPr>
          <p:nvPr/>
        </p:nvPicPr>
        <p:blipFill>
          <a:blip r:embed="rId4"/>
          <a:srcRect l="14583" t="25000" r="16666" b="20833"/>
          <a:stretch>
            <a:fillRect/>
          </a:stretch>
        </p:blipFill>
        <p:spPr bwMode="auto">
          <a:xfrm>
            <a:off x="2643174" y="4071942"/>
            <a:ext cx="2571768" cy="1857388"/>
          </a:xfrm>
          <a:prstGeom prst="rect">
            <a:avLst/>
          </a:prstGeom>
          <a:noFill/>
        </p:spPr>
      </p:pic>
      <p:pic>
        <p:nvPicPr>
          <p:cNvPr id="7176" name="Picture 8" descr="C:\Users\Ольга\Desktop\images__6_-removebg-preview.png"/>
          <p:cNvPicPr>
            <a:picLocks noChangeAspect="1" noChangeArrowheads="1"/>
          </p:cNvPicPr>
          <p:nvPr/>
        </p:nvPicPr>
        <p:blipFill>
          <a:blip r:embed="rId5"/>
          <a:srcRect l="13414" b="9756"/>
          <a:stretch>
            <a:fillRect/>
          </a:stretch>
        </p:blipFill>
        <p:spPr bwMode="auto">
          <a:xfrm>
            <a:off x="214282" y="1500174"/>
            <a:ext cx="2632008" cy="2286016"/>
          </a:xfrm>
          <a:prstGeom prst="rect">
            <a:avLst/>
          </a:prstGeom>
          <a:noFill/>
        </p:spPr>
      </p:pic>
      <p:pic>
        <p:nvPicPr>
          <p:cNvPr id="7175" name="Picture 7" descr="C:\Users\Ольга\Desktop\depositphotos_616957874-stock-illustration-white-window-veil-curtain-wind-removebg-preview.png"/>
          <p:cNvPicPr>
            <a:picLocks noChangeAspect="1" noChangeArrowheads="1"/>
          </p:cNvPicPr>
          <p:nvPr/>
        </p:nvPicPr>
        <p:blipFill>
          <a:blip r:embed="rId6"/>
          <a:srcRect l="56966" t="7467" b="57089"/>
          <a:stretch>
            <a:fillRect/>
          </a:stretch>
        </p:blipFill>
        <p:spPr bwMode="auto">
          <a:xfrm>
            <a:off x="0" y="1643050"/>
            <a:ext cx="2714612" cy="2276328"/>
          </a:xfrm>
          <a:prstGeom prst="rect">
            <a:avLst/>
          </a:prstGeom>
          <a:noFill/>
        </p:spPr>
      </p:pic>
      <p:pic>
        <p:nvPicPr>
          <p:cNvPr id="7171" name="Picture 3" descr="C:\Users\Ольга\Desktop\1673527171_flomaster-club-p-mama-gotovit-risunok-vkontakte-3.png"/>
          <p:cNvPicPr>
            <a:picLocks noChangeAspect="1" noChangeArrowheads="1"/>
          </p:cNvPicPr>
          <p:nvPr/>
        </p:nvPicPr>
        <p:blipFill>
          <a:blip r:embed="rId7" cstate="print"/>
          <a:srcRect/>
          <a:stretch>
            <a:fillRect/>
          </a:stretch>
        </p:blipFill>
        <p:spPr bwMode="auto">
          <a:xfrm>
            <a:off x="2643174" y="2143116"/>
            <a:ext cx="2728635" cy="2023116"/>
          </a:xfrm>
          <a:prstGeom prst="rect">
            <a:avLst/>
          </a:prstGeom>
          <a:noFill/>
        </p:spPr>
      </p:pic>
      <p:pic>
        <p:nvPicPr>
          <p:cNvPr id="7177" name="Picture 9" descr="C:\Users\Ольга\Desktop\png-transparent-flowerpot-Вазон-flower-thumbnail-removebg-preview.png"/>
          <p:cNvPicPr>
            <a:picLocks noChangeAspect="1" noChangeArrowheads="1"/>
          </p:cNvPicPr>
          <p:nvPr/>
        </p:nvPicPr>
        <p:blipFill>
          <a:blip r:embed="rId8" cstate="print"/>
          <a:srcRect/>
          <a:stretch>
            <a:fillRect/>
          </a:stretch>
        </p:blipFill>
        <p:spPr bwMode="auto">
          <a:xfrm>
            <a:off x="714348" y="2714620"/>
            <a:ext cx="734889" cy="752902"/>
          </a:xfrm>
          <a:prstGeom prst="rect">
            <a:avLst/>
          </a:prstGeom>
          <a:noFill/>
        </p:spPr>
      </p:pic>
      <p:pic>
        <p:nvPicPr>
          <p:cNvPr id="7178" name="Picture 10" descr="C:\Users\Ольга\Desktop\pngtree-hand-painted-transparent-material-for-cooking-mother-png-image_7387861.png"/>
          <p:cNvPicPr>
            <a:picLocks noChangeAspect="1" noChangeArrowheads="1"/>
          </p:cNvPicPr>
          <p:nvPr/>
        </p:nvPicPr>
        <p:blipFill>
          <a:blip r:embed="rId9"/>
          <a:srcRect r="18181" b="6493"/>
          <a:stretch>
            <a:fillRect/>
          </a:stretch>
        </p:blipFill>
        <p:spPr bwMode="auto">
          <a:xfrm>
            <a:off x="5429256" y="4163775"/>
            <a:ext cx="2357454" cy="2694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142852"/>
            <a:ext cx="7329510" cy="796908"/>
          </a:xfrm>
        </p:spPr>
        <p:txBody>
          <a:bodyPr/>
          <a:lstStyle/>
          <a:p>
            <a:r>
              <a:rPr lang="uk-UA" b="1" dirty="0" smtClean="0">
                <a:solidFill>
                  <a:srgbClr val="CC0099"/>
                </a:solidFill>
                <a:effectLst>
                  <a:outerShdw blurRad="38100" dist="38100" dir="2700000" algn="tl">
                    <a:srgbClr val="000000">
                      <a:alpha val="43137"/>
                    </a:srgbClr>
                  </a:outerShdw>
                </a:effectLst>
              </a:rPr>
              <a:t>Групова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928671"/>
            <a:ext cx="8715436" cy="3500462"/>
          </a:xfrm>
        </p:spPr>
        <p:txBody>
          <a:bodyPr>
            <a:normAutofit/>
          </a:bodyPr>
          <a:lstStyle/>
          <a:p>
            <a:pPr algn="ctr"/>
            <a:r>
              <a:rPr lang="ru-RU" sz="2600" dirty="0" smtClean="0"/>
              <a:t>Які культурні особливості нашої громади (матеріальна культурна спадщина, історико-культурні об'єкти, народні ремесла, місцева кухня, народна творчість, етнокультурне багатоманіття тощо) могли б стати ідеями для розвитку культури й добробуту громади.</a:t>
            </a:r>
            <a:endParaRPr lang="uk-UA" sz="2600" dirty="0" smtClean="0"/>
          </a:p>
        </p:txBody>
      </p:sp>
      <p:sp>
        <p:nvSpPr>
          <p:cNvPr id="4" name="Нижний колонтитул 3"/>
          <p:cNvSpPr>
            <a:spLocks noGrp="1"/>
          </p:cNvSpPr>
          <p:nvPr>
            <p:ph type="ftr" sz="quarter" idx="11"/>
          </p:nvPr>
        </p:nvSpPr>
        <p:spPr>
          <a:xfrm>
            <a:off x="6286512" y="6492875"/>
            <a:ext cx="2285984" cy="365125"/>
          </a:xfrm>
        </p:spPr>
        <p:txBody>
          <a:bodyPr/>
          <a:lstStyle/>
          <a:p>
            <a:r>
              <a:rPr lang="ru-RU" dirty="0" smtClean="0"/>
              <a:t>© Скляренко О.А. 2024</a:t>
            </a:r>
            <a:endParaRPr lang="ru-RU" dirty="0"/>
          </a:p>
        </p:txBody>
      </p:sp>
      <p:pic>
        <p:nvPicPr>
          <p:cNvPr id="5122" name="Picture 2" descr="C:\Users\Ольга\Desktop\istockphoto-147318788-612x612-removebg-preview.png"/>
          <p:cNvPicPr>
            <a:picLocks noChangeAspect="1" noChangeArrowheads="1"/>
          </p:cNvPicPr>
          <p:nvPr/>
        </p:nvPicPr>
        <p:blipFill>
          <a:blip r:embed="rId2" cstate="print"/>
          <a:srcRect/>
          <a:stretch>
            <a:fillRect/>
          </a:stretch>
        </p:blipFill>
        <p:spPr bwMode="auto">
          <a:xfrm>
            <a:off x="0" y="0"/>
            <a:ext cx="1071538" cy="1130001"/>
          </a:xfrm>
          <a:prstGeom prst="rect">
            <a:avLst/>
          </a:prstGeom>
          <a:noFill/>
        </p:spPr>
      </p:pic>
      <p:pic>
        <p:nvPicPr>
          <p:cNvPr id="8194" name="Picture 2" descr="C:\Users\Ольга\Desktop\Rabota-v-gruppakh.png"/>
          <p:cNvPicPr>
            <a:picLocks noChangeAspect="1" noChangeArrowheads="1"/>
          </p:cNvPicPr>
          <p:nvPr/>
        </p:nvPicPr>
        <p:blipFill>
          <a:blip r:embed="rId3"/>
          <a:srcRect/>
          <a:stretch>
            <a:fillRect/>
          </a:stretch>
        </p:blipFill>
        <p:spPr bwMode="auto">
          <a:xfrm>
            <a:off x="5857884" y="3714752"/>
            <a:ext cx="2835287" cy="2557759"/>
          </a:xfrm>
          <a:prstGeom prst="rect">
            <a:avLst/>
          </a:prstGeom>
          <a:noFill/>
        </p:spPr>
      </p:pic>
      <p:pic>
        <p:nvPicPr>
          <p:cNvPr id="8195" name="Picture 3" descr="C:\Users\Ольга\Desktop\Teacher-Transparent-Background.png"/>
          <p:cNvPicPr>
            <a:picLocks noChangeAspect="1" noChangeArrowheads="1"/>
          </p:cNvPicPr>
          <p:nvPr/>
        </p:nvPicPr>
        <p:blipFill>
          <a:blip r:embed="rId4"/>
          <a:srcRect/>
          <a:stretch>
            <a:fillRect/>
          </a:stretch>
        </p:blipFill>
        <p:spPr bwMode="auto">
          <a:xfrm>
            <a:off x="0" y="3429000"/>
            <a:ext cx="5190768" cy="3429000"/>
          </a:xfrm>
          <a:prstGeom prst="rect">
            <a:avLst/>
          </a:prstGeom>
          <a:noFill/>
        </p:spPr>
      </p:pic>
      <p:sp>
        <p:nvSpPr>
          <p:cNvPr id="10" name="Содержимое 2"/>
          <p:cNvSpPr txBox="1">
            <a:spLocks/>
          </p:cNvSpPr>
          <p:nvPr/>
        </p:nvSpPr>
        <p:spPr>
          <a:xfrm>
            <a:off x="857224" y="3857628"/>
            <a:ext cx="2928958" cy="828668"/>
          </a:xfrm>
          <a:prstGeom prst="rect">
            <a:avLst/>
          </a:prstGeom>
        </p:spPr>
        <p:txBody>
          <a:bodyPr vert="horz" lIns="91440" tIns="45720" rIns="91440" bIns="45720" rtlCol="0">
            <a:normAutofit fontScale="92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1" u="none" strike="noStrike" kern="1200" cap="none" spc="0" normalizeH="0" baseline="0" noProof="0" dirty="0" smtClean="0">
                <a:ln>
                  <a:noFill/>
                </a:ln>
                <a:solidFill>
                  <a:schemeClr val="bg1"/>
                </a:solidFill>
                <a:effectLst/>
                <a:uLnTx/>
                <a:uFillTx/>
                <a:latin typeface="+mn-lt"/>
                <a:ea typeface="+mn-ea"/>
                <a:cs typeface="+mn-cs"/>
              </a:rPr>
              <a:t>   </a:t>
            </a:r>
            <a:r>
              <a:rPr kumimoji="0" lang="ru-RU" sz="3000" b="1" i="1" u="none" strike="noStrike" kern="1200" cap="none" spc="0" normalizeH="0" baseline="0" noProof="0" dirty="0" smtClean="0">
                <a:ln>
                  <a:noFill/>
                </a:ln>
                <a:solidFill>
                  <a:schemeClr val="bg1"/>
                </a:solidFill>
                <a:effectLst/>
                <a:uLnTx/>
                <a:uFillTx/>
                <a:latin typeface="+mn-lt"/>
                <a:ea typeface="+mn-ea"/>
                <a:cs typeface="+mn-cs"/>
              </a:rPr>
              <a:t>Груповий проєкт</a:t>
            </a:r>
            <a:endParaRPr kumimoji="0" lang="uk-UA" sz="3000" b="1" i="1"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1143000"/>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Вправа</a:t>
            </a:r>
            <a:br>
              <a:rPr lang="uk-UA" b="1" dirty="0" smtClean="0">
                <a:solidFill>
                  <a:srgbClr val="CC0099"/>
                </a:solidFill>
                <a:effectLst>
                  <a:outerShdw blurRad="38100" dist="38100" dir="2700000" algn="tl">
                    <a:srgbClr val="000000">
                      <a:alpha val="43137"/>
                    </a:srgbClr>
                  </a:outerShdw>
                </a:effectLst>
              </a:rPr>
            </a:br>
            <a:r>
              <a:rPr lang="uk-UA" b="1" dirty="0" smtClean="0">
                <a:solidFill>
                  <a:srgbClr val="CC0099"/>
                </a:solidFill>
                <a:effectLst>
                  <a:outerShdw blurRad="38100" dist="38100" dir="2700000" algn="tl">
                    <a:srgbClr val="000000">
                      <a:alpha val="43137"/>
                    </a:srgbClr>
                  </a:outerShdw>
                </a:effectLst>
              </a:rPr>
              <a:t>«Малюнок по колу» </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85720" y="1428737"/>
            <a:ext cx="8572560" cy="2928958"/>
          </a:xfrm>
        </p:spPr>
        <p:txBody>
          <a:bodyPr>
            <a:normAutofit/>
          </a:bodyPr>
          <a:lstStyle/>
          <a:p>
            <a:pPr algn="ctr"/>
            <a:r>
              <a:rPr lang="ru-RU" sz="2600" dirty="0" smtClean="0"/>
              <a:t>На аркуші А4 (підписати аркуш) намалювати якесь зображення задуманого образу, яке має бути незавершеним. Потім малюнки передаються по колу. Той, хто отримав малюнок, домальовує щось своє. Малюнки передаються кожні 10 секунд одночасно, аж поки малюнок не повернеться його автору(-ці).</a:t>
            </a:r>
            <a:endParaRPr lang="uk-UA" sz="2600" dirty="0"/>
          </a:p>
        </p:txBody>
      </p:sp>
      <p:sp>
        <p:nvSpPr>
          <p:cNvPr id="4" name="Нижний колонтитул 3"/>
          <p:cNvSpPr>
            <a:spLocks noGrp="1"/>
          </p:cNvSpPr>
          <p:nvPr>
            <p:ph type="ftr" sz="quarter" idx="11"/>
          </p:nvPr>
        </p:nvSpPr>
        <p:spPr>
          <a:xfrm>
            <a:off x="3571900" y="6492875"/>
            <a:ext cx="2143108" cy="365125"/>
          </a:xfrm>
        </p:spPr>
        <p:txBody>
          <a:bodyPr/>
          <a:lstStyle/>
          <a:p>
            <a:r>
              <a:rPr lang="ru-RU" dirty="0" smtClean="0"/>
              <a:t>© Скляренко О.А. 2024</a:t>
            </a:r>
            <a:endParaRPr lang="ru-RU" dirty="0"/>
          </a:p>
        </p:txBody>
      </p:sp>
      <p:pic>
        <p:nvPicPr>
          <p:cNvPr id="9219" name="Picture 3" descr="C:\Users\Ольга\Desktop\images__6_-removebg-preview.png"/>
          <p:cNvPicPr>
            <a:picLocks noChangeAspect="1" noChangeArrowheads="1"/>
          </p:cNvPicPr>
          <p:nvPr/>
        </p:nvPicPr>
        <p:blipFill>
          <a:blip r:embed="rId2"/>
          <a:srcRect/>
          <a:stretch>
            <a:fillRect/>
          </a:stretch>
        </p:blipFill>
        <p:spPr bwMode="auto">
          <a:xfrm>
            <a:off x="0" y="4000504"/>
            <a:ext cx="4992214" cy="2857496"/>
          </a:xfrm>
          <a:prstGeom prst="rect">
            <a:avLst/>
          </a:prstGeom>
          <a:noFill/>
        </p:spPr>
      </p:pic>
      <p:pic>
        <p:nvPicPr>
          <p:cNvPr id="9220" name="Picture 4" descr="C:\Users\Ольга\Desktop\images__7_-removebg-preview.png"/>
          <p:cNvPicPr>
            <a:picLocks noChangeAspect="1" noChangeArrowheads="1"/>
          </p:cNvPicPr>
          <p:nvPr/>
        </p:nvPicPr>
        <p:blipFill>
          <a:blip r:embed="rId3"/>
          <a:srcRect/>
          <a:stretch>
            <a:fillRect/>
          </a:stretch>
        </p:blipFill>
        <p:spPr bwMode="auto">
          <a:xfrm>
            <a:off x="5505442" y="4177688"/>
            <a:ext cx="3638558" cy="26803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Обговорення </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100142" y="1000108"/>
            <a:ext cx="7615262" cy="3286148"/>
          </a:xfrm>
        </p:spPr>
        <p:txBody>
          <a:bodyPr>
            <a:normAutofit/>
          </a:bodyPr>
          <a:lstStyle/>
          <a:p>
            <a:r>
              <a:rPr lang="ru-RU" sz="2600" dirty="0" smtClean="0"/>
              <a:t>Чи дуже змінився ваш малюнок? </a:t>
            </a:r>
          </a:p>
          <a:p>
            <a:r>
              <a:rPr lang="ru-RU" sz="2600" dirty="0" smtClean="0"/>
              <a:t>Чи відображає малюнок задуманий вами образ?  </a:t>
            </a:r>
          </a:p>
          <a:p>
            <a:r>
              <a:rPr lang="ru-RU" sz="2600" dirty="0" smtClean="0"/>
              <a:t>Як ви сприймаєте зміни, що відбулися?</a:t>
            </a:r>
          </a:p>
          <a:p>
            <a:r>
              <a:rPr lang="ru-RU" sz="2600" dirty="0" smtClean="0"/>
              <a:t>Чи подобаються вам вони? </a:t>
            </a:r>
          </a:p>
          <a:p>
            <a:r>
              <a:rPr lang="ru-RU" sz="2600" dirty="0" smtClean="0"/>
              <a:t>Чи бачите ви в них щось нове?</a:t>
            </a:r>
            <a:endParaRPr lang="uk-UA" sz="2600" dirty="0"/>
          </a:p>
        </p:txBody>
      </p:sp>
      <p:sp>
        <p:nvSpPr>
          <p:cNvPr id="4" name="Нижний колонтитул 3"/>
          <p:cNvSpPr>
            <a:spLocks noGrp="1"/>
          </p:cNvSpPr>
          <p:nvPr>
            <p:ph type="ftr" sz="quarter" idx="11"/>
          </p:nvPr>
        </p:nvSpPr>
        <p:spPr>
          <a:xfrm>
            <a:off x="0" y="6492875"/>
            <a:ext cx="2214546" cy="365125"/>
          </a:xfrm>
        </p:spPr>
        <p:txBody>
          <a:bodyPr/>
          <a:lstStyle/>
          <a:p>
            <a:r>
              <a:rPr lang="ru-RU" dirty="0" smtClean="0"/>
              <a:t>© Скляренко О.А. 2024</a:t>
            </a:r>
            <a:endParaRPr lang="ru-RU" dirty="0"/>
          </a:p>
        </p:txBody>
      </p:sp>
      <p:pic>
        <p:nvPicPr>
          <p:cNvPr id="10245" name="Picture 5" descr="C:\Users\Ольга\Desktop\020185ma-0724-779x446-removebg-preview.png"/>
          <p:cNvPicPr>
            <a:picLocks noChangeAspect="1" noChangeArrowheads="1"/>
          </p:cNvPicPr>
          <p:nvPr/>
        </p:nvPicPr>
        <p:blipFill>
          <a:blip r:embed="rId2"/>
          <a:srcRect t="17174" r="65574"/>
          <a:stretch>
            <a:fillRect/>
          </a:stretch>
        </p:blipFill>
        <p:spPr bwMode="auto">
          <a:xfrm>
            <a:off x="0" y="0"/>
            <a:ext cx="1500198" cy="2067156"/>
          </a:xfrm>
          <a:prstGeom prst="rect">
            <a:avLst/>
          </a:prstGeom>
          <a:noFill/>
        </p:spPr>
      </p:pic>
      <p:pic>
        <p:nvPicPr>
          <p:cNvPr id="10246" name="Picture 6" descr="C:\Users\Ольга\Desktop\10132494-illustration-of-kids-drawing-with-crayons-removebg-preview.png"/>
          <p:cNvPicPr>
            <a:picLocks noChangeAspect="1" noChangeArrowheads="1"/>
          </p:cNvPicPr>
          <p:nvPr/>
        </p:nvPicPr>
        <p:blipFill>
          <a:blip r:embed="rId3"/>
          <a:srcRect b="5273"/>
          <a:stretch>
            <a:fillRect/>
          </a:stretch>
        </p:blipFill>
        <p:spPr bwMode="auto">
          <a:xfrm>
            <a:off x="1351623" y="3786190"/>
            <a:ext cx="6577963" cy="3071811"/>
          </a:xfrm>
          <a:prstGeom prst="rect">
            <a:avLst/>
          </a:prstGeom>
          <a:noFill/>
        </p:spPr>
      </p:pic>
      <p:pic>
        <p:nvPicPr>
          <p:cNvPr id="10" name="Picture 5" descr="C:\Users\Ольга\Desktop\020185ma-0724-779x446-removebg-preview.png"/>
          <p:cNvPicPr>
            <a:picLocks noChangeAspect="1" noChangeArrowheads="1"/>
          </p:cNvPicPr>
          <p:nvPr/>
        </p:nvPicPr>
        <p:blipFill>
          <a:blip r:embed="rId2"/>
          <a:srcRect l="29508" t="17173" r="31148"/>
          <a:stretch>
            <a:fillRect/>
          </a:stretch>
        </p:blipFill>
        <p:spPr bwMode="auto">
          <a:xfrm>
            <a:off x="7429488" y="0"/>
            <a:ext cx="1714512" cy="2067180"/>
          </a:xfrm>
          <a:prstGeom prst="rect">
            <a:avLst/>
          </a:prstGeom>
          <a:noFill/>
        </p:spPr>
      </p:pic>
      <p:pic>
        <p:nvPicPr>
          <p:cNvPr id="10247" name="Picture 7" descr="C:\Users\Ольга\Desktop\282443513.gif"/>
          <p:cNvPicPr>
            <a:picLocks noChangeAspect="1" noChangeArrowheads="1" noCrop="1"/>
          </p:cNvPicPr>
          <p:nvPr/>
        </p:nvPicPr>
        <p:blipFill>
          <a:blip r:embed="rId4" cstate="print"/>
          <a:srcRect/>
          <a:stretch>
            <a:fillRect/>
          </a:stretch>
        </p:blipFill>
        <p:spPr bwMode="auto">
          <a:xfrm flipH="1">
            <a:off x="6929454" y="2957113"/>
            <a:ext cx="2071702" cy="1663101"/>
          </a:xfrm>
          <a:prstGeom prst="rect">
            <a:avLst/>
          </a:prstGeom>
          <a:noFill/>
        </p:spPr>
      </p:pic>
      <p:pic>
        <p:nvPicPr>
          <p:cNvPr id="10249" name="Picture 9" descr="C:\Users\Ольга\Desktop\Без названия (3).jpg"/>
          <p:cNvPicPr>
            <a:picLocks noChangeAspect="1" noChangeArrowheads="1"/>
          </p:cNvPicPr>
          <p:nvPr/>
        </p:nvPicPr>
        <p:blipFill>
          <a:blip r:embed="rId5"/>
          <a:srcRect/>
          <a:stretch>
            <a:fillRect/>
          </a:stretch>
        </p:blipFill>
        <p:spPr bwMode="auto">
          <a:xfrm>
            <a:off x="285720" y="3929066"/>
            <a:ext cx="1857388" cy="1178981"/>
          </a:xfrm>
          <a:prstGeom prst="rect">
            <a:avLst/>
          </a:prstGeom>
          <a:noFill/>
        </p:spPr>
      </p:pic>
      <p:pic>
        <p:nvPicPr>
          <p:cNvPr id="10250" name="Picture 10" descr="C:\Users\Ольга\Desktop\pngtree-square-frame-hanging-picture-hang-png-image_5289549.png"/>
          <p:cNvPicPr>
            <a:picLocks noChangeAspect="1" noChangeArrowheads="1"/>
          </p:cNvPicPr>
          <p:nvPr/>
        </p:nvPicPr>
        <p:blipFill>
          <a:blip r:embed="rId6"/>
          <a:srcRect l="10810"/>
          <a:stretch>
            <a:fillRect/>
          </a:stretch>
        </p:blipFill>
        <p:spPr bwMode="auto">
          <a:xfrm>
            <a:off x="142844" y="3429000"/>
            <a:ext cx="2428892" cy="19288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Закріплення вивченого матеріалу</a:t>
            </a:r>
            <a:endParaRPr lang="ru-RU" b="1" dirty="0">
              <a:solidFill>
                <a:srgbClr val="CC0099"/>
              </a:solidFill>
              <a:effectLst>
                <a:outerShdw blurRad="38100" dist="38100" dir="2700000" algn="tl">
                  <a:srgbClr val="000000">
                    <a:alpha val="43137"/>
                  </a:srgbClr>
                </a:outerShdw>
              </a:effectLst>
            </a:endParaRPr>
          </a:p>
        </p:txBody>
      </p:sp>
      <p:sp>
        <p:nvSpPr>
          <p:cNvPr id="6" name="Содержимое 5"/>
          <p:cNvSpPr>
            <a:spLocks noGrp="1"/>
          </p:cNvSpPr>
          <p:nvPr>
            <p:ph idx="1"/>
          </p:nvPr>
        </p:nvSpPr>
        <p:spPr>
          <a:xfrm>
            <a:off x="457200" y="1600201"/>
            <a:ext cx="8229600" cy="2257428"/>
          </a:xfrm>
        </p:spPr>
        <p:txBody>
          <a:bodyPr/>
          <a:lstStyle/>
          <a:p>
            <a:pPr algn="ctr"/>
            <a:r>
              <a:rPr lang="uk-UA" dirty="0" smtClean="0"/>
              <a:t>Гра «Об’єднай у групи»</a:t>
            </a:r>
          </a:p>
          <a:p>
            <a:pPr algn="ctr"/>
            <a:r>
              <a:rPr lang="en-US" dirty="0" smtClean="0">
                <a:hlinkClick r:id="rId2"/>
              </a:rPr>
              <a:t>https://learningapps.org/watch?v=p3ama589524</a:t>
            </a:r>
            <a:endParaRPr lang="uk-UA" dirty="0" smtClean="0"/>
          </a:p>
          <a:p>
            <a:pPr algn="ctr"/>
            <a:endParaRPr lang="uk-UA" dirty="0" smtClean="0"/>
          </a:p>
          <a:p>
            <a:pPr algn="ctr"/>
            <a:endParaRPr lang="uk-UA" dirty="0" smtClean="0"/>
          </a:p>
        </p:txBody>
      </p:sp>
      <p:pic>
        <p:nvPicPr>
          <p:cNvPr id="4" name="Picture 5" descr="721637218"/>
          <p:cNvPicPr>
            <a:picLocks noChangeAspect="1" noChangeArrowheads="1"/>
          </p:cNvPicPr>
          <p:nvPr/>
        </p:nvPicPr>
        <p:blipFill>
          <a:blip r:embed="rId3"/>
          <a:srcRect/>
          <a:stretch>
            <a:fillRect/>
          </a:stretch>
        </p:blipFill>
        <p:spPr bwMode="auto">
          <a:xfrm>
            <a:off x="6054725" y="3505200"/>
            <a:ext cx="1412875" cy="2843213"/>
          </a:xfrm>
          <a:prstGeom prst="rect">
            <a:avLst/>
          </a:prstGeom>
          <a:noFill/>
          <a:ln w="9525">
            <a:noFill/>
            <a:miter lim="800000"/>
            <a:headEnd/>
            <a:tailEnd/>
          </a:ln>
        </p:spPr>
      </p:pic>
      <p:pic>
        <p:nvPicPr>
          <p:cNvPr id="7" name="Picture 2" descr="C:\Users\Ольга\Desktop\1647018966_1-kartinkin-net-p-kartinki-uchenikov-dlya-prezentatsii-1.png"/>
          <p:cNvPicPr>
            <a:picLocks noChangeAspect="1" noChangeArrowheads="1"/>
          </p:cNvPicPr>
          <p:nvPr/>
        </p:nvPicPr>
        <p:blipFill>
          <a:blip r:embed="rId4" cstate="print"/>
          <a:srcRect/>
          <a:stretch>
            <a:fillRect/>
          </a:stretch>
        </p:blipFill>
        <p:spPr bwMode="auto">
          <a:xfrm flipH="1">
            <a:off x="714348" y="3031699"/>
            <a:ext cx="3643338" cy="382630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Ольга\Desktop\++++++.jpg"/>
          <p:cNvPicPr>
            <a:picLocks noChangeAspect="1" noChangeArrowheads="1"/>
          </p:cNvPicPr>
          <p:nvPr/>
        </p:nvPicPr>
        <p:blipFill>
          <a:blip r:embed="rId2"/>
          <a:srcRect b="40707"/>
          <a:stretch>
            <a:fillRect/>
          </a:stretch>
        </p:blipFill>
        <p:spPr bwMode="auto">
          <a:xfrm>
            <a:off x="0" y="0"/>
            <a:ext cx="9161580" cy="6858000"/>
          </a:xfrm>
          <a:prstGeom prst="rect">
            <a:avLst/>
          </a:prstGeom>
          <a:noFill/>
        </p:spPr>
      </p:pic>
      <p:sp>
        <p:nvSpPr>
          <p:cNvPr id="2" name="Заголовок 1"/>
          <p:cNvSpPr>
            <a:spLocks noGrp="1"/>
          </p:cNvSpPr>
          <p:nvPr>
            <p:ph type="ctrTitle"/>
          </p:nvPr>
        </p:nvSpPr>
        <p:spPr>
          <a:xfrm>
            <a:off x="2000232" y="0"/>
            <a:ext cx="6929486" cy="3143272"/>
          </a:xfrm>
        </p:spPr>
        <p:txBody>
          <a:bodyPr>
            <a:normAutofit fontScale="90000"/>
          </a:bodyPr>
          <a:lstStyle/>
          <a:p>
            <a:r>
              <a:rPr lang="uk-UA" sz="4000" b="1" dirty="0" smtClean="0">
                <a:solidFill>
                  <a:srgbClr val="FF0000"/>
                </a:solidFill>
                <a:effectLst>
                  <a:outerShdw blurRad="38100" dist="38100" dir="2700000" algn="tl">
                    <a:srgbClr val="000000">
                      <a:alpha val="43137"/>
                    </a:srgbClr>
                  </a:outerShdw>
                </a:effectLst>
              </a:rPr>
              <a:t>Розділ 3. </a:t>
            </a:r>
            <a:br>
              <a:rPr lang="uk-UA" sz="4000" b="1" dirty="0" smtClean="0">
                <a:solidFill>
                  <a:srgbClr val="FF0000"/>
                </a:solidFill>
                <a:effectLst>
                  <a:outerShdw blurRad="38100" dist="38100" dir="2700000" algn="tl">
                    <a:srgbClr val="000000">
                      <a:alpha val="43137"/>
                    </a:srgbClr>
                  </a:outerShdw>
                </a:effectLst>
              </a:rPr>
            </a:br>
            <a:r>
              <a:rPr lang="uk-UA" sz="4000" b="1" dirty="0" smtClean="0">
                <a:solidFill>
                  <a:srgbClr val="FF0000"/>
                </a:solidFill>
                <a:effectLst>
                  <a:outerShdw blurRad="38100" dist="38100" dir="2700000" algn="tl">
                    <a:srgbClr val="000000">
                      <a:alpha val="43137"/>
                    </a:srgbClr>
                  </a:outerShdw>
                </a:effectLst>
              </a:rPr>
              <a:t>Я в громаді: діємо разом.</a:t>
            </a:r>
            <a:br>
              <a:rPr lang="uk-UA" sz="4000" b="1" dirty="0" smtClean="0">
                <a:solidFill>
                  <a:srgbClr val="FF0000"/>
                </a:solidFill>
                <a:effectLst>
                  <a:outerShdw blurRad="38100" dist="38100" dir="2700000" algn="tl">
                    <a:srgbClr val="000000">
                      <a:alpha val="43137"/>
                    </a:srgbClr>
                  </a:outerShdw>
                </a:effectLst>
              </a:rPr>
            </a:br>
            <a:r>
              <a:rPr lang="uk-UA" sz="4000" b="1" dirty="0" smtClean="0">
                <a:solidFill>
                  <a:srgbClr val="CC0099"/>
                </a:solidFill>
                <a:effectLst>
                  <a:outerShdw blurRad="38100" dist="38100" dir="2700000" algn="tl">
                    <a:srgbClr val="000000">
                      <a:alpha val="43137"/>
                    </a:srgbClr>
                  </a:outerShdw>
                </a:effectLst>
              </a:rPr>
              <a:t>Тема уроку:</a:t>
            </a:r>
            <a:br>
              <a:rPr lang="uk-UA" sz="4000" b="1" dirty="0" smtClean="0">
                <a:solidFill>
                  <a:srgbClr val="CC0099"/>
                </a:solidFill>
                <a:effectLst>
                  <a:outerShdw blurRad="38100" dist="38100" dir="2700000" algn="tl">
                    <a:srgbClr val="000000">
                      <a:alpha val="43137"/>
                    </a:srgbClr>
                  </a:outerShdw>
                </a:effectLst>
              </a:rPr>
            </a:br>
            <a:r>
              <a:rPr lang="ru-RU" sz="4000" b="1" dirty="0" smtClean="0">
                <a:solidFill>
                  <a:srgbClr val="CC0099"/>
                </a:solidFill>
                <a:effectLst>
                  <a:outerShdw blurRad="38100" dist="38100" dir="2700000" algn="tl">
                    <a:srgbClr val="000000">
                      <a:alpha val="43137"/>
                    </a:srgbClr>
                  </a:outerShdw>
                </a:effectLst>
              </a:rPr>
              <a:t>Культура та різноманіття як ресурс для розвитку громади та країни </a:t>
            </a:r>
            <a:endParaRPr lang="ru-RU" sz="4000" b="1" dirty="0">
              <a:solidFill>
                <a:srgbClr val="CC0099"/>
              </a:solidFill>
              <a:effectLst>
                <a:outerShdw blurRad="38100" dist="38100" dir="2700000" algn="tl">
                  <a:srgbClr val="000000">
                    <a:alpha val="43137"/>
                  </a:srgbClr>
                </a:outerShdw>
              </a:effectLst>
            </a:endParaRPr>
          </a:p>
        </p:txBody>
      </p:sp>
      <p:sp>
        <p:nvSpPr>
          <p:cNvPr id="5" name="Нижний колонтитул 4"/>
          <p:cNvSpPr>
            <a:spLocks noGrp="1"/>
          </p:cNvSpPr>
          <p:nvPr>
            <p:ph type="ftr" sz="quarter" idx="11"/>
          </p:nvPr>
        </p:nvSpPr>
        <p:spPr>
          <a:xfrm>
            <a:off x="1928794" y="6421461"/>
            <a:ext cx="2895600" cy="365125"/>
          </a:xfrm>
        </p:spPr>
        <p:txBody>
          <a:bodyPr/>
          <a:lstStyle/>
          <a:p>
            <a:r>
              <a:rPr lang="ru-RU" dirty="0" smtClean="0"/>
              <a:t>© Скляренко О.А. 2024</a:t>
            </a:r>
            <a:endParaRPr lang="ru-RU" dirty="0"/>
          </a:p>
        </p:txBody>
      </p:sp>
      <p:pic>
        <p:nvPicPr>
          <p:cNvPr id="6" name="Picture 2" descr="C:\Users\Ольга\Desktop\free-png.ru-60-340x316.png"/>
          <p:cNvPicPr>
            <a:picLocks noChangeAspect="1" noChangeArrowheads="1"/>
          </p:cNvPicPr>
          <p:nvPr/>
        </p:nvPicPr>
        <p:blipFill>
          <a:blip r:embed="rId3"/>
          <a:srcRect r="14896"/>
          <a:stretch>
            <a:fillRect/>
          </a:stretch>
        </p:blipFill>
        <p:spPr bwMode="auto">
          <a:xfrm>
            <a:off x="5786446" y="3191212"/>
            <a:ext cx="3357585" cy="3666787"/>
          </a:xfrm>
          <a:prstGeom prst="rect">
            <a:avLst/>
          </a:prstGeom>
          <a:noFill/>
        </p:spPr>
      </p:pic>
      <p:pic>
        <p:nvPicPr>
          <p:cNvPr id="4" name="Picture 2" descr="C:\Users\Ольга\Desktop\Картинки КД\free-png.ru-129.png"/>
          <p:cNvPicPr>
            <a:picLocks noChangeAspect="1" noChangeArrowheads="1"/>
          </p:cNvPicPr>
          <p:nvPr/>
        </p:nvPicPr>
        <p:blipFill>
          <a:blip r:embed="rId4" cstate="print"/>
          <a:srcRect/>
          <a:stretch>
            <a:fillRect/>
          </a:stretch>
        </p:blipFill>
        <p:spPr bwMode="auto">
          <a:xfrm>
            <a:off x="5384067" y="6429396"/>
            <a:ext cx="616693" cy="4317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85828" y="116633"/>
            <a:ext cx="7886700" cy="954914"/>
          </a:xfrm>
          <a:noFill/>
        </p:spPr>
        <p:txBody>
          <a:bodyPr>
            <a:noAutofit/>
          </a:bodyPr>
          <a:lstStyle/>
          <a:p>
            <a:pPr algn="ctr" fontAlgn="auto">
              <a:spcAft>
                <a:spcPts val="0"/>
              </a:spcAft>
              <a:defRPr/>
            </a:pPr>
            <a:r>
              <a:rPr lang="uk-UA" sz="4400" b="1" i="1" dirty="0" smtClean="0">
                <a:ln w="6600">
                  <a:solidFill>
                    <a:schemeClr val="accent2"/>
                  </a:solidFill>
                  <a:prstDash val="solid"/>
                </a:ln>
                <a:solidFill>
                  <a:srgbClr val="CC0099"/>
                </a:solidFill>
                <a:effectLst>
                  <a:outerShdw dist="38100" dir="2700000" algn="tl" rotWithShape="0">
                    <a:schemeClr val="accent2"/>
                  </a:outerShdw>
                </a:effectLst>
                <a:latin typeface="+mn-lt"/>
              </a:rPr>
              <a:t>Дошка настрою</a:t>
            </a:r>
            <a:endParaRPr lang="ru-RU" sz="4400" b="1" i="1" dirty="0">
              <a:ln w="6600">
                <a:solidFill>
                  <a:schemeClr val="accent2"/>
                </a:solidFill>
                <a:prstDash val="solid"/>
              </a:ln>
              <a:solidFill>
                <a:srgbClr val="CC0099"/>
              </a:solidFill>
              <a:effectLst>
                <a:outerShdw dist="38100" dir="2700000" algn="tl" rotWithShape="0">
                  <a:schemeClr val="accent2"/>
                </a:outerShdw>
              </a:effectLst>
              <a:latin typeface="+mn-lt"/>
            </a:endParaRPr>
          </a:p>
        </p:txBody>
      </p:sp>
      <p:pic>
        <p:nvPicPr>
          <p:cNvPr id="1026" name="Picture 2" descr="C:\Users\Ольга\Desktop\free-png.ru-38.png"/>
          <p:cNvPicPr>
            <a:picLocks noChangeAspect="1" noChangeArrowheads="1"/>
          </p:cNvPicPr>
          <p:nvPr/>
        </p:nvPicPr>
        <p:blipFill>
          <a:blip r:embed="rId2" cstate="print"/>
          <a:srcRect/>
          <a:stretch>
            <a:fillRect/>
          </a:stretch>
        </p:blipFill>
        <p:spPr bwMode="auto">
          <a:xfrm>
            <a:off x="1357290" y="785794"/>
            <a:ext cx="6215106" cy="5914479"/>
          </a:xfrm>
          <a:prstGeom prst="rect">
            <a:avLst/>
          </a:prstGeom>
          <a:noFill/>
        </p:spPr>
      </p:pic>
      <p:pic>
        <p:nvPicPr>
          <p:cNvPr id="8195" name="Picture 3" descr="C:\Users\Ольга\Desktop\букви\_005_yapfiles.ru.png"/>
          <p:cNvPicPr>
            <a:picLocks noChangeAspect="1" noChangeArrowheads="1"/>
          </p:cNvPicPr>
          <p:nvPr/>
        </p:nvPicPr>
        <p:blipFill>
          <a:blip r:embed="rId3" cstate="print"/>
          <a:srcRect l="13298" r="4521"/>
          <a:stretch>
            <a:fillRect/>
          </a:stretch>
        </p:blipFill>
        <p:spPr bwMode="auto">
          <a:xfrm>
            <a:off x="4643438" y="2714620"/>
            <a:ext cx="2579845" cy="1643074"/>
          </a:xfrm>
          <a:prstGeom prst="rect">
            <a:avLst/>
          </a:prstGeom>
          <a:noFill/>
        </p:spPr>
      </p:pic>
      <p:pic>
        <p:nvPicPr>
          <p:cNvPr id="8196" name="Picture 4" descr="C:\Users\Ольга\Desktop\1645708339_15-kartinkin-net-p-krasivie-kartinki-smailiki-16.png"/>
          <p:cNvPicPr>
            <a:picLocks noChangeAspect="1" noChangeArrowheads="1"/>
          </p:cNvPicPr>
          <p:nvPr/>
        </p:nvPicPr>
        <p:blipFill>
          <a:blip r:embed="rId4" cstate="print"/>
          <a:srcRect/>
          <a:stretch>
            <a:fillRect/>
          </a:stretch>
        </p:blipFill>
        <p:spPr bwMode="auto">
          <a:xfrm>
            <a:off x="5072066" y="4500570"/>
            <a:ext cx="1571636" cy="1571636"/>
          </a:xfrm>
          <a:prstGeom prst="rect">
            <a:avLst/>
          </a:prstGeom>
          <a:noFill/>
        </p:spPr>
      </p:pic>
      <p:pic>
        <p:nvPicPr>
          <p:cNvPr id="8197" name="Picture 5" descr="C:\Users\Ольга\Desktop\1576643035_1-8.png"/>
          <p:cNvPicPr>
            <a:picLocks noChangeAspect="1" noChangeArrowheads="1"/>
          </p:cNvPicPr>
          <p:nvPr/>
        </p:nvPicPr>
        <p:blipFill>
          <a:blip r:embed="rId5" cstate="print"/>
          <a:srcRect/>
          <a:stretch>
            <a:fillRect/>
          </a:stretch>
        </p:blipFill>
        <p:spPr bwMode="auto">
          <a:xfrm>
            <a:off x="2643174" y="4714884"/>
            <a:ext cx="1571636" cy="1571636"/>
          </a:xfrm>
          <a:prstGeom prst="rect">
            <a:avLst/>
          </a:prstGeom>
          <a:noFill/>
        </p:spPr>
      </p:pic>
      <p:pic>
        <p:nvPicPr>
          <p:cNvPr id="8198" name="Picture 6" descr="C:\Users\Ольга\Desktop\1647724840_3-amiel-club-p-super-smailiki-kartinki-3.png"/>
          <p:cNvPicPr>
            <a:picLocks noChangeAspect="1" noChangeArrowheads="1"/>
          </p:cNvPicPr>
          <p:nvPr/>
        </p:nvPicPr>
        <p:blipFill>
          <a:blip r:embed="rId6" cstate="print"/>
          <a:srcRect/>
          <a:stretch>
            <a:fillRect/>
          </a:stretch>
        </p:blipFill>
        <p:spPr bwMode="auto">
          <a:xfrm>
            <a:off x="1785918" y="2500306"/>
            <a:ext cx="2974813" cy="235745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Ольга\Desktop\1642499775_36-abrakadabra-fun-p-klipart-na-prozrachnom-fone-shkola-uchenik-61.png"/>
          <p:cNvPicPr>
            <a:picLocks noChangeAspect="1" noChangeArrowheads="1"/>
          </p:cNvPicPr>
          <p:nvPr/>
        </p:nvPicPr>
        <p:blipFill>
          <a:blip r:embed="rId2"/>
          <a:srcRect t="51983"/>
          <a:stretch>
            <a:fillRect/>
          </a:stretch>
        </p:blipFill>
        <p:spPr bwMode="auto">
          <a:xfrm>
            <a:off x="0" y="3532936"/>
            <a:ext cx="9144000" cy="3325066"/>
          </a:xfrm>
          <a:prstGeom prst="rect">
            <a:avLst/>
          </a:prstGeom>
          <a:noFill/>
        </p:spPr>
      </p:pic>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Домашня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1"/>
            <a:ext cx="8229600" cy="1543048"/>
          </a:xfrm>
        </p:spPr>
        <p:txBody>
          <a:bodyPr>
            <a:normAutofit fontScale="92500" lnSpcReduction="10000"/>
          </a:bodyPr>
          <a:lstStyle/>
          <a:p>
            <a:r>
              <a:rPr lang="ru-RU" dirty="0" smtClean="0"/>
              <a:t>Стор. 102, вправа 5</a:t>
            </a:r>
          </a:p>
          <a:p>
            <a:r>
              <a:rPr lang="ru-RU" dirty="0" smtClean="0"/>
              <a:t>Намалюйте герб своєї громади (яким ви його уявляєте)</a:t>
            </a:r>
            <a:r>
              <a:rPr lang="uk-UA" dirty="0" smtClean="0"/>
              <a:t>.</a:t>
            </a:r>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par>
                          <p:cTn id="10" fill="hold">
                            <p:stCondLst>
                              <p:cond delay="68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3"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Джерела </a:t>
            </a:r>
            <a:r>
              <a:rPr lang="uk-UA" b="1" smtClean="0">
                <a:solidFill>
                  <a:srgbClr val="CC0099"/>
                </a:solidFill>
                <a:effectLst>
                  <a:outerShdw blurRad="38100" dist="38100" dir="2700000" algn="tl">
                    <a:srgbClr val="000000">
                      <a:alpha val="43137"/>
                    </a:srgbClr>
                  </a:outerShdw>
                </a:effectLst>
              </a:rPr>
              <a:t>та література</a:t>
            </a:r>
            <a:endParaRPr lang="ru-RU" b="1">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0"/>
            <a:ext cx="8472518" cy="4525963"/>
          </a:xfrm>
        </p:spPr>
        <p:txBody>
          <a:bodyPr>
            <a:normAutofit fontScale="62500" lnSpcReduction="20000"/>
          </a:bodyPr>
          <a:lstStyle/>
          <a:p>
            <a:r>
              <a:rPr lang="en-US" sz="4200" dirty="0" smtClean="0">
                <a:hlinkClick r:id="rId2"/>
              </a:rPr>
              <a:t>https://www.calameo.com/read/006191963d289874a374e</a:t>
            </a:r>
            <a:endParaRPr lang="uk-UA" sz="4200" dirty="0" smtClean="0">
              <a:hlinkClick r:id="rId2"/>
            </a:endParaRPr>
          </a:p>
          <a:p>
            <a:r>
              <a:rPr lang="en-US" sz="4200" dirty="0" smtClean="0">
                <a:hlinkClick r:id="rId2"/>
              </a:rPr>
              <a:t>https://ua.izzi.digital/DOS/308410/352660.html</a:t>
            </a:r>
            <a:endParaRPr lang="uk-UA" sz="4200" dirty="0" smtClean="0">
              <a:hlinkClick r:id="rId2"/>
            </a:endParaRPr>
          </a:p>
          <a:p>
            <a:r>
              <a:rPr lang="en-US" sz="4200" dirty="0" smtClean="0">
                <a:hlinkClick r:id="rId3"/>
              </a:rPr>
              <a:t>https://kdukraine.com/app/uploads/2023/07/zbirka_new.pdf</a:t>
            </a:r>
            <a:endParaRPr lang="uk-UA" sz="4200" dirty="0" smtClean="0"/>
          </a:p>
          <a:p>
            <a:r>
              <a:rPr lang="en-US" sz="4200" dirty="0" smtClean="0">
                <a:hlinkClick r:id="rId4"/>
              </a:rPr>
              <a:t>https://uk.wikipedia.org/wiki/%D0%93%D1%80%D0%BE%D0%BC%D0%B0%D0%B4%D0%B0</a:t>
            </a:r>
            <a:endParaRPr lang="uk-UA" sz="4200" dirty="0" smtClean="0"/>
          </a:p>
          <a:p>
            <a:r>
              <a:rPr lang="uk-UA" sz="4200" dirty="0" smtClean="0"/>
              <a:t>Культура добросусідства : підручн. для 6 класу  закладів загальної середньої освіти / М. Араджионі, Л. Гретченко, О. Козорог, Н. Лебідь, В. Потапова., І. Унгурян, З. Філончук – К. : Видавничий дім «Основа», 2023. – 143 с. : іл.  </a:t>
            </a:r>
          </a:p>
          <a:p>
            <a:pPr>
              <a:buNone/>
            </a:pPr>
            <a:endParaRPr lang="uk-UA" dirty="0" smtClean="0"/>
          </a:p>
          <a:p>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Ольга\Desktop\free-png.ru-51 (1).png"/>
          <p:cNvPicPr>
            <a:picLocks noChangeAspect="1" noChangeArrowheads="1"/>
          </p:cNvPicPr>
          <p:nvPr/>
        </p:nvPicPr>
        <p:blipFill>
          <a:blip r:embed="rId2"/>
          <a:srcRect/>
          <a:stretch>
            <a:fillRect/>
          </a:stretch>
        </p:blipFill>
        <p:spPr bwMode="auto">
          <a:xfrm>
            <a:off x="652601" y="1163589"/>
            <a:ext cx="7848489" cy="5480121"/>
          </a:xfrm>
          <a:prstGeom prst="rect">
            <a:avLst/>
          </a:prstGeom>
          <a:noFill/>
        </p:spPr>
      </p:pic>
      <p:sp>
        <p:nvSpPr>
          <p:cNvPr id="2" name="Заголовок 1"/>
          <p:cNvSpPr>
            <a:spLocks noGrp="1"/>
          </p:cNvSpPr>
          <p:nvPr>
            <p:ph type="title"/>
          </p:nvPr>
        </p:nvSpPr>
        <p:spPr>
          <a:xfrm>
            <a:off x="457200" y="274638"/>
            <a:ext cx="8229600" cy="1011222"/>
          </a:xfrm>
        </p:spPr>
        <p:txBody>
          <a:bodyPr/>
          <a:lstStyle/>
          <a:p>
            <a:r>
              <a:rPr lang="uk-UA" b="1" dirty="0" smtClean="0">
                <a:solidFill>
                  <a:srgbClr val="CC0099"/>
                </a:solidFill>
                <a:effectLst>
                  <a:outerShdw blurRad="38100" dist="38100" dir="2700000" algn="tl">
                    <a:srgbClr val="000000">
                      <a:alpha val="43137"/>
                    </a:srgbClr>
                  </a:outerShdw>
                </a:effectLst>
              </a:rPr>
              <a:t>Мотивація до навчання</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643042" y="4000504"/>
            <a:ext cx="6500858" cy="2125659"/>
          </a:xfrm>
        </p:spPr>
        <p:txBody>
          <a:bodyPr>
            <a:normAutofit fontScale="92500" lnSpcReduction="10000"/>
          </a:bodyPr>
          <a:lstStyle/>
          <a:p>
            <a:pPr algn="ctr"/>
            <a:r>
              <a:rPr lang="ru-RU" sz="3600" dirty="0" smtClean="0"/>
              <a:t>Пригадай, що ти вже знаєш за цією темою. </a:t>
            </a:r>
          </a:p>
          <a:p>
            <a:pPr algn="ctr"/>
            <a:r>
              <a:rPr lang="ru-RU" sz="3600" dirty="0" smtClean="0"/>
              <a:t>Чого саме ви очікуєте від </a:t>
            </a:r>
          </a:p>
          <a:p>
            <a:pPr algn="ctr">
              <a:buNone/>
            </a:pPr>
            <a:r>
              <a:rPr lang="ru-RU" sz="3600" dirty="0" smtClean="0"/>
              <a:t>  цього уроку?</a:t>
            </a:r>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0562" y="71414"/>
            <a:ext cx="4643438" cy="1143000"/>
          </a:xfrm>
        </p:spPr>
        <p:txBody>
          <a:bodyPr/>
          <a:lstStyle/>
          <a:p>
            <a:r>
              <a:rPr lang="uk-UA" b="1" dirty="0" smtClean="0">
                <a:solidFill>
                  <a:srgbClr val="CC0099"/>
                </a:solidFill>
                <a:effectLst>
                  <a:outerShdw blurRad="38100" dist="38100" dir="2700000" algn="tl">
                    <a:srgbClr val="C0C0C0"/>
                  </a:outerShdw>
                </a:effectLst>
              </a:rPr>
              <a:t>«</a:t>
            </a:r>
            <a:r>
              <a:rPr lang="uk-UA" b="1" dirty="0" smtClean="0">
                <a:solidFill>
                  <a:srgbClr val="CC0099"/>
                </a:solidFill>
                <a:effectLst>
                  <a:outerShdw blurRad="38100" dist="38100" dir="2700000" algn="tl">
                    <a:srgbClr val="000000">
                      <a:alpha val="43137"/>
                    </a:srgbClr>
                  </a:outerShdw>
                </a:effectLst>
              </a:rPr>
              <a:t>Асоціації</a:t>
            </a:r>
            <a:r>
              <a:rPr lang="uk-UA" b="1" dirty="0" smtClean="0">
                <a:solidFill>
                  <a:srgbClr val="CC0099"/>
                </a:solidFill>
                <a:effectLst>
                  <a:outerShdw blurRad="38100" dist="38100" dir="2700000" algn="tl">
                    <a:srgbClr val="C0C0C0"/>
                  </a:outerShdw>
                </a:effectLst>
              </a:rPr>
              <a:t>»</a:t>
            </a:r>
            <a:endParaRPr lang="uk-UA"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0" y="6492875"/>
            <a:ext cx="1928794" cy="365125"/>
          </a:xfrm>
        </p:spPr>
        <p:txBody>
          <a:bodyPr/>
          <a:lstStyle/>
          <a:p>
            <a:r>
              <a:rPr lang="ru-RU" dirty="0" smtClean="0"/>
              <a:t>© Скляренко О.А. 2024</a:t>
            </a:r>
            <a:endParaRPr lang="ru-RU" dirty="0"/>
          </a:p>
        </p:txBody>
      </p:sp>
      <p:pic>
        <p:nvPicPr>
          <p:cNvPr id="2051" name="Picture 3" descr="C:\Users\User\Desktop\17844908466b614e00320707a3fec4cb-removebg-preview.png"/>
          <p:cNvPicPr>
            <a:picLocks noChangeAspect="1" noChangeArrowheads="1"/>
          </p:cNvPicPr>
          <p:nvPr/>
        </p:nvPicPr>
        <p:blipFill>
          <a:blip r:embed="rId2"/>
          <a:srcRect/>
          <a:stretch>
            <a:fillRect/>
          </a:stretch>
        </p:blipFill>
        <p:spPr bwMode="auto">
          <a:xfrm flipH="1">
            <a:off x="5286380" y="3897531"/>
            <a:ext cx="3857620" cy="2960469"/>
          </a:xfrm>
          <a:prstGeom prst="rect">
            <a:avLst/>
          </a:prstGeom>
          <a:noFill/>
        </p:spPr>
      </p:pic>
      <p:pic>
        <p:nvPicPr>
          <p:cNvPr id="2050" name="Picture 2" descr="C:\Users\Ольга\Desktop\Untitled-removebg-preview.png"/>
          <p:cNvPicPr>
            <a:picLocks noChangeAspect="1" noChangeArrowheads="1"/>
          </p:cNvPicPr>
          <p:nvPr/>
        </p:nvPicPr>
        <p:blipFill>
          <a:blip r:embed="rId3"/>
          <a:srcRect/>
          <a:stretch>
            <a:fillRect/>
          </a:stretch>
        </p:blipFill>
        <p:spPr bwMode="auto">
          <a:xfrm>
            <a:off x="0" y="0"/>
            <a:ext cx="6643702"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5918" y="71414"/>
            <a:ext cx="6929486"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3"/>
            <a:ext cx="8229600" cy="928694"/>
          </a:xfrm>
        </p:spPr>
        <p:txBody>
          <a:bodyPr>
            <a:normAutofit/>
          </a:bodyPr>
          <a:lstStyle/>
          <a:p>
            <a:pPr lvl="0" algn="ctr"/>
            <a:r>
              <a:rPr lang="uk-UA" dirty="0" smtClean="0"/>
              <a:t>Стор. 99.</a:t>
            </a:r>
            <a:endParaRPr lang="ru-RU" dirty="0" smtClean="0"/>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357289" y="1437225"/>
            <a:ext cx="1925779" cy="2774245"/>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0" y="3714728"/>
            <a:ext cx="2285984" cy="3143272"/>
          </a:xfrm>
          <a:prstGeom prst="rect">
            <a:avLst/>
          </a:prstGeom>
          <a:noFill/>
        </p:spPr>
      </p:pic>
      <p:pic>
        <p:nvPicPr>
          <p:cNvPr id="17" name="Picture 2" descr="C:\Users\Ольга\Desktop\free-png.ru-48.png"/>
          <p:cNvPicPr>
            <a:picLocks noChangeAspect="1" noChangeArrowheads="1"/>
          </p:cNvPicPr>
          <p:nvPr/>
        </p:nvPicPr>
        <p:blipFill>
          <a:blip r:embed="rId4"/>
          <a:srcRect/>
          <a:stretch>
            <a:fillRect/>
          </a:stretch>
        </p:blipFill>
        <p:spPr bwMode="auto">
          <a:xfrm>
            <a:off x="7000891" y="3529570"/>
            <a:ext cx="2143109" cy="332843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214677" y="3139879"/>
            <a:ext cx="2714644" cy="3718121"/>
          </a:xfrm>
          <a:prstGeom prst="rect">
            <a:avLst/>
          </a:prstGeom>
          <a:noFill/>
        </p:spPr>
      </p:pic>
      <p:pic>
        <p:nvPicPr>
          <p:cNvPr id="11" name="Picture 2" descr="E:\2023-2024 н.р\2 КУЛЬТУРА ДОБРОСУСІДСТВА\6 клас\УРОКИ 6 кл 2023-2024\підр.6 кл.jpg"/>
          <p:cNvPicPr>
            <a:picLocks noChangeAspect="1" noChangeArrowheads="1"/>
          </p:cNvPicPr>
          <p:nvPr/>
        </p:nvPicPr>
        <p:blipFill>
          <a:blip r:embed="rId6"/>
          <a:srcRect/>
          <a:stretch>
            <a:fillRect/>
          </a:stretch>
        </p:blipFill>
        <p:spPr bwMode="auto">
          <a:xfrm>
            <a:off x="0" y="0"/>
            <a:ext cx="1106314" cy="1541464"/>
          </a:xfrm>
          <a:prstGeom prst="rect">
            <a:avLst/>
          </a:prstGeom>
          <a:noFill/>
        </p:spPr>
      </p:pic>
      <p:pic>
        <p:nvPicPr>
          <p:cNvPr id="12" name="Picture 2" descr="C:\Users\Ольга\Desktop\Без_названия-removebg-preview.png"/>
          <p:cNvPicPr>
            <a:picLocks noChangeAspect="1" noChangeArrowheads="1"/>
          </p:cNvPicPr>
          <p:nvPr/>
        </p:nvPicPr>
        <p:blipFill>
          <a:blip r:embed="rId7"/>
          <a:srcRect/>
          <a:stretch>
            <a:fillRect/>
          </a:stretch>
        </p:blipFill>
        <p:spPr bwMode="auto">
          <a:xfrm flipH="1">
            <a:off x="5572132" y="1142984"/>
            <a:ext cx="2433661" cy="2889193"/>
          </a:xfrm>
          <a:prstGeom prst="rect">
            <a:avLst/>
          </a:prstGeom>
          <a:noFill/>
        </p:spPr>
      </p:pic>
      <p:pic>
        <p:nvPicPr>
          <p:cNvPr id="14" name="Picture 6" descr="C:\Users\Ольга\Desktop\5555\1639209701_1-papik-pro-p-klipart-noutbuk-1.png"/>
          <p:cNvPicPr>
            <a:picLocks noChangeAspect="1" noChangeArrowheads="1"/>
          </p:cNvPicPr>
          <p:nvPr/>
        </p:nvPicPr>
        <p:blipFill>
          <a:blip r:embed="rId8" cstate="print"/>
          <a:srcRect/>
          <a:stretch>
            <a:fillRect/>
          </a:stretch>
        </p:blipFill>
        <p:spPr bwMode="auto">
          <a:xfrm rot="17741874">
            <a:off x="5692307" y="2262417"/>
            <a:ext cx="714856" cy="71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1639641005_6-abrakadabra-fun-p-doroga-na-prozrachnom-fone-6-removebg-preview.png"/>
          <p:cNvPicPr>
            <a:picLocks noChangeAspect="1" noChangeArrowheads="1"/>
          </p:cNvPicPr>
          <p:nvPr/>
        </p:nvPicPr>
        <p:blipFill>
          <a:blip r:embed="rId2"/>
          <a:srcRect/>
          <a:stretch>
            <a:fillRect/>
          </a:stretch>
        </p:blipFill>
        <p:spPr bwMode="auto">
          <a:xfrm flipH="1">
            <a:off x="4662774" y="2714620"/>
            <a:ext cx="4481226" cy="4143380"/>
          </a:xfrm>
          <a:prstGeom prst="rect">
            <a:avLst/>
          </a:prstGeom>
          <a:noFill/>
        </p:spPr>
      </p:pic>
      <p:sp>
        <p:nvSpPr>
          <p:cNvPr id="2" name="Заголовок 1"/>
          <p:cNvSpPr>
            <a:spLocks noGrp="1"/>
          </p:cNvSpPr>
          <p:nvPr>
            <p:ph type="title"/>
          </p:nvPr>
        </p:nvSpPr>
        <p:spPr>
          <a:xfrm>
            <a:off x="457200" y="142852"/>
            <a:ext cx="5757874" cy="939784"/>
          </a:xfrm>
        </p:spPr>
        <p:txBody>
          <a:bodyPr/>
          <a:lstStyle/>
          <a:p>
            <a:r>
              <a:rPr lang="uk-UA" b="1" dirty="0" smtClean="0">
                <a:solidFill>
                  <a:srgbClr val="CC0099"/>
                </a:solidFill>
                <a:effectLst>
                  <a:outerShdw blurRad="38100" dist="38100" dir="2700000" algn="tl">
                    <a:srgbClr val="000000">
                      <a:alpha val="43137"/>
                    </a:srgbClr>
                  </a:outerShdw>
                </a:effectLst>
              </a:rPr>
              <a:t>Обговорення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85720" y="1000108"/>
            <a:ext cx="6329378" cy="1328733"/>
          </a:xfrm>
        </p:spPr>
        <p:txBody>
          <a:bodyPr>
            <a:normAutofit/>
          </a:bodyPr>
          <a:lstStyle/>
          <a:p>
            <a:r>
              <a:rPr lang="ru-RU" sz="2800" dirty="0" smtClean="0"/>
              <a:t>Чи є різниця між поняттями «громада» і «спільнота»? Чому?  </a:t>
            </a:r>
          </a:p>
        </p:txBody>
      </p:sp>
      <p:sp>
        <p:nvSpPr>
          <p:cNvPr id="4" name="Нижний колонтитул 3"/>
          <p:cNvSpPr>
            <a:spLocks noGrp="1"/>
          </p:cNvSpPr>
          <p:nvPr>
            <p:ph type="ftr" sz="quarter" idx="11"/>
          </p:nvPr>
        </p:nvSpPr>
        <p:spPr>
          <a:xfrm>
            <a:off x="428596" y="6492875"/>
            <a:ext cx="2895600" cy="365125"/>
          </a:xfrm>
        </p:spPr>
        <p:txBody>
          <a:bodyPr/>
          <a:lstStyle/>
          <a:p>
            <a:r>
              <a:rPr lang="ru-RU" dirty="0" smtClean="0"/>
              <a:t>© Скляренко О.А. 2024</a:t>
            </a:r>
            <a:endParaRPr lang="ru-RU" dirty="0"/>
          </a:p>
        </p:txBody>
      </p:sp>
      <p:pic>
        <p:nvPicPr>
          <p:cNvPr id="3074" name="Picture 2" descr="C:\Users\Ольга\Desktop\fyav-ef693157d6ffb4c341f31b72a05200fe-removebg-preview.png"/>
          <p:cNvPicPr>
            <a:picLocks noChangeAspect="1" noChangeArrowheads="1"/>
          </p:cNvPicPr>
          <p:nvPr/>
        </p:nvPicPr>
        <p:blipFill>
          <a:blip r:embed="rId3"/>
          <a:srcRect b="20833"/>
          <a:stretch>
            <a:fillRect/>
          </a:stretch>
        </p:blipFill>
        <p:spPr bwMode="auto">
          <a:xfrm>
            <a:off x="5915527" y="1000108"/>
            <a:ext cx="3228473" cy="2214578"/>
          </a:xfrm>
          <a:prstGeom prst="rect">
            <a:avLst/>
          </a:prstGeom>
          <a:noFill/>
        </p:spPr>
      </p:pic>
      <p:sp>
        <p:nvSpPr>
          <p:cNvPr id="6" name="Содержимое 2"/>
          <p:cNvSpPr txBox="1">
            <a:spLocks/>
          </p:cNvSpPr>
          <p:nvPr/>
        </p:nvSpPr>
        <p:spPr>
          <a:xfrm>
            <a:off x="0" y="5214950"/>
            <a:ext cx="5572132" cy="1285884"/>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800" b="0" i="0" u="none" strike="noStrike" kern="1200" cap="none" spc="0" normalizeH="0" baseline="0" noProof="0" dirty="0" smtClean="0">
                <a:ln>
                  <a:noFill/>
                </a:ln>
                <a:solidFill>
                  <a:schemeClr val="tx1"/>
                </a:solidFill>
                <a:effectLst/>
                <a:uLnTx/>
                <a:uFillTx/>
                <a:latin typeface="+mn-lt"/>
                <a:ea typeface="+mn-ea"/>
                <a:cs typeface="+mn-cs"/>
              </a:rPr>
              <a:t>Що є важливим, ключовим для розуміння сутності громади?</a:t>
            </a: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3075" name="Picture 3" descr="C:\Users\Ольга\Desktop\5d37ccba4421b06943851a46126b2cc2-removebg-preview.png"/>
          <p:cNvPicPr>
            <a:picLocks noChangeAspect="1" noChangeArrowheads="1"/>
          </p:cNvPicPr>
          <p:nvPr/>
        </p:nvPicPr>
        <p:blipFill>
          <a:blip r:embed="rId4" cstate="print"/>
          <a:srcRect/>
          <a:stretch>
            <a:fillRect/>
          </a:stretch>
        </p:blipFill>
        <p:spPr bwMode="auto">
          <a:xfrm>
            <a:off x="8177215" y="3071810"/>
            <a:ext cx="966785" cy="1112846"/>
          </a:xfrm>
          <a:prstGeom prst="rect">
            <a:avLst/>
          </a:prstGeom>
          <a:noFill/>
        </p:spPr>
      </p:pic>
      <p:pic>
        <p:nvPicPr>
          <p:cNvPr id="3076" name="Picture 4" descr="C:\Users\Ольга\Desktop\8d9350343553050fb6ffa32600118c95-removebg-preview.png"/>
          <p:cNvPicPr>
            <a:picLocks noChangeAspect="1" noChangeArrowheads="1"/>
          </p:cNvPicPr>
          <p:nvPr/>
        </p:nvPicPr>
        <p:blipFill>
          <a:blip r:embed="rId5" cstate="print"/>
          <a:srcRect/>
          <a:stretch>
            <a:fillRect/>
          </a:stretch>
        </p:blipFill>
        <p:spPr bwMode="auto">
          <a:xfrm>
            <a:off x="8117626" y="4214819"/>
            <a:ext cx="1026374" cy="785818"/>
          </a:xfrm>
          <a:prstGeom prst="rect">
            <a:avLst/>
          </a:prstGeom>
          <a:noFill/>
        </p:spPr>
      </p:pic>
      <p:pic>
        <p:nvPicPr>
          <p:cNvPr id="1027" name="Picture 3" descr="C:\Users\User\Desktop\pngtree-original-vector-cartoon-ferris-wheel-png-image_7232241.png"/>
          <p:cNvPicPr>
            <a:picLocks noChangeAspect="1" noChangeArrowheads="1"/>
          </p:cNvPicPr>
          <p:nvPr/>
        </p:nvPicPr>
        <p:blipFill>
          <a:blip r:embed="rId6"/>
          <a:srcRect l="11765" t="7353" r="8823" b="13235"/>
          <a:stretch>
            <a:fillRect/>
          </a:stretch>
        </p:blipFill>
        <p:spPr bwMode="auto">
          <a:xfrm>
            <a:off x="2214546" y="1857364"/>
            <a:ext cx="2143140" cy="2143140"/>
          </a:xfrm>
          <a:prstGeom prst="rect">
            <a:avLst/>
          </a:prstGeom>
          <a:noFill/>
        </p:spPr>
      </p:pic>
      <p:pic>
        <p:nvPicPr>
          <p:cNvPr id="1028" name="Picture 4" descr="C:\Users\User\Desktop\1560759829_trees_3-removebg-preview.png"/>
          <p:cNvPicPr>
            <a:picLocks noChangeAspect="1" noChangeArrowheads="1"/>
          </p:cNvPicPr>
          <p:nvPr/>
        </p:nvPicPr>
        <p:blipFill>
          <a:blip r:embed="rId7"/>
          <a:srcRect/>
          <a:stretch>
            <a:fillRect/>
          </a:stretch>
        </p:blipFill>
        <p:spPr bwMode="auto">
          <a:xfrm>
            <a:off x="6500826" y="214290"/>
            <a:ext cx="2643174" cy="1477834"/>
          </a:xfrm>
          <a:prstGeom prst="rect">
            <a:avLst/>
          </a:prstGeom>
          <a:noFill/>
        </p:spPr>
      </p:pic>
      <p:pic>
        <p:nvPicPr>
          <p:cNvPr id="1029" name="Picture 5" descr="C:\Users\User\Desktop\tree-clipart-transparent-62-700x592.png"/>
          <p:cNvPicPr>
            <a:picLocks noChangeAspect="1" noChangeArrowheads="1"/>
          </p:cNvPicPr>
          <p:nvPr/>
        </p:nvPicPr>
        <p:blipFill>
          <a:blip r:embed="rId8" cstate="print"/>
          <a:srcRect/>
          <a:stretch>
            <a:fillRect/>
          </a:stretch>
        </p:blipFill>
        <p:spPr bwMode="auto">
          <a:xfrm>
            <a:off x="0" y="3714752"/>
            <a:ext cx="1180705" cy="1390640"/>
          </a:xfrm>
          <a:prstGeom prst="rect">
            <a:avLst/>
          </a:prstGeom>
          <a:noFill/>
        </p:spPr>
      </p:pic>
      <p:pic>
        <p:nvPicPr>
          <p:cNvPr id="1030" name="Picture 6" descr="C:\Users\User\Desktop\tree-clipart-transparent-95-700x676.png"/>
          <p:cNvPicPr>
            <a:picLocks noChangeAspect="1" noChangeArrowheads="1"/>
          </p:cNvPicPr>
          <p:nvPr/>
        </p:nvPicPr>
        <p:blipFill>
          <a:blip r:embed="rId9" cstate="print"/>
          <a:srcRect/>
          <a:stretch>
            <a:fillRect/>
          </a:stretch>
        </p:blipFill>
        <p:spPr bwMode="auto">
          <a:xfrm>
            <a:off x="4857752" y="5000636"/>
            <a:ext cx="1560904" cy="1857363"/>
          </a:xfrm>
          <a:prstGeom prst="rect">
            <a:avLst/>
          </a:prstGeom>
          <a:noFill/>
        </p:spPr>
      </p:pic>
      <p:pic>
        <p:nvPicPr>
          <p:cNvPr id="1031" name="Picture 7" descr="C:\Users\User\Desktop\tree-clipart-transparent-78-700x560.png"/>
          <p:cNvPicPr>
            <a:picLocks noChangeAspect="1" noChangeArrowheads="1"/>
          </p:cNvPicPr>
          <p:nvPr/>
        </p:nvPicPr>
        <p:blipFill>
          <a:blip r:embed="rId10" cstate="print"/>
          <a:srcRect l="38941"/>
          <a:stretch>
            <a:fillRect/>
          </a:stretch>
        </p:blipFill>
        <p:spPr bwMode="auto">
          <a:xfrm>
            <a:off x="0" y="1643050"/>
            <a:ext cx="1120087" cy="1857388"/>
          </a:xfrm>
          <a:prstGeom prst="rect">
            <a:avLst/>
          </a:prstGeom>
          <a:noFill/>
        </p:spPr>
      </p:pic>
      <p:pic>
        <p:nvPicPr>
          <p:cNvPr id="1032" name="Picture 8" descr="C:\Users\User\Desktop\images-removebg-preview.png"/>
          <p:cNvPicPr>
            <a:picLocks noChangeAspect="1" noChangeArrowheads="1"/>
          </p:cNvPicPr>
          <p:nvPr/>
        </p:nvPicPr>
        <p:blipFill>
          <a:blip r:embed="rId11"/>
          <a:srcRect/>
          <a:stretch>
            <a:fillRect/>
          </a:stretch>
        </p:blipFill>
        <p:spPr bwMode="auto">
          <a:xfrm>
            <a:off x="1643042" y="4143380"/>
            <a:ext cx="1122789" cy="1000132"/>
          </a:xfrm>
          <a:prstGeom prst="rect">
            <a:avLst/>
          </a:prstGeom>
          <a:noFill/>
        </p:spPr>
      </p:pic>
      <p:pic>
        <p:nvPicPr>
          <p:cNvPr id="1033" name="Picture 9" descr="C:\Users\User\Desktop\free-png.ru-75-340x181-removebg-preview.png"/>
          <p:cNvPicPr>
            <a:picLocks noChangeAspect="1" noChangeArrowheads="1"/>
          </p:cNvPicPr>
          <p:nvPr/>
        </p:nvPicPr>
        <p:blipFill>
          <a:blip r:embed="rId12"/>
          <a:srcRect/>
          <a:stretch>
            <a:fillRect/>
          </a:stretch>
        </p:blipFill>
        <p:spPr bwMode="auto">
          <a:xfrm>
            <a:off x="3197860" y="6072206"/>
            <a:ext cx="1476078" cy="785794"/>
          </a:xfrm>
          <a:prstGeom prst="rect">
            <a:avLst/>
          </a:prstGeom>
          <a:noFill/>
        </p:spPr>
      </p:pic>
      <p:pic>
        <p:nvPicPr>
          <p:cNvPr id="1034" name="Picture 10" descr="C:\Users\User\Desktop\завантаження-removebg-preview.png"/>
          <p:cNvPicPr>
            <a:picLocks noChangeAspect="1" noChangeArrowheads="1"/>
          </p:cNvPicPr>
          <p:nvPr/>
        </p:nvPicPr>
        <p:blipFill>
          <a:blip r:embed="rId13"/>
          <a:srcRect/>
          <a:stretch>
            <a:fillRect/>
          </a:stretch>
        </p:blipFill>
        <p:spPr bwMode="auto">
          <a:xfrm>
            <a:off x="3428992" y="3500432"/>
            <a:ext cx="1571636" cy="1571636"/>
          </a:xfrm>
          <a:prstGeom prst="rect">
            <a:avLst/>
          </a:prstGeom>
          <a:noFill/>
        </p:spPr>
      </p:pic>
      <p:pic>
        <p:nvPicPr>
          <p:cNvPr id="1035" name="Picture 11" descr="C:\Users\User\Desktop\завантаження-removebg-preview (1).png"/>
          <p:cNvPicPr>
            <a:picLocks noChangeAspect="1" noChangeArrowheads="1"/>
          </p:cNvPicPr>
          <p:nvPr/>
        </p:nvPicPr>
        <p:blipFill>
          <a:blip r:embed="rId14"/>
          <a:srcRect/>
          <a:stretch>
            <a:fillRect/>
          </a:stretch>
        </p:blipFill>
        <p:spPr bwMode="auto">
          <a:xfrm>
            <a:off x="4500562" y="2000240"/>
            <a:ext cx="1071555" cy="1071555"/>
          </a:xfrm>
          <a:prstGeom prst="rect">
            <a:avLst/>
          </a:prstGeom>
          <a:noFill/>
        </p:spPr>
      </p:pic>
      <p:pic>
        <p:nvPicPr>
          <p:cNvPr id="1036" name="Picture 12" descr="C:\Users\User\Desktop\images-removebg-preview (1).png"/>
          <p:cNvPicPr>
            <a:picLocks noChangeAspect="1" noChangeArrowheads="1"/>
          </p:cNvPicPr>
          <p:nvPr/>
        </p:nvPicPr>
        <p:blipFill>
          <a:blip r:embed="rId15" cstate="print"/>
          <a:srcRect/>
          <a:stretch>
            <a:fillRect/>
          </a:stretch>
        </p:blipFill>
        <p:spPr bwMode="auto">
          <a:xfrm>
            <a:off x="1142976" y="2928934"/>
            <a:ext cx="597353" cy="1093948"/>
          </a:xfrm>
          <a:prstGeom prst="rect">
            <a:avLst/>
          </a:prstGeom>
          <a:noFill/>
        </p:spPr>
      </p:pic>
      <p:pic>
        <p:nvPicPr>
          <p:cNvPr id="1037" name="Picture 13" descr="C:\Users\User\Desktop\завантаження-removebg-preview.png"/>
          <p:cNvPicPr>
            <a:picLocks noChangeAspect="1" noChangeArrowheads="1"/>
          </p:cNvPicPr>
          <p:nvPr/>
        </p:nvPicPr>
        <p:blipFill>
          <a:blip r:embed="rId16" cstate="print"/>
          <a:srcRect/>
          <a:stretch>
            <a:fillRect/>
          </a:stretch>
        </p:blipFill>
        <p:spPr bwMode="auto">
          <a:xfrm>
            <a:off x="7429521" y="3286124"/>
            <a:ext cx="562782" cy="1326006"/>
          </a:xfrm>
          <a:prstGeom prst="rect">
            <a:avLst/>
          </a:prstGeom>
          <a:noFill/>
        </p:spPr>
      </p:pic>
      <p:pic>
        <p:nvPicPr>
          <p:cNvPr id="1038" name="Picture 14" descr="C:\Users\User\Desktop\pngtree-yellow-car-simulation-mini-car-illustration-image_1191550-removebg-preview.png"/>
          <p:cNvPicPr>
            <a:picLocks noChangeAspect="1" noChangeArrowheads="1"/>
          </p:cNvPicPr>
          <p:nvPr/>
        </p:nvPicPr>
        <p:blipFill>
          <a:blip r:embed="rId17"/>
          <a:srcRect/>
          <a:stretch>
            <a:fillRect/>
          </a:stretch>
        </p:blipFill>
        <p:spPr bwMode="auto">
          <a:xfrm>
            <a:off x="6572264" y="5143512"/>
            <a:ext cx="1357310" cy="1357310"/>
          </a:xfrm>
          <a:prstGeom prst="rect">
            <a:avLst/>
          </a:prstGeom>
          <a:noFill/>
        </p:spPr>
      </p:pic>
      <p:pic>
        <p:nvPicPr>
          <p:cNvPr id="1040" name="Picture 16" descr="C:\Users\User\Desktop\завантаження-removebg-preview.png"/>
          <p:cNvPicPr>
            <a:picLocks noChangeAspect="1" noChangeArrowheads="1"/>
          </p:cNvPicPr>
          <p:nvPr/>
        </p:nvPicPr>
        <p:blipFill>
          <a:blip r:embed="rId18" cstate="print"/>
          <a:srcRect/>
          <a:stretch>
            <a:fillRect/>
          </a:stretch>
        </p:blipFill>
        <p:spPr bwMode="auto">
          <a:xfrm>
            <a:off x="1500166" y="1928802"/>
            <a:ext cx="719135" cy="7127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C0099"/>
                </a:solidFill>
                <a:effectLst>
                  <a:outerShdw blurRad="38100" dist="38100" dir="2700000" algn="tl">
                    <a:srgbClr val="000000">
                      <a:alpha val="43137"/>
                    </a:srgbClr>
                  </a:outerShdw>
                </a:effectLst>
              </a:rPr>
              <a:t>Інформація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357298"/>
            <a:ext cx="8229600" cy="828668"/>
          </a:xfrm>
        </p:spPr>
        <p:txBody>
          <a:bodyPr/>
          <a:lstStyle/>
          <a:p>
            <a:pPr algn="ctr"/>
            <a:r>
              <a:rPr lang="ru-RU" dirty="0" smtClean="0"/>
              <a:t>Опрацювання інформації стор. 100.</a:t>
            </a:r>
            <a:endParaRPr lang="ru-RU" dirty="0"/>
          </a:p>
        </p:txBody>
      </p:sp>
      <p:sp>
        <p:nvSpPr>
          <p:cNvPr id="4" name="Нижний колонтитул 3"/>
          <p:cNvSpPr>
            <a:spLocks noGrp="1"/>
          </p:cNvSpPr>
          <p:nvPr>
            <p:ph type="ftr" sz="quarter" idx="11"/>
          </p:nvPr>
        </p:nvSpPr>
        <p:spPr>
          <a:xfrm>
            <a:off x="0" y="6492875"/>
            <a:ext cx="2895600" cy="365125"/>
          </a:xfrm>
        </p:spPr>
        <p:txBody>
          <a:bodyPr/>
          <a:lstStyle/>
          <a:p>
            <a:r>
              <a:rPr lang="ru-RU" dirty="0" smtClean="0"/>
              <a:t>© Скляренко О.А. 2024</a:t>
            </a:r>
            <a:endParaRPr lang="ru-RU" dirty="0"/>
          </a:p>
        </p:txBody>
      </p:sp>
      <p:pic>
        <p:nvPicPr>
          <p:cNvPr id="5"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1238809" cy="1871666"/>
          </a:xfrm>
          <a:prstGeom prst="rect">
            <a:avLst/>
          </a:prstGeom>
          <a:noFill/>
        </p:spPr>
      </p:pic>
      <p:pic>
        <p:nvPicPr>
          <p:cNvPr id="2050" name="Picture 2" descr="C:\Users\User\Desktop\istockphoto-1320733130-612x612-removebg-preview.png"/>
          <p:cNvPicPr>
            <a:picLocks noChangeAspect="1" noChangeArrowheads="1"/>
          </p:cNvPicPr>
          <p:nvPr/>
        </p:nvPicPr>
        <p:blipFill>
          <a:blip r:embed="rId3"/>
          <a:srcRect/>
          <a:stretch>
            <a:fillRect/>
          </a:stretch>
        </p:blipFill>
        <p:spPr bwMode="auto">
          <a:xfrm>
            <a:off x="2671790" y="3943350"/>
            <a:ext cx="5829300" cy="2914650"/>
          </a:xfrm>
          <a:prstGeom prst="rect">
            <a:avLst/>
          </a:prstGeom>
          <a:noFill/>
        </p:spPr>
      </p:pic>
      <p:pic>
        <p:nvPicPr>
          <p:cNvPr id="2051" name="Picture 3" descr="C:\Users\User\Desktop\images-removebg-preview.png"/>
          <p:cNvPicPr>
            <a:picLocks noChangeAspect="1" noChangeArrowheads="1"/>
          </p:cNvPicPr>
          <p:nvPr/>
        </p:nvPicPr>
        <p:blipFill>
          <a:blip r:embed="rId4"/>
          <a:srcRect/>
          <a:stretch>
            <a:fillRect/>
          </a:stretch>
        </p:blipFill>
        <p:spPr bwMode="auto">
          <a:xfrm>
            <a:off x="571472" y="1857364"/>
            <a:ext cx="7858180" cy="2605926"/>
          </a:xfrm>
          <a:prstGeom prst="rect">
            <a:avLst/>
          </a:prstGeom>
          <a:noFill/>
        </p:spPr>
      </p:pic>
      <p:pic>
        <p:nvPicPr>
          <p:cNvPr id="2052" name="Picture 4" descr="C:\Users\User\Desktop\images-removebg-preview (1).png"/>
          <p:cNvPicPr>
            <a:picLocks noChangeAspect="1" noChangeArrowheads="1"/>
          </p:cNvPicPr>
          <p:nvPr/>
        </p:nvPicPr>
        <p:blipFill>
          <a:blip r:embed="rId5"/>
          <a:srcRect/>
          <a:stretch>
            <a:fillRect/>
          </a:stretch>
        </p:blipFill>
        <p:spPr bwMode="auto">
          <a:xfrm>
            <a:off x="214282" y="4214818"/>
            <a:ext cx="2538415" cy="234315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714512"/>
          </a:xfrm>
        </p:spPr>
        <p:txBody>
          <a:bodyPr>
            <a:normAutofit/>
          </a:bodyPr>
          <a:lstStyle/>
          <a:p>
            <a:r>
              <a:rPr lang="uk-UA" b="1" dirty="0" smtClean="0">
                <a:solidFill>
                  <a:srgbClr val="CC0099"/>
                </a:solidFill>
                <a:effectLst>
                  <a:outerShdw blurRad="38100" dist="38100" dir="2700000" algn="tl">
                    <a:srgbClr val="000000">
                      <a:alpha val="43137"/>
                    </a:srgbClr>
                  </a:outerShdw>
                </a:effectLst>
              </a:rPr>
              <a:t>Перегляд навчального відео</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00034" y="2357430"/>
            <a:ext cx="8229600" cy="1643074"/>
          </a:xfrm>
        </p:spPr>
        <p:txBody>
          <a:bodyPr>
            <a:normAutofit lnSpcReduction="10000"/>
          </a:bodyPr>
          <a:lstStyle/>
          <a:p>
            <a:pPr algn="ctr"/>
            <a:r>
              <a:rPr lang="en-US" sz="2600" dirty="0" smtClean="0">
                <a:hlinkClick r:id="rId2"/>
              </a:rPr>
              <a:t>https://www.youtube.com/watch?v=SfiXjpsruO0&amp;ab_channel=%D0%97%D0%B0%D0%B1%D0%BE%D1%94%D0%BD%D0%BA%D0%BE%D0%9E%D0%BA%D1%81%D0%B0%D0%BD%D0%B0</a:t>
            </a:r>
            <a:endParaRPr lang="uk-UA" sz="2600" dirty="0" smtClean="0"/>
          </a:p>
        </p:txBody>
      </p:sp>
      <p:sp>
        <p:nvSpPr>
          <p:cNvPr id="4" name="Нижний колонтитул 3"/>
          <p:cNvSpPr>
            <a:spLocks noGrp="1"/>
          </p:cNvSpPr>
          <p:nvPr>
            <p:ph type="ftr" sz="quarter" idx="11"/>
          </p:nvPr>
        </p:nvSpPr>
        <p:spPr>
          <a:xfrm>
            <a:off x="3143240" y="6492899"/>
            <a:ext cx="2895600" cy="365125"/>
          </a:xfrm>
        </p:spPr>
        <p:txBody>
          <a:bodyPr/>
          <a:lstStyle/>
          <a:p>
            <a:r>
              <a:rPr lang="ru-RU" dirty="0" smtClean="0"/>
              <a:t>© Скляренко О.А. 2024</a:t>
            </a:r>
            <a:endParaRPr lang="ru-RU" dirty="0"/>
          </a:p>
        </p:txBody>
      </p:sp>
      <p:pic>
        <p:nvPicPr>
          <p:cNvPr id="9" name="Picture 5" descr="C:\Users\Оля\Desktop\plenka10.png"/>
          <p:cNvPicPr>
            <a:picLocks noChangeAspect="1" noChangeArrowheads="1"/>
          </p:cNvPicPr>
          <p:nvPr/>
        </p:nvPicPr>
        <p:blipFill>
          <a:blip r:embed="rId3" cstate="print"/>
          <a:srcRect/>
          <a:stretch>
            <a:fillRect/>
          </a:stretch>
        </p:blipFill>
        <p:spPr bwMode="auto">
          <a:xfrm>
            <a:off x="2357422" y="3845419"/>
            <a:ext cx="4572032" cy="2481355"/>
          </a:xfrm>
          <a:prstGeom prst="rect">
            <a:avLst/>
          </a:prstGeom>
          <a:noFill/>
          <a:ln w="9525">
            <a:noFill/>
            <a:miter lim="800000"/>
            <a:headEnd/>
            <a:tailEnd/>
          </a:ln>
        </p:spPr>
      </p:pic>
      <p:pic>
        <p:nvPicPr>
          <p:cNvPr id="6146" name="Picture 2" descr="C:\Users\Ольга\Desktop\im7ages-removebg-preview.png"/>
          <p:cNvPicPr>
            <a:picLocks noChangeAspect="1" noChangeArrowheads="1"/>
          </p:cNvPicPr>
          <p:nvPr/>
        </p:nvPicPr>
        <p:blipFill>
          <a:blip r:embed="rId4"/>
          <a:srcRect r="10000" b="16666"/>
          <a:stretch>
            <a:fillRect/>
          </a:stretch>
        </p:blipFill>
        <p:spPr bwMode="auto">
          <a:xfrm>
            <a:off x="6057903" y="4000504"/>
            <a:ext cx="3086097" cy="2857496"/>
          </a:xfrm>
          <a:prstGeom prst="rect">
            <a:avLst/>
          </a:prstGeom>
          <a:noFill/>
        </p:spPr>
      </p:pic>
      <p:pic>
        <p:nvPicPr>
          <p:cNvPr id="6147" name="Picture 3" descr="C:\Users\Ольга\Desktop\1648016383_27-abrakadabra-fun-p-deti-narisovannie-na-prozrachnom-fone-54.png"/>
          <p:cNvPicPr>
            <a:picLocks noChangeAspect="1" noChangeArrowheads="1"/>
          </p:cNvPicPr>
          <p:nvPr/>
        </p:nvPicPr>
        <p:blipFill>
          <a:blip r:embed="rId5" cstate="print"/>
          <a:srcRect/>
          <a:stretch>
            <a:fillRect/>
          </a:stretch>
        </p:blipFill>
        <p:spPr bwMode="auto">
          <a:xfrm>
            <a:off x="0" y="4714884"/>
            <a:ext cx="2897454" cy="2143116"/>
          </a:xfrm>
          <a:prstGeom prst="rect">
            <a:avLst/>
          </a:prstGeom>
          <a:noFill/>
        </p:spPr>
      </p:pic>
      <p:sp>
        <p:nvSpPr>
          <p:cNvPr id="8" name="Содержимое 2"/>
          <p:cNvSpPr txBox="1">
            <a:spLocks/>
          </p:cNvSpPr>
          <p:nvPr/>
        </p:nvSpPr>
        <p:spPr>
          <a:xfrm>
            <a:off x="571472" y="1714488"/>
            <a:ext cx="8229600" cy="857256"/>
          </a:xfrm>
          <a:prstGeom prst="rect">
            <a:avLst/>
          </a:prstGeom>
        </p:spPr>
        <p:txBody>
          <a:bodyPr vert="horz" lIns="91440" tIns="45720" rIns="91440" bIns="45720" rtlCol="0">
            <a:normAutofit/>
          </a:bodyPr>
          <a:lstStyle/>
          <a:p>
            <a:pPr marL="342900" indent="-342900" algn="ctr">
              <a:spcBef>
                <a:spcPct val="20000"/>
              </a:spcBef>
            </a:pPr>
            <a:r>
              <a:rPr lang="uk-UA" sz="3600" b="1" dirty="0" smtClean="0">
                <a:solidFill>
                  <a:srgbClr val="CC0099"/>
                </a:solidFill>
              </a:rPr>
              <a:t>«Г</a:t>
            </a:r>
            <a:r>
              <a:rPr kumimoji="0" lang="uk-UA" sz="3600" b="1" i="0" u="none" strike="noStrike" kern="1200" cap="none" spc="0" normalizeH="0" baseline="0" noProof="0" dirty="0" err="1" smtClean="0">
                <a:ln>
                  <a:noFill/>
                </a:ln>
                <a:solidFill>
                  <a:srgbClr val="CC0099"/>
                </a:solidFill>
                <a:effectLst/>
                <a:uLnTx/>
                <a:uFillTx/>
                <a:latin typeface="+mn-lt"/>
                <a:ea typeface="+mn-ea"/>
                <a:cs typeface="+mn-cs"/>
              </a:rPr>
              <a:t>ромада</a:t>
            </a:r>
            <a:r>
              <a:rPr lang="uk-UA" sz="3600" b="1" dirty="0" smtClean="0">
                <a:solidFill>
                  <a:srgbClr val="CC0099"/>
                </a:solidFill>
              </a:rPr>
              <a:t>»</a:t>
            </a:r>
            <a:endParaRPr lang="ru-RU" sz="3600" b="1" dirty="0" smtClean="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3893</TotalTime>
  <Words>1399</Words>
  <PresentationFormat>Экран (4:3)</PresentationFormat>
  <Paragraphs>144</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Щоб дізнатися про що буде сьогоднішній урок - розгадайте ребус</vt:lpstr>
      <vt:lpstr>Очікування </vt:lpstr>
      <vt:lpstr>Розділ 3.  Я в громаді: діємо разом. Тема уроку: Культура та різноманіття як ресурс для розвитку громади та країни </vt:lpstr>
      <vt:lpstr>Мотивація до навчання</vt:lpstr>
      <vt:lpstr>«Асоціації»</vt:lpstr>
      <vt:lpstr>Робота з підручником</vt:lpstr>
      <vt:lpstr>Обговорення </vt:lpstr>
      <vt:lpstr>Інформація </vt:lpstr>
      <vt:lpstr>Перегляд навчального відео</vt:lpstr>
      <vt:lpstr>Словничок </vt:lpstr>
      <vt:lpstr>Поміркуймо! </vt:lpstr>
      <vt:lpstr>Дослідіть </vt:lpstr>
      <vt:lpstr>Робота з текстом</vt:lpstr>
      <vt:lpstr>Робота в групах</vt:lpstr>
      <vt:lpstr>Розгадайте ребус </vt:lpstr>
      <vt:lpstr>Робота з підручником</vt:lpstr>
      <vt:lpstr>Поміркуймо! </vt:lpstr>
      <vt:lpstr>Читання притчі</vt:lpstr>
      <vt:lpstr>Читання притчі</vt:lpstr>
      <vt:lpstr>Читання притчі</vt:lpstr>
      <vt:lpstr>Опрацювання інформації</vt:lpstr>
      <vt:lpstr>Опрацювання інформації</vt:lpstr>
      <vt:lpstr>Поміркуймо!</vt:lpstr>
      <vt:lpstr>Перегляд навчального відео</vt:lpstr>
      <vt:lpstr>Це цікаво!</vt:lpstr>
      <vt:lpstr>Групова робота</vt:lpstr>
      <vt:lpstr>Вправа «Малюнок по колу» </vt:lpstr>
      <vt:lpstr>Обговорення </vt:lpstr>
      <vt:lpstr>Закріплення вивченого матеріалу</vt:lpstr>
      <vt:lpstr>Дошка настрою</vt:lpstr>
      <vt:lpstr>Домашня робота</vt:lpstr>
      <vt:lpstr>Джерела та література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Ольга</cp:lastModifiedBy>
  <cp:revision>420</cp:revision>
  <dcterms:modified xsi:type="dcterms:W3CDTF">2024-01-30T18:14:31Z</dcterms:modified>
</cp:coreProperties>
</file>