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83" r:id="rId2"/>
    <p:sldId id="257" r:id="rId3"/>
    <p:sldId id="282" r:id="rId4"/>
    <p:sldId id="258" r:id="rId5"/>
    <p:sldId id="299" r:id="rId6"/>
    <p:sldId id="508" r:id="rId7"/>
    <p:sldId id="506" r:id="rId8"/>
    <p:sldId id="509" r:id="rId9"/>
    <p:sldId id="510" r:id="rId10"/>
    <p:sldId id="511" r:id="rId11"/>
    <p:sldId id="512" r:id="rId12"/>
    <p:sldId id="519" r:id="rId13"/>
    <p:sldId id="517" r:id="rId14"/>
    <p:sldId id="513" r:id="rId15"/>
    <p:sldId id="520" r:id="rId16"/>
    <p:sldId id="521" r:id="rId17"/>
    <p:sldId id="525" r:id="rId18"/>
    <p:sldId id="523" r:id="rId19"/>
    <p:sldId id="524" r:id="rId20"/>
    <p:sldId id="526" r:id="rId21"/>
    <p:sldId id="531" r:id="rId22"/>
    <p:sldId id="535" r:id="rId23"/>
    <p:sldId id="536" r:id="rId24"/>
    <p:sldId id="534" r:id="rId25"/>
    <p:sldId id="538" r:id="rId26"/>
    <p:sldId id="539" r:id="rId27"/>
    <p:sldId id="505" r:id="rId28"/>
    <p:sldId id="547" r:id="rId29"/>
    <p:sldId id="541" r:id="rId30"/>
    <p:sldId id="549" r:id="rId31"/>
    <p:sldId id="542" r:id="rId32"/>
    <p:sldId id="554" r:id="rId33"/>
    <p:sldId id="546" r:id="rId34"/>
    <p:sldId id="550" r:id="rId35"/>
    <p:sldId id="556" r:id="rId36"/>
    <p:sldId id="555" r:id="rId37"/>
    <p:sldId id="298" r:id="rId38"/>
    <p:sldId id="264" r:id="rId39"/>
    <p:sldId id="265" r:id="rId40"/>
    <p:sldId id="263"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C0099"/>
    <a:srgbClr val="FF0000"/>
    <a:srgbClr val="000099"/>
    <a:srgbClr val="3399FF"/>
    <a:srgbClr val="33CC33"/>
    <a:srgbClr val="009900"/>
    <a:srgbClr val="9900CC"/>
    <a:srgbClr val="FF99CC"/>
    <a:srgbClr val="FFFFCC"/>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88" autoAdjust="0"/>
    <p:restoredTop sz="94660"/>
  </p:normalViewPr>
  <p:slideViewPr>
    <p:cSldViewPr>
      <p:cViewPr>
        <p:scale>
          <a:sx n="70" d="100"/>
          <a:sy n="70" d="100"/>
        </p:scale>
        <p:origin x="-1404"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07830-3F00-41FE-9C79-6D2C0B47DA7C}" type="datetimeFigureOut">
              <a:rPr lang="ru-RU" smtClean="0"/>
              <a:pPr/>
              <a:t>30.01.2024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1B6103-860A-41DC-A019-180D9A78E67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D1B6103-860A-41DC-A019-180D9A78E67F}" type="slidenum">
              <a:rPr lang="ru-RU" smtClean="0"/>
              <a:pPr/>
              <a:t>27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E84B2CA-7C35-40D5-9D97-FAFB04196A8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9AEE7D-AEDC-4480-94A8-FDDEBD162114}"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C8A1F5C-B6B5-4A57-A28E-954A4DA27085}"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56D8D8E-04DB-45DE-A97D-52188836C8BF}"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C3E5D3C-C89E-41E2-8971-2E7675C73AE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76BE1F4-42BC-46CC-B09C-C8E5407A31C8}"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B886C50-F0CB-452D-91A8-0ACE6EE3E0D7}" type="datetime1">
              <a:rPr lang="ru-RU" smtClean="0"/>
              <a:pPr/>
              <a:t>30.01.2024</a:t>
            </a:fld>
            <a:endParaRPr lang="ru-RU"/>
          </a:p>
        </p:txBody>
      </p:sp>
      <p:sp>
        <p:nvSpPr>
          <p:cNvPr id="8" name="Нижний колонтитул 7"/>
          <p:cNvSpPr>
            <a:spLocks noGrp="1"/>
          </p:cNvSpPr>
          <p:nvPr>
            <p:ph type="ftr" sz="quarter" idx="11"/>
          </p:nvPr>
        </p:nvSpPr>
        <p:spPr/>
        <p:txBody>
          <a:bodyPr/>
          <a:lstStyle/>
          <a:p>
            <a:r>
              <a:rPr lang="ru-RU" smtClean="0"/>
              <a:t>© Скляренко О.А. 2024</a:t>
            </a:r>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088E488-655C-4FF7-821E-C2CB78B385B2}" type="datetime1">
              <a:rPr lang="ru-RU" smtClean="0"/>
              <a:pPr/>
              <a:t>30.01.2024</a:t>
            </a:fld>
            <a:endParaRPr lang="ru-RU"/>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53EFEBB-390A-4754-B744-90DA082E2CB4}" type="datetime1">
              <a:rPr lang="ru-RU" smtClean="0"/>
              <a:pPr/>
              <a:t>30.01.2024</a:t>
            </a:fld>
            <a:endParaRPr lang="ru-RU"/>
          </a:p>
        </p:txBody>
      </p:sp>
      <p:sp>
        <p:nvSpPr>
          <p:cNvPr id="3" name="Нижний колонтитул 2"/>
          <p:cNvSpPr>
            <a:spLocks noGrp="1"/>
          </p:cNvSpPr>
          <p:nvPr>
            <p:ph type="ftr" sz="quarter" idx="11"/>
          </p:nvPr>
        </p:nvSpPr>
        <p:spPr/>
        <p:txBody>
          <a:bodyPr/>
          <a:lstStyle/>
          <a:p>
            <a:r>
              <a:rPr lang="ru-RU" smtClean="0"/>
              <a:t>© Скляренко О.А. 2024</a:t>
            </a:r>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BE12EF2-AE2D-418C-92F7-90CB56AD3179}"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2C402DA-6CEC-40DF-A5AE-C13336FE950E}"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0">
              <a:srgbClr val="FFFF0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2A103-60AF-42A3-BDCD-F155E6357AD4}" type="datetime1">
              <a:rPr lang="ru-RU" smtClean="0"/>
              <a:pPr/>
              <a:t>30.01.2024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 Скляренко О.А. 2024</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gi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youtube.com/watch?v=dMZq-_Ret9c&amp;ab_channel=SustainableproductionandconsumptioninUkraine" TargetMode="Externa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3.png"/><Relationship Id="rId7"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1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learningapps.org/watch?v=p9wf3uebj24" TargetMode="Externa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kdukraine.com/app/uploads/2023/07/zbirka_new.pdf" TargetMode="External"/><Relationship Id="rId2" Type="http://schemas.openxmlformats.org/officeDocument/2006/relationships/hyperlink" Target="https://uk.wikipedia.org/wiki/%D0%9F%D1%96%D1%80%D0%B0%D0%BC%D1%96%D0%B4%D0%B0_%D0%BF%D0%BE%D1%82%D1%80%D0%B5%D0%B1_%D0%90%D0%B1%D1%80%D0%B0%D0%B3%D0%B0%D0%BC%D0%B0_%D0%9C%D0%B0%D1%81%D0%BB%D0%BE%D1%83" TargetMode="External"/><Relationship Id="rId1" Type="http://schemas.openxmlformats.org/officeDocument/2006/relationships/slideLayout" Target="../slideLayouts/slideLayout2.xml"/><Relationship Id="rId4" Type="http://schemas.openxmlformats.org/officeDocument/2006/relationships/hyperlink" Target="https://uk.wikipedia.org/wiki/%D0%94%D0%BE%D0%B2%D0%BA%D1%96%D0%BB%D0%BB%D1%8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11354"/>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Щоб дізнатися про що буде сьогоднішній урок - розгадайте ребус</a:t>
            </a:r>
            <a:endParaRPr lang="ru-RU" dirty="0">
              <a:solidFill>
                <a:srgbClr val="CC0099"/>
              </a:solidFill>
            </a:endParaRPr>
          </a:p>
        </p:txBody>
      </p:sp>
      <p:sp>
        <p:nvSpPr>
          <p:cNvPr id="4" name="Нижний колонтитул 3"/>
          <p:cNvSpPr>
            <a:spLocks noGrp="1"/>
          </p:cNvSpPr>
          <p:nvPr>
            <p:ph type="ftr" sz="quarter" idx="11"/>
          </p:nvPr>
        </p:nvSpPr>
        <p:spPr>
          <a:xfrm>
            <a:off x="6072198" y="6286520"/>
            <a:ext cx="2895600" cy="365125"/>
          </a:xfrm>
        </p:spPr>
        <p:txBody>
          <a:bodyPr/>
          <a:lstStyle/>
          <a:p>
            <a:r>
              <a:rPr lang="ru-RU" dirty="0" smtClean="0"/>
              <a:t>© Скляренко О.А. 2024</a:t>
            </a:r>
            <a:endParaRPr lang="ru-RU" dirty="0"/>
          </a:p>
        </p:txBody>
      </p:sp>
      <p:sp>
        <p:nvSpPr>
          <p:cNvPr id="5" name="WordArt 7"/>
          <p:cNvSpPr>
            <a:spLocks noChangeArrowheads="1" noChangeShapeType="1" noTextEdit="1"/>
          </p:cNvSpPr>
          <p:nvPr/>
        </p:nvSpPr>
        <p:spPr bwMode="auto">
          <a:xfrm>
            <a:off x="785786" y="5715016"/>
            <a:ext cx="5357850" cy="1142984"/>
          </a:xfrm>
          <a:prstGeom prst="rect">
            <a:avLst/>
          </a:prstGeom>
        </p:spPr>
        <p:txBody>
          <a:bodyPr wrap="none" numCol="1" fromWordArt="1">
            <a:prstTxWarp prst="textPlain">
              <a:avLst>
                <a:gd name="adj" fmla="val 50000"/>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3600" b="1" kern="10" spc="0" dirty="0" smtClean="0">
                <a:ln w="19050">
                  <a:solidFill>
                    <a:srgbClr val="99CCFF"/>
                  </a:solidFill>
                  <a:round/>
                  <a:headEnd/>
                  <a:tailEnd/>
                </a:ln>
                <a:solidFill>
                  <a:srgbClr val="0066CC"/>
                </a:solidFill>
                <a:effectLst>
                  <a:outerShdw dist="35921" dir="2700000" algn="ctr" rotWithShape="0">
                    <a:srgbClr val="990000"/>
                  </a:outerShdw>
                </a:effectLst>
                <a:latin typeface="Georgia"/>
              </a:rPr>
              <a:t>Природа</a:t>
            </a:r>
            <a:endParaRPr lang="ru-RU" sz="3600" b="1" kern="10" spc="0" dirty="0">
              <a:ln w="19050">
                <a:solidFill>
                  <a:srgbClr val="99CCFF"/>
                </a:solidFill>
                <a:round/>
                <a:headEnd/>
                <a:tailEnd/>
              </a:ln>
              <a:solidFill>
                <a:srgbClr val="0066CC"/>
              </a:solidFill>
              <a:effectLst>
                <a:outerShdw dist="35921" dir="2700000" algn="ctr" rotWithShape="0">
                  <a:srgbClr val="990000"/>
                </a:outerShdw>
              </a:effectLst>
              <a:latin typeface="Georgia"/>
            </a:endParaRPr>
          </a:p>
        </p:txBody>
      </p:sp>
      <p:sp>
        <p:nvSpPr>
          <p:cNvPr id="12" name="Заголовок 1"/>
          <p:cNvSpPr txBox="1">
            <a:spLocks/>
          </p:cNvSpPr>
          <p:nvPr/>
        </p:nvSpPr>
        <p:spPr bwMode="auto">
          <a:xfrm rot="10800000">
            <a:off x="2928927"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3" name="Заголовок 1"/>
          <p:cNvSpPr txBox="1">
            <a:spLocks/>
          </p:cNvSpPr>
          <p:nvPr/>
        </p:nvSpPr>
        <p:spPr bwMode="auto">
          <a:xfrm rot="10800000">
            <a:off x="3286117"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7" name="Заголовок 1"/>
          <p:cNvSpPr txBox="1">
            <a:spLocks/>
          </p:cNvSpPr>
          <p:nvPr/>
        </p:nvSpPr>
        <p:spPr bwMode="auto">
          <a:xfrm rot="10800000">
            <a:off x="3643306"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2051" name="Picture 3" descr="C:\Users\User\Desktop\pngtree-casper-clipart-cute-white-ghost-cartoon-isolated-on-a-white-background-png-image_11077547.png"/>
          <p:cNvPicPr>
            <a:picLocks noChangeAspect="1" noChangeArrowheads="1"/>
          </p:cNvPicPr>
          <p:nvPr/>
        </p:nvPicPr>
        <p:blipFill>
          <a:blip r:embed="rId2" cstate="print"/>
          <a:srcRect/>
          <a:stretch>
            <a:fillRect/>
          </a:stretch>
        </p:blipFill>
        <p:spPr bwMode="auto">
          <a:xfrm>
            <a:off x="214282" y="2214554"/>
            <a:ext cx="3357586" cy="3357586"/>
          </a:xfrm>
          <a:prstGeom prst="rect">
            <a:avLst/>
          </a:prstGeom>
          <a:noFill/>
        </p:spPr>
      </p:pic>
      <p:sp>
        <p:nvSpPr>
          <p:cNvPr id="18" name="Содержимое 2"/>
          <p:cNvSpPr txBox="1">
            <a:spLocks/>
          </p:cNvSpPr>
          <p:nvPr/>
        </p:nvSpPr>
        <p:spPr bwMode="auto">
          <a:xfrm>
            <a:off x="7000892" y="5000636"/>
            <a:ext cx="1643074" cy="785818"/>
          </a:xfrm>
          <a:prstGeom prst="rect">
            <a:avLst/>
          </a:prstGeom>
          <a:noFill/>
          <a:ln w="9525">
            <a:noFill/>
            <a:miter lim="800000"/>
            <a:headEnd/>
            <a:tailEnd/>
          </a:ln>
        </p:spPr>
        <p:txBody>
          <a:bodyPr/>
          <a:lstStyle/>
          <a:p>
            <a:pPr marL="342900" indent="-342900" algn="ctr" eaLnBrk="0" hangingPunct="0">
              <a:spcBef>
                <a:spcPct val="20000"/>
              </a:spcBef>
              <a:buFont typeface="Georgia" pitchFamily="18" charset="0"/>
              <a:buNone/>
            </a:pPr>
            <a:r>
              <a:rPr lang="uk-UA" sz="4400" b="1" dirty="0" smtClean="0">
                <a:solidFill>
                  <a:srgbClr val="FF0000"/>
                </a:solidFill>
                <a:effectLst>
                  <a:outerShdw blurRad="38100" dist="38100" dir="2700000" algn="tl">
                    <a:srgbClr val="000000">
                      <a:alpha val="43137"/>
                    </a:srgbClr>
                  </a:outerShdw>
                </a:effectLst>
              </a:rPr>
              <a:t>3 = д</a:t>
            </a:r>
            <a:endParaRPr lang="ru-RU" sz="4400" b="1" dirty="0">
              <a:solidFill>
                <a:srgbClr val="FF0000"/>
              </a:solidFill>
              <a:effectLst>
                <a:outerShdw blurRad="38100" dist="38100" dir="2700000" algn="tl">
                  <a:srgbClr val="000000">
                    <a:alpha val="43137"/>
                  </a:srgbClr>
                </a:outerShdw>
              </a:effectLst>
            </a:endParaRPr>
          </a:p>
        </p:txBody>
      </p:sp>
      <p:pic>
        <p:nvPicPr>
          <p:cNvPr id="1026" name="Picture 2" descr="C:\Users\User\Desktop\завантаження__3_-removebg-preview.png"/>
          <p:cNvPicPr>
            <a:picLocks noChangeAspect="1" noChangeArrowheads="1"/>
          </p:cNvPicPr>
          <p:nvPr/>
        </p:nvPicPr>
        <p:blipFill>
          <a:blip r:embed="rId3"/>
          <a:srcRect/>
          <a:stretch>
            <a:fillRect/>
          </a:stretch>
        </p:blipFill>
        <p:spPr bwMode="auto">
          <a:xfrm>
            <a:off x="4714876" y="2643182"/>
            <a:ext cx="3429024" cy="2512873"/>
          </a:xfrm>
          <a:prstGeom prst="rect">
            <a:avLst/>
          </a:prstGeom>
          <a:noFill/>
        </p:spPr>
      </p:pic>
      <p:sp>
        <p:nvSpPr>
          <p:cNvPr id="14" name="Заголовок 1"/>
          <p:cNvSpPr txBox="1">
            <a:spLocks/>
          </p:cNvSpPr>
          <p:nvPr/>
        </p:nvSpPr>
        <p:spPr bwMode="auto">
          <a:xfrm rot="10800000">
            <a:off x="7358082"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5" name="Заголовок 1"/>
          <p:cNvSpPr txBox="1">
            <a:spLocks/>
          </p:cNvSpPr>
          <p:nvPr/>
        </p:nvSpPr>
        <p:spPr bwMode="auto">
          <a:xfrm rot="10800000">
            <a:off x="7715272"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6" name="Заголовок 1"/>
          <p:cNvSpPr txBox="1">
            <a:spLocks/>
          </p:cNvSpPr>
          <p:nvPr/>
        </p:nvSpPr>
        <p:spPr bwMode="auto">
          <a:xfrm rot="10800000">
            <a:off x="8072462"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71414"/>
            <a:ext cx="6858048" cy="1011222"/>
          </a:xfrm>
        </p:spPr>
        <p:txBody>
          <a:bodyPr/>
          <a:lstStyle/>
          <a:p>
            <a:r>
              <a:rPr lang="uk-UA" b="1" dirty="0" smtClean="0">
                <a:solidFill>
                  <a:srgbClr val="CC0099"/>
                </a:solidFill>
                <a:effectLst>
                  <a:outerShdw blurRad="38100" dist="38100" dir="2700000" algn="tl">
                    <a:srgbClr val="000000">
                      <a:alpha val="43137"/>
                    </a:srgbClr>
                  </a:outerShdw>
                </a:effectLst>
              </a:rPr>
              <a:t>Інформація </a:t>
            </a:r>
            <a:endParaRPr lang="ru-RU" b="1" dirty="0">
              <a:solidFill>
                <a:srgbClr val="CC0099"/>
              </a:solidFill>
              <a:effectLst>
                <a:outerShdw blurRad="38100" dist="38100" dir="2700000" algn="tl">
                  <a:srgbClr val="000000">
                    <a:alpha val="43137"/>
                  </a:srgbClr>
                </a:outerShdw>
              </a:effectLst>
            </a:endParaRPr>
          </a:p>
        </p:txBody>
      </p:sp>
      <p:pic>
        <p:nvPicPr>
          <p:cNvPr id="7170" name="Picture 2" descr="C:\Users\Ольга\Desktop\Без_названия-removebg-preview (1).png"/>
          <p:cNvPicPr>
            <a:picLocks noChangeAspect="1" noChangeArrowheads="1"/>
          </p:cNvPicPr>
          <p:nvPr/>
        </p:nvPicPr>
        <p:blipFill>
          <a:blip r:embed="rId2"/>
          <a:srcRect/>
          <a:stretch>
            <a:fillRect/>
          </a:stretch>
        </p:blipFill>
        <p:spPr bwMode="auto">
          <a:xfrm flipH="1">
            <a:off x="0" y="0"/>
            <a:ext cx="928662" cy="1483793"/>
          </a:xfrm>
          <a:prstGeom prst="rect">
            <a:avLst/>
          </a:prstGeom>
          <a:noFill/>
        </p:spPr>
      </p:pic>
      <p:pic>
        <p:nvPicPr>
          <p:cNvPr id="4098" name="Picture 2" descr="C:\Users\User\Desktop\1643130320_4-abrakadabra-fun-p-priroda-na-belom-fone-8.png"/>
          <p:cNvPicPr>
            <a:picLocks noChangeAspect="1" noChangeArrowheads="1"/>
          </p:cNvPicPr>
          <p:nvPr/>
        </p:nvPicPr>
        <p:blipFill>
          <a:blip r:embed="rId3" cstate="print"/>
          <a:srcRect/>
          <a:stretch>
            <a:fillRect/>
          </a:stretch>
        </p:blipFill>
        <p:spPr bwMode="auto">
          <a:xfrm>
            <a:off x="0" y="3549475"/>
            <a:ext cx="9144000" cy="3308525"/>
          </a:xfrm>
          <a:prstGeom prst="rect">
            <a:avLst/>
          </a:prstGeom>
          <a:noFill/>
        </p:spPr>
      </p:pic>
      <p:sp>
        <p:nvSpPr>
          <p:cNvPr id="4" name="Нижний колонтитул 3"/>
          <p:cNvSpPr>
            <a:spLocks noGrp="1"/>
          </p:cNvSpPr>
          <p:nvPr>
            <p:ph type="ftr" sz="quarter" idx="11"/>
          </p:nvPr>
        </p:nvSpPr>
        <p:spPr>
          <a:xfrm>
            <a:off x="3071802" y="6492875"/>
            <a:ext cx="2895600" cy="365125"/>
          </a:xfrm>
        </p:spPr>
        <p:txBody>
          <a:bodyPr/>
          <a:lstStyle/>
          <a:p>
            <a:r>
              <a:rPr lang="ru-RU" dirty="0" smtClean="0"/>
              <a:t>© Скляренко О.А. 2024</a:t>
            </a:r>
            <a:endParaRPr lang="ru-RU" dirty="0"/>
          </a:p>
        </p:txBody>
      </p:sp>
      <p:sp>
        <p:nvSpPr>
          <p:cNvPr id="3" name="Содержимое 2"/>
          <p:cNvSpPr>
            <a:spLocks noGrp="1"/>
          </p:cNvSpPr>
          <p:nvPr>
            <p:ph idx="1"/>
          </p:nvPr>
        </p:nvSpPr>
        <p:spPr>
          <a:xfrm>
            <a:off x="500034" y="1000108"/>
            <a:ext cx="8215370" cy="5429287"/>
          </a:xfrm>
        </p:spPr>
        <p:txBody>
          <a:bodyPr>
            <a:normAutofit/>
          </a:bodyPr>
          <a:lstStyle/>
          <a:p>
            <a:pPr marL="0" algn="ctr">
              <a:spcBef>
                <a:spcPts val="0"/>
              </a:spcBef>
            </a:pPr>
            <a:r>
              <a:rPr lang="uk-UA" sz="2400" dirty="0" smtClean="0"/>
              <a:t>Саме вичерпність і обмеженість ресурсів, зокрема і природних, є найважливішою проблемою, яка постає перед людством. Особливо тепер, коли на нашій планеті живуть 8 млрд. людей, і деякі вчені вже б’ють на сполох через її перенаселення. Тож в умовах обмеженості ресурсів кожна людина або суспільство має зробити оптимальний вибір. Це допоможе раціональному природокористуванню, тобто такому, що забезпечить економію і збереження </a:t>
            </a:r>
          </a:p>
          <a:p>
            <a:pPr marL="0" algn="ctr">
              <a:spcBef>
                <a:spcPts val="0"/>
              </a:spcBef>
              <a:buNone/>
            </a:pPr>
            <a:r>
              <a:rPr lang="uk-UA" sz="2400" dirty="0" smtClean="0"/>
              <a:t>  природних ресурсів.</a:t>
            </a:r>
          </a:p>
        </p:txBody>
      </p:sp>
      <p:pic>
        <p:nvPicPr>
          <p:cNvPr id="4099" name="Picture 3" descr="C:\Users\User\Desktop\завантаження-removebg-preview.png"/>
          <p:cNvPicPr>
            <a:picLocks noChangeAspect="1" noChangeArrowheads="1"/>
          </p:cNvPicPr>
          <p:nvPr/>
        </p:nvPicPr>
        <p:blipFill>
          <a:blip r:embed="rId4"/>
          <a:srcRect/>
          <a:stretch>
            <a:fillRect/>
          </a:stretch>
        </p:blipFill>
        <p:spPr bwMode="auto">
          <a:xfrm>
            <a:off x="0" y="5643610"/>
            <a:ext cx="1214390" cy="1214390"/>
          </a:xfrm>
          <a:prstGeom prst="rect">
            <a:avLst/>
          </a:prstGeom>
          <a:noFill/>
        </p:spPr>
      </p:pic>
      <p:pic>
        <p:nvPicPr>
          <p:cNvPr id="4100" name="Picture 4" descr="C:\Users\User\Desktop\760e53c6a081501d6aa7aa052bf26024.gif"/>
          <p:cNvPicPr>
            <a:picLocks noChangeAspect="1" noChangeArrowheads="1" noCrop="1"/>
          </p:cNvPicPr>
          <p:nvPr/>
        </p:nvPicPr>
        <p:blipFill>
          <a:blip r:embed="rId5" cstate="print"/>
          <a:srcRect/>
          <a:stretch>
            <a:fillRect/>
          </a:stretch>
        </p:blipFill>
        <p:spPr bwMode="auto">
          <a:xfrm>
            <a:off x="1571604" y="5476906"/>
            <a:ext cx="735223" cy="738176"/>
          </a:xfrm>
          <a:prstGeom prst="rect">
            <a:avLst/>
          </a:prstGeom>
          <a:noFill/>
        </p:spPr>
      </p:pic>
      <p:pic>
        <p:nvPicPr>
          <p:cNvPr id="4101" name="Picture 5" descr="C:\Users\User\Desktop\images__3_-removebg-preview (1).png"/>
          <p:cNvPicPr>
            <a:picLocks noChangeAspect="1" noChangeArrowheads="1"/>
          </p:cNvPicPr>
          <p:nvPr/>
        </p:nvPicPr>
        <p:blipFill>
          <a:blip r:embed="rId6"/>
          <a:srcRect/>
          <a:stretch>
            <a:fillRect/>
          </a:stretch>
        </p:blipFill>
        <p:spPr bwMode="auto">
          <a:xfrm>
            <a:off x="0" y="3929066"/>
            <a:ext cx="1142976" cy="1131058"/>
          </a:xfrm>
          <a:prstGeom prst="rect">
            <a:avLst/>
          </a:prstGeom>
          <a:noFill/>
        </p:spPr>
      </p:pic>
      <p:pic>
        <p:nvPicPr>
          <p:cNvPr id="4102" name="Picture 6" descr="C:\Users\User\Desktop\1126412_2cb5e.gif"/>
          <p:cNvPicPr>
            <a:picLocks noChangeAspect="1" noChangeArrowheads="1" noCrop="1"/>
          </p:cNvPicPr>
          <p:nvPr/>
        </p:nvPicPr>
        <p:blipFill>
          <a:blip r:embed="rId7" cstate="print"/>
          <a:srcRect/>
          <a:stretch>
            <a:fillRect/>
          </a:stretch>
        </p:blipFill>
        <p:spPr bwMode="auto">
          <a:xfrm>
            <a:off x="4643438" y="4714884"/>
            <a:ext cx="1156958" cy="110489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500"/>
                                        <p:tgtEl>
                                          <p:spTgt spid="3">
                                            <p:txEl>
                                              <p:pRg st="0" end="0"/>
                                            </p:txEl>
                                          </p:spTgt>
                                        </p:tgtEl>
                                      </p:cBhvr>
                                    </p:animEffect>
                                  </p:childTnLst>
                                </p:cTn>
                              </p:par>
                              <p:par>
                                <p:cTn id="8" presetID="21"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8)">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71414"/>
            <a:ext cx="8143932"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2"/>
            <a:ext cx="8229600" cy="2428891"/>
          </a:xfrm>
        </p:spPr>
        <p:txBody>
          <a:bodyPr>
            <a:normAutofit/>
          </a:bodyPr>
          <a:lstStyle/>
          <a:p>
            <a:pPr algn="ctr"/>
            <a:r>
              <a:rPr lang="uk-UA" sz="2600" dirty="0" smtClean="0"/>
              <a:t>Стор. 110 – 111: </a:t>
            </a:r>
            <a:r>
              <a:rPr lang="ru-RU" sz="2600" dirty="0" smtClean="0"/>
              <a:t>з діалогу ровесників у підручнику визначити їхнє ставлення до проблеми обмеженості ресурсів на прикладі використання водних ресурсів; розкрийте сутність поняття «сталий розвиток».</a:t>
            </a:r>
            <a:endParaRPr lang="ru-RU" dirty="0" smtClean="0"/>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428728" y="3000372"/>
            <a:ext cx="1584544" cy="2282668"/>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1" y="4500556"/>
            <a:ext cx="1714480" cy="2357443"/>
          </a:xfrm>
          <a:prstGeom prst="rect">
            <a:avLst/>
          </a:prstGeom>
          <a:noFill/>
        </p:spPr>
      </p:pic>
      <p:pic>
        <p:nvPicPr>
          <p:cNvPr id="17" name="Picture 2" descr="C:\Users\Ольга\Desktop\free-png.ru-48.png"/>
          <p:cNvPicPr>
            <a:picLocks noChangeAspect="1" noChangeArrowheads="1"/>
          </p:cNvPicPr>
          <p:nvPr/>
        </p:nvPicPr>
        <p:blipFill>
          <a:blip r:embed="rId4" cstate="print"/>
          <a:srcRect/>
          <a:stretch>
            <a:fillRect/>
          </a:stretch>
        </p:blipFill>
        <p:spPr bwMode="auto">
          <a:xfrm>
            <a:off x="7396111" y="4143380"/>
            <a:ext cx="1747889" cy="271462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857620" y="4214818"/>
            <a:ext cx="1929818" cy="2643182"/>
          </a:xfrm>
          <a:prstGeom prst="rect">
            <a:avLst/>
          </a:prstGeom>
          <a:noFill/>
        </p:spPr>
      </p:pic>
      <p:pic>
        <p:nvPicPr>
          <p:cNvPr id="11" name="Picture 2" descr="C:\Users\Ольга\Desktop\Без_названия-removebg-preview.png"/>
          <p:cNvPicPr>
            <a:picLocks noChangeAspect="1" noChangeArrowheads="1"/>
          </p:cNvPicPr>
          <p:nvPr/>
        </p:nvPicPr>
        <p:blipFill>
          <a:blip r:embed="rId6"/>
          <a:srcRect/>
          <a:stretch>
            <a:fillRect/>
          </a:stretch>
        </p:blipFill>
        <p:spPr bwMode="auto">
          <a:xfrm flipH="1">
            <a:off x="5786446" y="2714620"/>
            <a:ext cx="2000264" cy="2374673"/>
          </a:xfrm>
          <a:prstGeom prst="rect">
            <a:avLst/>
          </a:prstGeom>
          <a:noFill/>
        </p:spPr>
      </p:pic>
      <p:pic>
        <p:nvPicPr>
          <p:cNvPr id="12" name="Picture 6" descr="C:\Users\Ольга\Desktop\5555\1639209701_1-papik-pro-p-klipart-noutbuk-1.png"/>
          <p:cNvPicPr>
            <a:picLocks noChangeAspect="1" noChangeArrowheads="1"/>
          </p:cNvPicPr>
          <p:nvPr/>
        </p:nvPicPr>
        <p:blipFill>
          <a:blip r:embed="rId7" cstate="print"/>
          <a:srcRect/>
          <a:stretch>
            <a:fillRect/>
          </a:stretch>
        </p:blipFill>
        <p:spPr bwMode="auto">
          <a:xfrm rot="17741874">
            <a:off x="5890300" y="3603537"/>
            <a:ext cx="617776" cy="6188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928694"/>
          </a:xfrm>
        </p:spPr>
        <p:txBody>
          <a:bodyPr/>
          <a:lstStyle/>
          <a:p>
            <a:r>
              <a:rPr lang="ru-RU" b="1" dirty="0" smtClean="0">
                <a:solidFill>
                  <a:srgbClr val="CC0099"/>
                </a:solidFill>
                <a:effectLst>
                  <a:outerShdw blurRad="38100" dist="38100" dir="2700000" algn="tl">
                    <a:srgbClr val="000000">
                      <a:alpha val="43137"/>
                    </a:srgbClr>
                  </a:outerShdw>
                </a:effectLst>
              </a:rPr>
              <a:t>Висновок </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929190" y="928670"/>
            <a:ext cx="4000528" cy="4740277"/>
          </a:xfrm>
        </p:spPr>
        <p:txBody>
          <a:bodyPr>
            <a:normAutofit/>
          </a:bodyPr>
          <a:lstStyle/>
          <a:p>
            <a:pPr algn="ctr"/>
            <a:r>
              <a:rPr lang="ru-RU" sz="2700" dirty="0" smtClean="0"/>
              <a:t>В умовах обмеженості ресурсів особа або суспільство має зробити оптимальний вибір відповідно до концепції сталого розвитку.</a:t>
            </a:r>
            <a:endParaRPr lang="uk-UA" sz="2700" dirty="0"/>
          </a:p>
        </p:txBody>
      </p:sp>
      <p:sp>
        <p:nvSpPr>
          <p:cNvPr id="4" name="Нижний колонтитул 3"/>
          <p:cNvSpPr>
            <a:spLocks noGrp="1"/>
          </p:cNvSpPr>
          <p:nvPr>
            <p:ph type="ftr" sz="quarter" idx="11"/>
          </p:nvPr>
        </p:nvSpPr>
        <p:spPr>
          <a:xfrm>
            <a:off x="1857356" y="6492875"/>
            <a:ext cx="2895600" cy="365125"/>
          </a:xfrm>
        </p:spPr>
        <p:txBody>
          <a:bodyPr/>
          <a:lstStyle/>
          <a:p>
            <a:r>
              <a:rPr lang="ru-RU" dirty="0" smtClean="0"/>
              <a:t>© Скляренко О.А. 2024</a:t>
            </a:r>
            <a:endParaRPr lang="ru-RU" dirty="0"/>
          </a:p>
        </p:txBody>
      </p:sp>
      <p:pic>
        <p:nvPicPr>
          <p:cNvPr id="1026" name="Picture 2" descr="C:\Users\User\Desktop\стаття-1.png"/>
          <p:cNvPicPr>
            <a:picLocks noChangeAspect="1" noChangeArrowheads="1"/>
          </p:cNvPicPr>
          <p:nvPr/>
        </p:nvPicPr>
        <p:blipFill>
          <a:blip r:embed="rId2"/>
          <a:srcRect/>
          <a:stretch>
            <a:fillRect/>
          </a:stretch>
        </p:blipFill>
        <p:spPr bwMode="auto">
          <a:xfrm>
            <a:off x="4643438" y="4546189"/>
            <a:ext cx="4500562" cy="2311812"/>
          </a:xfrm>
          <a:prstGeom prst="rect">
            <a:avLst/>
          </a:prstGeom>
          <a:noFill/>
        </p:spPr>
      </p:pic>
      <p:pic>
        <p:nvPicPr>
          <p:cNvPr id="1027" name="Picture 3" descr="C:\Users\User\Desktop\images-removebg-preview.png"/>
          <p:cNvPicPr>
            <a:picLocks noChangeAspect="1" noChangeArrowheads="1"/>
          </p:cNvPicPr>
          <p:nvPr/>
        </p:nvPicPr>
        <p:blipFill>
          <a:blip r:embed="rId3"/>
          <a:srcRect l="14705" b="13259"/>
          <a:stretch>
            <a:fillRect/>
          </a:stretch>
        </p:blipFill>
        <p:spPr bwMode="auto">
          <a:xfrm>
            <a:off x="285752" y="4682497"/>
            <a:ext cx="3214678" cy="2175503"/>
          </a:xfrm>
          <a:prstGeom prst="rect">
            <a:avLst/>
          </a:prstGeom>
          <a:noFill/>
        </p:spPr>
      </p:pic>
      <p:pic>
        <p:nvPicPr>
          <p:cNvPr id="1031" name="Picture 7" descr="C:\Users\User\Desktop\image1-removebg-preview (1).png"/>
          <p:cNvPicPr>
            <a:picLocks noChangeAspect="1" noChangeArrowheads="1"/>
          </p:cNvPicPr>
          <p:nvPr/>
        </p:nvPicPr>
        <p:blipFill>
          <a:blip r:embed="rId4"/>
          <a:srcRect l="23697" t="9518"/>
          <a:stretch>
            <a:fillRect/>
          </a:stretch>
        </p:blipFill>
        <p:spPr bwMode="auto">
          <a:xfrm>
            <a:off x="1400195" y="1285860"/>
            <a:ext cx="4600565" cy="3395660"/>
          </a:xfrm>
          <a:prstGeom prst="rect">
            <a:avLst/>
          </a:prstGeom>
          <a:noFill/>
        </p:spPr>
      </p:pic>
      <p:sp>
        <p:nvSpPr>
          <p:cNvPr id="9" name="Содержимое 2"/>
          <p:cNvSpPr txBox="1">
            <a:spLocks/>
          </p:cNvSpPr>
          <p:nvPr/>
        </p:nvSpPr>
        <p:spPr>
          <a:xfrm>
            <a:off x="142844" y="1071546"/>
            <a:ext cx="4186238" cy="542915"/>
          </a:xfrm>
          <a:prstGeom prst="rect">
            <a:avLst/>
          </a:prstGeom>
        </p:spPr>
        <p:txBody>
          <a:bodyPr vert="horz" lIns="91440" tIns="45720" rIns="91440" bIns="45720" rtlCol="0">
            <a:normAutofit fontScale="925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k-UA" sz="1800" b="1" i="1" u="none" strike="noStrike" kern="1200" cap="none" spc="0" normalizeH="0" baseline="0" noProof="0" dirty="0" smtClean="0">
                <a:ln>
                  <a:noFill/>
                </a:ln>
                <a:solidFill>
                  <a:srgbClr val="FF0000"/>
                </a:solidFill>
                <a:effectLst/>
                <a:uLnTx/>
                <a:uFillTx/>
                <a:latin typeface="+mn-lt"/>
                <a:ea typeface="+mn-ea"/>
                <a:cs typeface="+mn-cs"/>
              </a:rPr>
              <a:t>Піраміда ієрархії потреб Громад</a:t>
            </a:r>
            <a:endParaRPr kumimoji="0" lang="uk-UA" sz="1800" b="1" i="1" u="none" strike="noStrike" kern="1200" cap="none" spc="0" normalizeH="0" baseline="0" noProof="0" dirty="0">
              <a:ln>
                <a:noFill/>
              </a:ln>
              <a:solidFill>
                <a:srgbClr val="FF0000"/>
              </a:solidFill>
              <a:effectLst/>
              <a:uLnTx/>
              <a:uFillTx/>
              <a:latin typeface="+mn-lt"/>
              <a:ea typeface="+mn-ea"/>
              <a:cs typeface="+mn-cs"/>
            </a:endParaRPr>
          </a:p>
        </p:txBody>
      </p:sp>
      <p:sp>
        <p:nvSpPr>
          <p:cNvPr id="10" name="Содержимое 2"/>
          <p:cNvSpPr txBox="1">
            <a:spLocks/>
          </p:cNvSpPr>
          <p:nvPr/>
        </p:nvSpPr>
        <p:spPr>
          <a:xfrm>
            <a:off x="0" y="1957391"/>
            <a:ext cx="4114800" cy="54291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uk-UA" sz="1800" b="1" i="1" u="sng" strike="noStrike" kern="1200" cap="none" spc="0" normalizeH="0" baseline="0" noProof="0" dirty="0" err="1" smtClean="0">
                <a:ln>
                  <a:noFill/>
                </a:ln>
                <a:solidFill>
                  <a:srgbClr val="0033CC"/>
                </a:solidFill>
                <a:effectLst/>
                <a:uLnTx/>
                <a:uFillTx/>
                <a:latin typeface="+mn-lt"/>
                <a:ea typeface="+mn-ea"/>
                <a:cs typeface="+mn-cs"/>
              </a:rPr>
              <a:t>Самовираження__</a:t>
            </a:r>
            <a:r>
              <a:rPr kumimoji="0" lang="uk-UA" sz="1800" b="1" i="1" u="sng" strike="noStrike" kern="1200" cap="none" spc="0" normalizeH="0" baseline="0" noProof="0" dirty="0" smtClean="0">
                <a:ln>
                  <a:noFill/>
                </a:ln>
                <a:solidFill>
                  <a:srgbClr val="0033CC"/>
                </a:solidFill>
                <a:effectLst/>
                <a:uLnTx/>
                <a:uFillTx/>
                <a:latin typeface="+mn-lt"/>
                <a:ea typeface="+mn-ea"/>
                <a:cs typeface="+mn-cs"/>
              </a:rPr>
              <a:t>____</a:t>
            </a:r>
            <a:endParaRPr kumimoji="0" lang="uk-UA" sz="1800" b="1" i="1" u="sng" strike="noStrike" kern="1200" cap="none" spc="0" normalizeH="0" baseline="0" noProof="0" dirty="0">
              <a:ln>
                <a:noFill/>
              </a:ln>
              <a:solidFill>
                <a:srgbClr val="0033CC"/>
              </a:solidFill>
              <a:effectLst/>
              <a:uLnTx/>
              <a:uFillTx/>
              <a:latin typeface="+mn-lt"/>
              <a:ea typeface="+mn-ea"/>
              <a:cs typeface="+mn-cs"/>
            </a:endParaRPr>
          </a:p>
        </p:txBody>
      </p:sp>
      <p:sp>
        <p:nvSpPr>
          <p:cNvPr id="11" name="Содержимое 2"/>
          <p:cNvSpPr txBox="1">
            <a:spLocks/>
          </p:cNvSpPr>
          <p:nvPr/>
        </p:nvSpPr>
        <p:spPr>
          <a:xfrm>
            <a:off x="0" y="2386019"/>
            <a:ext cx="4114800" cy="54291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uk-UA" sz="1800" b="1" i="1" u="sng" strike="noStrike" kern="1200" cap="none" spc="0" normalizeH="0" baseline="0" noProof="0" dirty="0" err="1" smtClean="0">
                <a:ln>
                  <a:noFill/>
                </a:ln>
                <a:solidFill>
                  <a:srgbClr val="0033CC"/>
                </a:solidFill>
                <a:effectLst/>
                <a:uLnTx/>
                <a:uFillTx/>
                <a:latin typeface="+mn-lt"/>
                <a:ea typeface="+mn-ea"/>
                <a:cs typeface="+mn-cs"/>
              </a:rPr>
              <a:t>Поваги_____</a:t>
            </a:r>
            <a:r>
              <a:rPr kumimoji="0" lang="uk-UA" sz="1800" b="1" i="1" u="sng" strike="noStrike" kern="1200" cap="none" spc="0" normalizeH="0" baseline="0" noProof="0" dirty="0" smtClean="0">
                <a:ln>
                  <a:noFill/>
                </a:ln>
                <a:solidFill>
                  <a:srgbClr val="0033CC"/>
                </a:solidFill>
                <a:effectLst/>
                <a:uLnTx/>
                <a:uFillTx/>
                <a:latin typeface="+mn-lt"/>
                <a:ea typeface="+mn-ea"/>
                <a:cs typeface="+mn-cs"/>
              </a:rPr>
              <a:t>_______</a:t>
            </a:r>
            <a:endParaRPr kumimoji="0" lang="uk-UA" sz="1800" b="1" i="1" u="sng" strike="noStrike" kern="1200" cap="none" spc="0" normalizeH="0" baseline="0" noProof="0" dirty="0">
              <a:ln>
                <a:noFill/>
              </a:ln>
              <a:solidFill>
                <a:srgbClr val="0033CC"/>
              </a:solidFill>
              <a:effectLst/>
              <a:uLnTx/>
              <a:uFillTx/>
              <a:latin typeface="+mn-lt"/>
              <a:ea typeface="+mn-ea"/>
              <a:cs typeface="+mn-cs"/>
            </a:endParaRPr>
          </a:p>
        </p:txBody>
      </p:sp>
      <p:sp>
        <p:nvSpPr>
          <p:cNvPr id="12" name="Содержимое 2"/>
          <p:cNvSpPr txBox="1">
            <a:spLocks/>
          </p:cNvSpPr>
          <p:nvPr/>
        </p:nvSpPr>
        <p:spPr>
          <a:xfrm>
            <a:off x="0" y="3314713"/>
            <a:ext cx="4114800" cy="54291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uk-UA" sz="1800" b="1" i="1" u="sng" strike="noStrike" kern="1200" cap="none" spc="0" normalizeH="0" baseline="0" noProof="0" dirty="0" err="1" smtClean="0">
                <a:ln>
                  <a:noFill/>
                </a:ln>
                <a:solidFill>
                  <a:srgbClr val="0033CC"/>
                </a:solidFill>
                <a:effectLst/>
                <a:uLnTx/>
                <a:uFillTx/>
                <a:latin typeface="+mn-lt"/>
                <a:ea typeface="+mn-ea"/>
                <a:cs typeface="+mn-cs"/>
              </a:rPr>
              <a:t>Соціальні______</a:t>
            </a:r>
            <a:endParaRPr kumimoji="0" lang="uk-UA" sz="1800" b="1" i="1" u="sng" strike="noStrike" kern="1200" cap="none" spc="0" normalizeH="0" baseline="0" noProof="0" dirty="0">
              <a:ln>
                <a:noFill/>
              </a:ln>
              <a:solidFill>
                <a:srgbClr val="0033CC"/>
              </a:solidFill>
              <a:effectLst/>
              <a:uLnTx/>
              <a:uFillTx/>
              <a:latin typeface="+mn-lt"/>
              <a:ea typeface="+mn-ea"/>
              <a:cs typeface="+mn-cs"/>
            </a:endParaRPr>
          </a:p>
        </p:txBody>
      </p:sp>
      <p:sp>
        <p:nvSpPr>
          <p:cNvPr id="13" name="Содержимое 2"/>
          <p:cNvSpPr txBox="1">
            <a:spLocks/>
          </p:cNvSpPr>
          <p:nvPr/>
        </p:nvSpPr>
        <p:spPr>
          <a:xfrm>
            <a:off x="0" y="3743341"/>
            <a:ext cx="4114800" cy="54291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uk-UA" sz="1800" b="1" i="1" u="sng" strike="noStrike" kern="1200" cap="none" spc="0" normalizeH="0" baseline="0" noProof="0" dirty="0" err="1" smtClean="0">
                <a:ln>
                  <a:noFill/>
                </a:ln>
                <a:solidFill>
                  <a:srgbClr val="0033CC"/>
                </a:solidFill>
                <a:effectLst/>
                <a:uLnTx/>
                <a:uFillTx/>
                <a:latin typeface="+mn-lt"/>
                <a:ea typeface="+mn-ea"/>
                <a:cs typeface="+mn-cs"/>
              </a:rPr>
              <a:t>Безпеки___</a:t>
            </a:r>
            <a:r>
              <a:rPr kumimoji="0" lang="uk-UA" sz="1800" b="1" i="1" u="sng" strike="noStrike" kern="1200" cap="none" spc="0" normalizeH="0" baseline="0" noProof="0" dirty="0" smtClean="0">
                <a:ln>
                  <a:noFill/>
                </a:ln>
                <a:solidFill>
                  <a:srgbClr val="0033CC"/>
                </a:solidFill>
                <a:effectLst/>
                <a:uLnTx/>
                <a:uFillTx/>
                <a:latin typeface="+mn-lt"/>
                <a:ea typeface="+mn-ea"/>
                <a:cs typeface="+mn-cs"/>
              </a:rPr>
              <a:t>___</a:t>
            </a:r>
            <a:endParaRPr kumimoji="0" lang="uk-UA" sz="1800" b="1" i="1" u="sng" strike="noStrike" kern="1200" cap="none" spc="0" normalizeH="0" baseline="0" noProof="0" dirty="0">
              <a:ln>
                <a:noFill/>
              </a:ln>
              <a:solidFill>
                <a:srgbClr val="0033CC"/>
              </a:solidFill>
              <a:effectLst/>
              <a:uLnTx/>
              <a:uFillTx/>
              <a:latin typeface="+mn-lt"/>
              <a:ea typeface="+mn-ea"/>
              <a:cs typeface="+mn-cs"/>
            </a:endParaRPr>
          </a:p>
        </p:txBody>
      </p:sp>
      <p:sp>
        <p:nvSpPr>
          <p:cNvPr id="14" name="Содержимое 2"/>
          <p:cNvSpPr txBox="1">
            <a:spLocks/>
          </p:cNvSpPr>
          <p:nvPr/>
        </p:nvSpPr>
        <p:spPr>
          <a:xfrm>
            <a:off x="0" y="4386283"/>
            <a:ext cx="4114800" cy="54291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uk-UA" sz="1800" b="1" i="1" u="sng" strike="noStrike" kern="1200" cap="none" spc="0" normalizeH="0" baseline="0" noProof="0" smtClean="0">
                <a:ln>
                  <a:noFill/>
                </a:ln>
                <a:solidFill>
                  <a:srgbClr val="0033CC"/>
                </a:solidFill>
                <a:effectLst/>
                <a:uLnTx/>
                <a:uFillTx/>
                <a:latin typeface="+mn-lt"/>
                <a:ea typeface="+mn-ea"/>
                <a:cs typeface="+mn-cs"/>
              </a:rPr>
              <a:t>Найнижчого рівня_____</a:t>
            </a:r>
            <a:endParaRPr kumimoji="0" lang="uk-UA" sz="1800" b="1" i="1" u="sng" strike="noStrike" kern="1200" cap="none" spc="0" normalizeH="0" baseline="0" noProof="0" dirty="0">
              <a:ln>
                <a:noFill/>
              </a:ln>
              <a:solidFill>
                <a:srgbClr val="0033C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7215238" cy="868346"/>
          </a:xfrm>
        </p:spPr>
        <p:txBody>
          <a:bodyPr/>
          <a:lstStyle/>
          <a:p>
            <a:r>
              <a:rPr lang="uk-UA" b="1" dirty="0" smtClean="0">
                <a:solidFill>
                  <a:srgbClr val="CC0099"/>
                </a:solidFill>
                <a:effectLst>
                  <a:outerShdw blurRad="38100" dist="38100" dir="2700000" algn="tl">
                    <a:srgbClr val="000000">
                      <a:alpha val="43137"/>
                    </a:srgbClr>
                  </a:outerShdw>
                </a:effectLst>
              </a:rPr>
              <a:t>Аналіз ситуації</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28596" y="1214423"/>
            <a:ext cx="7615262" cy="1643073"/>
          </a:xfrm>
        </p:spPr>
        <p:txBody>
          <a:bodyPr>
            <a:normAutofit/>
          </a:bodyPr>
          <a:lstStyle/>
          <a:p>
            <a:r>
              <a:rPr lang="ru-RU" sz="2700" dirty="0" smtClean="0"/>
              <a:t>Чи замислювалися ви </a:t>
            </a:r>
            <a:r>
              <a:rPr lang="ru-RU" sz="2700" dirty="0" err="1" smtClean="0"/>
              <a:t>раніше</a:t>
            </a:r>
            <a:r>
              <a:rPr lang="ru-RU" sz="2700" dirty="0" smtClean="0"/>
              <a:t>, як заощадити на комунальних витратах і зекономити родинний бюджет. </a:t>
            </a:r>
          </a:p>
        </p:txBody>
      </p:sp>
      <p:sp>
        <p:nvSpPr>
          <p:cNvPr id="4" name="Нижний колонтитул 3"/>
          <p:cNvSpPr>
            <a:spLocks noGrp="1"/>
          </p:cNvSpPr>
          <p:nvPr>
            <p:ph type="ftr" sz="quarter" idx="11"/>
          </p:nvPr>
        </p:nvSpPr>
        <p:spPr>
          <a:xfrm>
            <a:off x="0" y="6492875"/>
            <a:ext cx="2895600" cy="365125"/>
          </a:xfrm>
        </p:spPr>
        <p:txBody>
          <a:bodyPr/>
          <a:lstStyle/>
          <a:p>
            <a:r>
              <a:rPr lang="ru-RU" dirty="0" smtClean="0"/>
              <a:t>© Скляренко О.А. 2024</a:t>
            </a:r>
            <a:endParaRPr lang="ru-RU" dirty="0"/>
          </a:p>
        </p:txBody>
      </p:sp>
      <p:pic>
        <p:nvPicPr>
          <p:cNvPr id="1026" name="Picture 2" descr="C:\Users\User\Desktop\png-transparent-kitchenware-tap-sink-kitchen-miscellaneous-angle-kitchen-removebg-preview.png"/>
          <p:cNvPicPr>
            <a:picLocks noChangeAspect="1" noChangeArrowheads="1"/>
          </p:cNvPicPr>
          <p:nvPr/>
        </p:nvPicPr>
        <p:blipFill>
          <a:blip r:embed="rId2"/>
          <a:srcRect l="6465" t="21500" r="30500" b="8000"/>
          <a:stretch>
            <a:fillRect/>
          </a:stretch>
        </p:blipFill>
        <p:spPr bwMode="auto">
          <a:xfrm>
            <a:off x="6357950" y="3741984"/>
            <a:ext cx="2786050" cy="3116016"/>
          </a:xfrm>
          <a:prstGeom prst="rect">
            <a:avLst/>
          </a:prstGeom>
          <a:noFill/>
        </p:spPr>
      </p:pic>
      <p:pic>
        <p:nvPicPr>
          <p:cNvPr id="1027" name="Picture 3" descr="C:\Users\User\Desktop\2-removebg-preview.png"/>
          <p:cNvPicPr>
            <a:picLocks noChangeAspect="1" noChangeArrowheads="1"/>
          </p:cNvPicPr>
          <p:nvPr/>
        </p:nvPicPr>
        <p:blipFill>
          <a:blip r:embed="rId3"/>
          <a:srcRect l="20104"/>
          <a:stretch>
            <a:fillRect/>
          </a:stretch>
        </p:blipFill>
        <p:spPr bwMode="auto">
          <a:xfrm>
            <a:off x="142843" y="3714752"/>
            <a:ext cx="2803981" cy="2633667"/>
          </a:xfrm>
          <a:prstGeom prst="rect">
            <a:avLst/>
          </a:prstGeom>
          <a:noFill/>
        </p:spPr>
      </p:pic>
      <p:pic>
        <p:nvPicPr>
          <p:cNvPr id="1028" name="Picture 4" descr="C:\Users\User\Desktop\1682056730_pictures-pibig-info-p-mama-na-kukhne-risunok-krasivo-60-removebg-preview.png"/>
          <p:cNvPicPr>
            <a:picLocks noChangeAspect="1" noChangeArrowheads="1"/>
          </p:cNvPicPr>
          <p:nvPr/>
        </p:nvPicPr>
        <p:blipFill>
          <a:blip r:embed="rId4"/>
          <a:srcRect l="12578" r="18815" b="13872"/>
          <a:stretch>
            <a:fillRect/>
          </a:stretch>
        </p:blipFill>
        <p:spPr bwMode="auto">
          <a:xfrm>
            <a:off x="4071934" y="2697055"/>
            <a:ext cx="3071834" cy="4160945"/>
          </a:xfrm>
          <a:prstGeom prst="rect">
            <a:avLst/>
          </a:prstGeom>
          <a:noFill/>
        </p:spPr>
      </p:pic>
      <p:pic>
        <p:nvPicPr>
          <p:cNvPr id="1029" name="Picture 5" descr="C:\Users\User\Desktop\images__5_-removebg-preview.png"/>
          <p:cNvPicPr>
            <a:picLocks noChangeAspect="1" noChangeArrowheads="1"/>
          </p:cNvPicPr>
          <p:nvPr/>
        </p:nvPicPr>
        <p:blipFill>
          <a:blip r:embed="rId5"/>
          <a:srcRect/>
          <a:stretch>
            <a:fillRect/>
          </a:stretch>
        </p:blipFill>
        <p:spPr bwMode="auto">
          <a:xfrm>
            <a:off x="7358082" y="402765"/>
            <a:ext cx="1571636" cy="2240417"/>
          </a:xfrm>
          <a:prstGeom prst="rect">
            <a:avLst/>
          </a:prstGeom>
          <a:noFill/>
        </p:spPr>
      </p:pic>
      <p:sp>
        <p:nvSpPr>
          <p:cNvPr id="9" name="Содержимое 2"/>
          <p:cNvSpPr txBox="1">
            <a:spLocks/>
          </p:cNvSpPr>
          <p:nvPr/>
        </p:nvSpPr>
        <p:spPr>
          <a:xfrm>
            <a:off x="357158" y="2571744"/>
            <a:ext cx="8229600" cy="242889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700" b="0" i="0" u="none" strike="noStrike" kern="1200" cap="none" spc="0" normalizeH="0" baseline="0" noProof="0" dirty="0" smtClean="0">
                <a:ln>
                  <a:noFill/>
                </a:ln>
                <a:solidFill>
                  <a:schemeClr val="tx1"/>
                </a:solidFill>
                <a:effectLst/>
                <a:uLnTx/>
                <a:uFillTx/>
                <a:latin typeface="+mn-lt"/>
                <a:ea typeface="+mn-ea"/>
                <a:cs typeface="+mn-cs"/>
              </a:rPr>
              <a:t>Як ви вважаєте, кого можна вважати відповідальним споживачем?</a:t>
            </a:r>
            <a:endParaRPr kumimoji="0" lang="uk-UA" sz="27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Корисні рекомендації</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85720" y="1285860"/>
            <a:ext cx="8229600" cy="5072098"/>
          </a:xfrm>
        </p:spPr>
        <p:txBody>
          <a:bodyPr>
            <a:noAutofit/>
          </a:bodyPr>
          <a:lstStyle/>
          <a:p>
            <a:pPr algn="ctr">
              <a:buNone/>
            </a:pPr>
            <a:r>
              <a:rPr lang="uk-UA" sz="2400" b="1" i="1" dirty="0" smtClean="0">
                <a:solidFill>
                  <a:srgbClr val="0033CC"/>
                </a:solidFill>
              </a:rPr>
              <a:t>Як економити воду: корисні поради </a:t>
            </a:r>
          </a:p>
          <a:p>
            <a:pPr>
              <a:buNone/>
            </a:pPr>
            <a:r>
              <a:rPr lang="uk-UA" sz="2400" dirty="0" smtClean="0"/>
              <a:t>1. Разом із дорослими перевір на справність усю сантехніку. За потреби полагодьте або замініть пошкодження. Пам’ятай, якщо протікає унітаз – це майже 72 000 л на рік марно витраченої води. З крана, який капає, витікає 24 л води на добу. Підтікає кран – витрачається до 200 л на добу або близько 6000 л на місяць. </a:t>
            </a:r>
          </a:p>
          <a:p>
            <a:pPr>
              <a:buNone/>
            </a:pPr>
            <a:r>
              <a:rPr lang="uk-UA" sz="2400" dirty="0" smtClean="0"/>
              <a:t>2. За можливості придбайте економічну сантехніку, наприклад, унітаз із двома режимами зливу. Це дозволяє зберегти близько 15 л води в день для родини з трьох осіб.</a:t>
            </a:r>
            <a:endParaRPr lang="uk-UA" sz="2400"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2050" name="Picture 2" descr="C:\Users\User\Desktop\1656923560_5-flomaster-club-p-kran-s-vodoi-risunok-krasivo-5-removebg-preview.png"/>
          <p:cNvPicPr>
            <a:picLocks noChangeAspect="1" noChangeArrowheads="1"/>
          </p:cNvPicPr>
          <p:nvPr/>
        </p:nvPicPr>
        <p:blipFill>
          <a:blip r:embed="rId2"/>
          <a:srcRect r="18722"/>
          <a:stretch>
            <a:fillRect/>
          </a:stretch>
        </p:blipFill>
        <p:spPr bwMode="auto">
          <a:xfrm>
            <a:off x="7358082" y="4438650"/>
            <a:ext cx="1785918" cy="2419350"/>
          </a:xfrm>
          <a:prstGeom prst="rect">
            <a:avLst/>
          </a:prstGeom>
          <a:noFill/>
        </p:spPr>
      </p:pic>
      <p:pic>
        <p:nvPicPr>
          <p:cNvPr id="2051" name="Picture 3" descr="C:\Users\User\Desktop\images-removebg-preview (2).png"/>
          <p:cNvPicPr>
            <a:picLocks noChangeAspect="1" noChangeArrowheads="1"/>
          </p:cNvPicPr>
          <p:nvPr/>
        </p:nvPicPr>
        <p:blipFill>
          <a:blip r:embed="rId3"/>
          <a:srcRect/>
          <a:stretch>
            <a:fillRect/>
          </a:stretch>
        </p:blipFill>
        <p:spPr bwMode="auto">
          <a:xfrm flipH="1">
            <a:off x="7548818" y="1428736"/>
            <a:ext cx="1595182" cy="11429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414"/>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Корисні рекомендації</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2"/>
            <a:ext cx="8229600" cy="3643338"/>
          </a:xfrm>
        </p:spPr>
        <p:txBody>
          <a:bodyPr>
            <a:noAutofit/>
          </a:bodyPr>
          <a:lstStyle/>
          <a:p>
            <a:pPr algn="ctr">
              <a:buNone/>
            </a:pPr>
            <a:r>
              <a:rPr lang="uk-UA" sz="2400" b="1" i="1" dirty="0" smtClean="0">
                <a:solidFill>
                  <a:srgbClr val="0033CC"/>
                </a:solidFill>
              </a:rPr>
              <a:t>Як економити воду: корисні поради </a:t>
            </a:r>
          </a:p>
          <a:p>
            <a:pPr>
              <a:buNone/>
            </a:pPr>
            <a:r>
              <a:rPr lang="ru-RU" sz="2400" dirty="0" smtClean="0"/>
              <a:t>3. Віддавай перевагу душу, а не прийому ванни. Під час 5-хвилинного душу ти витратиш максимум 100 л води, а у ванні – у два рази більше. Також існують економні насадки-розпилювачі для душу. </a:t>
            </a:r>
          </a:p>
          <a:p>
            <a:pPr>
              <a:buNone/>
            </a:pPr>
            <a:r>
              <a:rPr lang="ru-RU" sz="2400" dirty="0" smtClean="0"/>
              <a:t>4. Спробуй приймати душ на одну-дві хвилини швидше. Наприклад, постав собі музику на 3 хвилини і купайся до її завершення. Впродовж місяця ти зможеш заощадити до 500 літрів води.</a:t>
            </a:r>
            <a:endParaRPr lang="uk-UA" sz="2400" dirty="0"/>
          </a:p>
        </p:txBody>
      </p:sp>
      <p:sp>
        <p:nvSpPr>
          <p:cNvPr id="4" name="Нижний колонтитул 3"/>
          <p:cNvSpPr>
            <a:spLocks noGrp="1"/>
          </p:cNvSpPr>
          <p:nvPr>
            <p:ph type="ftr" sz="quarter" idx="11"/>
          </p:nvPr>
        </p:nvSpPr>
        <p:spPr>
          <a:xfrm>
            <a:off x="0" y="6492875"/>
            <a:ext cx="2071702" cy="365125"/>
          </a:xfrm>
        </p:spPr>
        <p:txBody>
          <a:bodyPr/>
          <a:lstStyle/>
          <a:p>
            <a:r>
              <a:rPr lang="ru-RU" dirty="0" smtClean="0"/>
              <a:t>© Скляренко О.А. 2024</a:t>
            </a:r>
            <a:endParaRPr lang="ru-RU" dirty="0"/>
          </a:p>
        </p:txBody>
      </p:sp>
      <p:pic>
        <p:nvPicPr>
          <p:cNvPr id="3074" name="Picture 2" descr="C:\Users\User\Desktop\129988_or-removebg-preview.png"/>
          <p:cNvPicPr>
            <a:picLocks noChangeAspect="1" noChangeArrowheads="1"/>
          </p:cNvPicPr>
          <p:nvPr/>
        </p:nvPicPr>
        <p:blipFill>
          <a:blip r:embed="rId2"/>
          <a:srcRect r="7447" b="4185"/>
          <a:stretch>
            <a:fillRect/>
          </a:stretch>
        </p:blipFill>
        <p:spPr bwMode="auto">
          <a:xfrm>
            <a:off x="-1" y="4365839"/>
            <a:ext cx="3071803" cy="2492162"/>
          </a:xfrm>
          <a:prstGeom prst="rect">
            <a:avLst/>
          </a:prstGeom>
          <a:noFill/>
        </p:spPr>
      </p:pic>
      <p:pic>
        <p:nvPicPr>
          <p:cNvPr id="3075" name="Picture 3" descr="C:\Users\User\Desktop\pngtree-bath-with-shower-icon-outline-style-png-image_5230251-removebg-preview.png"/>
          <p:cNvPicPr>
            <a:picLocks noChangeAspect="1" noChangeArrowheads="1"/>
          </p:cNvPicPr>
          <p:nvPr/>
        </p:nvPicPr>
        <p:blipFill>
          <a:blip r:embed="rId3"/>
          <a:srcRect b="7058"/>
          <a:stretch>
            <a:fillRect/>
          </a:stretch>
        </p:blipFill>
        <p:spPr bwMode="auto">
          <a:xfrm>
            <a:off x="3643306" y="4292528"/>
            <a:ext cx="2643206" cy="2565472"/>
          </a:xfrm>
          <a:prstGeom prst="rect">
            <a:avLst/>
          </a:prstGeom>
          <a:noFill/>
        </p:spPr>
      </p:pic>
      <p:pic>
        <p:nvPicPr>
          <p:cNvPr id="1027" name="Picture 3" descr="C:\Users\User\Desktop\images-removebg-preview.png"/>
          <p:cNvPicPr>
            <a:picLocks noChangeAspect="1" noChangeArrowheads="1"/>
          </p:cNvPicPr>
          <p:nvPr/>
        </p:nvPicPr>
        <p:blipFill>
          <a:blip r:embed="rId4"/>
          <a:srcRect r="5713"/>
          <a:stretch>
            <a:fillRect/>
          </a:stretch>
        </p:blipFill>
        <p:spPr bwMode="auto">
          <a:xfrm>
            <a:off x="6429388" y="3978900"/>
            <a:ext cx="2714613" cy="2879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Корисні рекомендації</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000108"/>
            <a:ext cx="8229600" cy="3429024"/>
          </a:xfrm>
        </p:spPr>
        <p:txBody>
          <a:bodyPr>
            <a:noAutofit/>
          </a:bodyPr>
          <a:lstStyle/>
          <a:p>
            <a:pPr algn="ctr">
              <a:buNone/>
            </a:pPr>
            <a:r>
              <a:rPr lang="uk-UA" sz="2400" b="1" i="1" dirty="0" smtClean="0">
                <a:solidFill>
                  <a:srgbClr val="0033CC"/>
                </a:solidFill>
              </a:rPr>
              <a:t>Як економити воду: корисні поради </a:t>
            </a:r>
          </a:p>
          <a:p>
            <a:pPr>
              <a:buNone/>
            </a:pPr>
            <a:r>
              <a:rPr lang="ru-RU" sz="2400" dirty="0" smtClean="0"/>
              <a:t>5. Закривай кран, коли чистиш зуби. Для того, щоб прополоскати рот, набери склянку води. Так вдасться зекономити до 40 л води — приблизно стільки піде у каналізацію через відкритий кран за 3 хвилини. </a:t>
            </a:r>
          </a:p>
          <a:p>
            <a:pPr>
              <a:buNone/>
            </a:pPr>
            <a:r>
              <a:rPr lang="ru-RU" sz="2400" dirty="0" smtClean="0"/>
              <a:t>6. Коли миєш посуд вручну, вимикай кран. Включай воду тільки після намилювання всього посуду, або мий весь посуд з невеликим напором води.</a:t>
            </a:r>
            <a:endParaRPr lang="uk-UA" sz="2400" dirty="0"/>
          </a:p>
        </p:txBody>
      </p:sp>
      <p:sp>
        <p:nvSpPr>
          <p:cNvPr id="4" name="Нижний колонтитул 3"/>
          <p:cNvSpPr>
            <a:spLocks noGrp="1"/>
          </p:cNvSpPr>
          <p:nvPr>
            <p:ph type="ftr" sz="quarter" idx="11"/>
          </p:nvPr>
        </p:nvSpPr>
        <p:spPr>
          <a:xfrm>
            <a:off x="4891110" y="6492875"/>
            <a:ext cx="2895600" cy="365125"/>
          </a:xfrm>
        </p:spPr>
        <p:txBody>
          <a:bodyPr/>
          <a:lstStyle/>
          <a:p>
            <a:r>
              <a:rPr lang="ru-RU" dirty="0" smtClean="0"/>
              <a:t>© Скляренко О.А. 2024</a:t>
            </a:r>
            <a:endParaRPr lang="ru-RU" dirty="0"/>
          </a:p>
        </p:txBody>
      </p:sp>
      <p:pic>
        <p:nvPicPr>
          <p:cNvPr id="4098" name="Picture 2" descr="C:\Users\User\Desktop\images__3_-removebg-preview (1).png"/>
          <p:cNvPicPr>
            <a:picLocks noChangeAspect="1" noChangeArrowheads="1"/>
          </p:cNvPicPr>
          <p:nvPr/>
        </p:nvPicPr>
        <p:blipFill>
          <a:blip r:embed="rId2"/>
          <a:srcRect r="7894"/>
          <a:stretch>
            <a:fillRect/>
          </a:stretch>
        </p:blipFill>
        <p:spPr bwMode="auto">
          <a:xfrm>
            <a:off x="6643703" y="3714765"/>
            <a:ext cx="2500329" cy="3143235"/>
          </a:xfrm>
          <a:prstGeom prst="rect">
            <a:avLst/>
          </a:prstGeom>
          <a:noFill/>
        </p:spPr>
      </p:pic>
      <p:pic>
        <p:nvPicPr>
          <p:cNvPr id="4099" name="Picture 3" descr="C:\Users\User\Desktop\images__1_-removebg-preview.png"/>
          <p:cNvPicPr>
            <a:picLocks noChangeAspect="1" noChangeArrowheads="1"/>
          </p:cNvPicPr>
          <p:nvPr/>
        </p:nvPicPr>
        <p:blipFill>
          <a:blip r:embed="rId3"/>
          <a:srcRect l="13697"/>
          <a:stretch>
            <a:fillRect/>
          </a:stretch>
        </p:blipFill>
        <p:spPr bwMode="auto">
          <a:xfrm>
            <a:off x="0" y="4163095"/>
            <a:ext cx="2214546" cy="2694905"/>
          </a:xfrm>
          <a:prstGeom prst="rect">
            <a:avLst/>
          </a:prstGeom>
          <a:noFill/>
        </p:spPr>
      </p:pic>
      <p:pic>
        <p:nvPicPr>
          <p:cNvPr id="4100" name="Picture 4" descr="C:\Users\User\Desktop\bb704c1f036f489802f528f2ec2e6dc4.png"/>
          <p:cNvPicPr>
            <a:picLocks noChangeAspect="1" noChangeArrowheads="1"/>
          </p:cNvPicPr>
          <p:nvPr/>
        </p:nvPicPr>
        <p:blipFill>
          <a:blip r:embed="rId4"/>
          <a:srcRect/>
          <a:stretch>
            <a:fillRect/>
          </a:stretch>
        </p:blipFill>
        <p:spPr bwMode="auto">
          <a:xfrm>
            <a:off x="2214546" y="3714728"/>
            <a:ext cx="3143272" cy="3143272"/>
          </a:xfrm>
          <a:prstGeom prst="rect">
            <a:avLst/>
          </a:prstGeom>
          <a:noFill/>
        </p:spPr>
      </p:pic>
      <p:pic>
        <p:nvPicPr>
          <p:cNvPr id="8" name="Picture 2" descr="C:\Users\User\Desktop\a9e29863bac044725558c9e636953c19-removebg-preview.png"/>
          <p:cNvPicPr>
            <a:picLocks noChangeAspect="1" noChangeArrowheads="1"/>
          </p:cNvPicPr>
          <p:nvPr/>
        </p:nvPicPr>
        <p:blipFill>
          <a:blip r:embed="rId5" cstate="print"/>
          <a:srcRect/>
          <a:stretch>
            <a:fillRect/>
          </a:stretch>
        </p:blipFill>
        <p:spPr bwMode="auto">
          <a:xfrm>
            <a:off x="4929190" y="4214818"/>
            <a:ext cx="2111620" cy="12144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Корисні рекомендації</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1214422"/>
            <a:ext cx="5786478" cy="3500462"/>
          </a:xfrm>
        </p:spPr>
        <p:txBody>
          <a:bodyPr>
            <a:noAutofit/>
          </a:bodyPr>
          <a:lstStyle/>
          <a:p>
            <a:pPr algn="ctr">
              <a:buNone/>
            </a:pPr>
            <a:r>
              <a:rPr lang="uk-UA" sz="2400" b="1" i="1" dirty="0" smtClean="0">
                <a:solidFill>
                  <a:srgbClr val="0033CC"/>
                </a:solidFill>
              </a:rPr>
              <a:t>Як економити воду: корисні поради </a:t>
            </a:r>
          </a:p>
          <a:p>
            <a:pPr algn="ctr">
              <a:buNone/>
            </a:pPr>
            <a:r>
              <a:rPr lang="uk-UA" sz="2400" dirty="0" smtClean="0"/>
              <a:t>7. Для миття овочів та фруктів користуйся мискою. Цей спосіб дозволяє ефективно очищати плоди від бруду і потребує близько 3 л води, тоді як при проточному митті щохвилини йде десь 10-15 літрів.</a:t>
            </a:r>
            <a:endParaRPr lang="uk-UA" sz="2400" dirty="0"/>
          </a:p>
        </p:txBody>
      </p:sp>
      <p:sp>
        <p:nvSpPr>
          <p:cNvPr id="4" name="Нижний колонтитул 3"/>
          <p:cNvSpPr>
            <a:spLocks noGrp="1"/>
          </p:cNvSpPr>
          <p:nvPr>
            <p:ph type="ftr" sz="quarter" idx="11"/>
          </p:nvPr>
        </p:nvSpPr>
        <p:spPr>
          <a:xfrm>
            <a:off x="0" y="6492875"/>
            <a:ext cx="2895600" cy="365125"/>
          </a:xfrm>
        </p:spPr>
        <p:txBody>
          <a:bodyPr/>
          <a:lstStyle/>
          <a:p>
            <a:r>
              <a:rPr lang="ru-RU" dirty="0" smtClean="0"/>
              <a:t>© Скляренко О.А. 2024</a:t>
            </a:r>
            <a:endParaRPr lang="ru-RU" dirty="0"/>
          </a:p>
        </p:txBody>
      </p:sp>
      <p:pic>
        <p:nvPicPr>
          <p:cNvPr id="2050" name="Picture 2" descr="C:\Users\User\Desktop\doslidnyky-navchylysya-myty-ovochi-ta-frukty-za-dopomogoyu-zvukovogo-polya-removebg-preview.png"/>
          <p:cNvPicPr>
            <a:picLocks noChangeAspect="1" noChangeArrowheads="1"/>
          </p:cNvPicPr>
          <p:nvPr/>
        </p:nvPicPr>
        <p:blipFill>
          <a:blip r:embed="rId2"/>
          <a:srcRect l="11865" r="12990"/>
          <a:stretch>
            <a:fillRect/>
          </a:stretch>
        </p:blipFill>
        <p:spPr bwMode="auto">
          <a:xfrm>
            <a:off x="6072198" y="1167164"/>
            <a:ext cx="3071802" cy="2725230"/>
          </a:xfrm>
          <a:prstGeom prst="rect">
            <a:avLst/>
          </a:prstGeom>
          <a:noFill/>
        </p:spPr>
      </p:pic>
      <p:pic>
        <p:nvPicPr>
          <p:cNvPr id="2051" name="Picture 3" descr="C:\Users\User\Desktop\png-transparent-floating-fruit-water-effect-fruits-fruit-ad-removebg-preview.png"/>
          <p:cNvPicPr>
            <a:picLocks noChangeAspect="1" noChangeArrowheads="1"/>
          </p:cNvPicPr>
          <p:nvPr/>
        </p:nvPicPr>
        <p:blipFill>
          <a:blip r:embed="rId3"/>
          <a:srcRect l="8976" t="13896"/>
          <a:stretch>
            <a:fillRect/>
          </a:stretch>
        </p:blipFill>
        <p:spPr bwMode="auto">
          <a:xfrm>
            <a:off x="0" y="4357694"/>
            <a:ext cx="5570661" cy="2500306"/>
          </a:xfrm>
          <a:prstGeom prst="rect">
            <a:avLst/>
          </a:prstGeom>
          <a:noFill/>
        </p:spPr>
      </p:pic>
      <p:pic>
        <p:nvPicPr>
          <p:cNvPr id="2052" name="Picture 4" descr="C:\Users\User\Desktop\images-removebg-preview (1).png"/>
          <p:cNvPicPr>
            <a:picLocks noChangeAspect="1" noChangeArrowheads="1"/>
          </p:cNvPicPr>
          <p:nvPr/>
        </p:nvPicPr>
        <p:blipFill>
          <a:blip r:embed="rId4"/>
          <a:srcRect/>
          <a:stretch>
            <a:fillRect/>
          </a:stretch>
        </p:blipFill>
        <p:spPr bwMode="auto">
          <a:xfrm flipH="1">
            <a:off x="5143504" y="4146572"/>
            <a:ext cx="4000496" cy="27114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142852"/>
            <a:ext cx="7329510" cy="928694"/>
          </a:xfrm>
        </p:spPr>
        <p:txBody>
          <a:bodyPr/>
          <a:lstStyle/>
          <a:p>
            <a:r>
              <a:rPr lang="uk-UA" b="1" dirty="0" smtClean="0">
                <a:solidFill>
                  <a:srgbClr val="CC0099"/>
                </a:solidFill>
                <a:effectLst>
                  <a:outerShdw blurRad="38100" dist="38100" dir="2700000" algn="tl">
                    <a:srgbClr val="000000">
                      <a:alpha val="43137"/>
                    </a:srgbClr>
                  </a:outerShdw>
                </a:effectLst>
              </a:rPr>
              <a:t>Робота в групах</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28596" y="1000108"/>
            <a:ext cx="8229600" cy="4525963"/>
          </a:xfrm>
        </p:spPr>
        <p:txBody>
          <a:bodyPr>
            <a:noAutofit/>
          </a:bodyPr>
          <a:lstStyle/>
          <a:p>
            <a:pPr algn="ctr"/>
            <a:r>
              <a:rPr lang="uk-UA" sz="2400" dirty="0" smtClean="0"/>
              <a:t>Стор. 112, вправа 3: Підрахуйте вартість спожитої води і фінансові втрати у разі її неекономного використання (витрати води та втрати родинного бюджету для заповнення таблиці обраховуються за місяць — 30 днів). Використовуйте інструктивні картки для груп за </a:t>
            </a:r>
            <a:r>
              <a:rPr lang="en-US" sz="2400" dirty="0" smtClean="0"/>
              <a:t>QR</a:t>
            </a:r>
            <a:r>
              <a:rPr lang="uk-UA" sz="2400" dirty="0" smtClean="0"/>
              <a:t>-ар кодом. Вартість води в окремих населених пунктах України можна дізнатися за покликанням </a:t>
            </a:r>
            <a:r>
              <a:rPr lang="en-US" sz="2400" dirty="0" smtClean="0"/>
              <a:t>https: //</a:t>
            </a:r>
            <a:r>
              <a:rPr lang="uk-UA" sz="2400" dirty="0" smtClean="0"/>
              <a:t> </a:t>
            </a:r>
            <a:r>
              <a:rPr lang="en-US" sz="2400" dirty="0" smtClean="0"/>
              <a:t>biz.nv.ua/</a:t>
            </a:r>
            <a:r>
              <a:rPr lang="en-US" sz="2400" dirty="0" err="1" smtClean="0"/>
              <a:t>ukr</a:t>
            </a:r>
            <a:r>
              <a:rPr lang="en-US" sz="2400" dirty="0" smtClean="0"/>
              <a:t>/economics/tarifi-na-vodu-2022-skilki-zaplatyatu-dnipri-kiyevi-ta-inshih-mistah-novini-ukrajini-50205177.html.</a:t>
            </a:r>
            <a:endParaRPr lang="uk-UA" sz="2400" dirty="0" smtClean="0"/>
          </a:p>
        </p:txBody>
      </p:sp>
      <p:sp>
        <p:nvSpPr>
          <p:cNvPr id="4" name="Нижний колонтитул 3"/>
          <p:cNvSpPr>
            <a:spLocks noGrp="1"/>
          </p:cNvSpPr>
          <p:nvPr>
            <p:ph type="ftr" sz="quarter" idx="11"/>
          </p:nvPr>
        </p:nvSpPr>
        <p:spPr>
          <a:xfrm>
            <a:off x="4891110" y="6492875"/>
            <a:ext cx="2895600" cy="365125"/>
          </a:xfrm>
        </p:spPr>
        <p:txBody>
          <a:bodyPr/>
          <a:lstStyle/>
          <a:p>
            <a:r>
              <a:rPr lang="ru-RU" dirty="0" smtClean="0"/>
              <a:t>© Скляренко О.А. 2024</a:t>
            </a:r>
            <a:endParaRPr lang="ru-RU" dirty="0"/>
          </a:p>
        </p:txBody>
      </p:sp>
      <p:pic>
        <p:nvPicPr>
          <p:cNvPr id="5" name="Picture 2" descr="C:\Users\Ольга\Desktop\istockphoto-147318788-612x612-removebg-preview.png"/>
          <p:cNvPicPr>
            <a:picLocks noChangeAspect="1" noChangeArrowheads="1"/>
          </p:cNvPicPr>
          <p:nvPr/>
        </p:nvPicPr>
        <p:blipFill>
          <a:blip r:embed="rId2" cstate="print"/>
          <a:srcRect/>
          <a:stretch>
            <a:fillRect/>
          </a:stretch>
        </p:blipFill>
        <p:spPr bwMode="auto">
          <a:xfrm>
            <a:off x="0" y="1"/>
            <a:ext cx="1142976" cy="1205336"/>
          </a:xfrm>
          <a:prstGeom prst="rect">
            <a:avLst/>
          </a:prstGeom>
          <a:noFill/>
        </p:spPr>
      </p:pic>
      <p:pic>
        <p:nvPicPr>
          <p:cNvPr id="1026" name="Picture 2"/>
          <p:cNvPicPr>
            <a:picLocks noChangeAspect="1" noChangeArrowheads="1"/>
          </p:cNvPicPr>
          <p:nvPr/>
        </p:nvPicPr>
        <p:blipFill>
          <a:blip r:embed="rId3"/>
          <a:srcRect l="74364" t="41719" r="17335" b="42812"/>
          <a:stretch>
            <a:fillRect/>
          </a:stretch>
        </p:blipFill>
        <p:spPr bwMode="auto">
          <a:xfrm>
            <a:off x="3714744" y="5136684"/>
            <a:ext cx="1643074" cy="1721316"/>
          </a:xfrm>
          <a:prstGeom prst="rect">
            <a:avLst/>
          </a:prstGeom>
          <a:noFill/>
          <a:ln w="9525">
            <a:noFill/>
            <a:miter lim="800000"/>
            <a:headEnd/>
            <a:tailEnd/>
          </a:ln>
          <a:effectLst/>
        </p:spPr>
      </p:pic>
      <p:pic>
        <p:nvPicPr>
          <p:cNvPr id="1027" name="Picture 3" descr="C:\Users\Ольга\Desktop\Без_названия__2_-removebg-preview (1).png"/>
          <p:cNvPicPr>
            <a:picLocks noChangeAspect="1" noChangeArrowheads="1"/>
          </p:cNvPicPr>
          <p:nvPr/>
        </p:nvPicPr>
        <p:blipFill>
          <a:blip r:embed="rId4"/>
          <a:srcRect r="8332"/>
          <a:stretch>
            <a:fillRect/>
          </a:stretch>
        </p:blipFill>
        <p:spPr bwMode="auto">
          <a:xfrm flipH="1">
            <a:off x="-1" y="3549021"/>
            <a:ext cx="1857356" cy="3308980"/>
          </a:xfrm>
          <a:prstGeom prst="rect">
            <a:avLst/>
          </a:prstGeom>
          <a:noFill/>
        </p:spPr>
      </p:pic>
      <p:pic>
        <p:nvPicPr>
          <p:cNvPr id="1029" name="Picture 5" descr="C:\Users\Ольга\Desktop\images__5_-removebg-preview (1).png"/>
          <p:cNvPicPr>
            <a:picLocks noChangeAspect="1" noChangeArrowheads="1"/>
          </p:cNvPicPr>
          <p:nvPr/>
        </p:nvPicPr>
        <p:blipFill>
          <a:blip r:embed="rId5"/>
          <a:srcRect l="9676"/>
          <a:stretch>
            <a:fillRect/>
          </a:stretch>
        </p:blipFill>
        <p:spPr bwMode="auto">
          <a:xfrm flipH="1">
            <a:off x="7000892" y="4561847"/>
            <a:ext cx="2143108" cy="2296154"/>
          </a:xfrm>
          <a:prstGeom prst="rect">
            <a:avLst/>
          </a:prstGeom>
          <a:noFill/>
        </p:spPr>
      </p:pic>
      <p:pic>
        <p:nvPicPr>
          <p:cNvPr id="1030" name="Picture 6" descr="C:\Users\Ольга\Desktop\images__5_-removebg-preview (2).png"/>
          <p:cNvPicPr>
            <a:picLocks noChangeAspect="1" noChangeArrowheads="1"/>
          </p:cNvPicPr>
          <p:nvPr/>
        </p:nvPicPr>
        <p:blipFill>
          <a:blip r:embed="rId6"/>
          <a:srcRect/>
          <a:stretch>
            <a:fillRect/>
          </a:stretch>
        </p:blipFill>
        <p:spPr bwMode="auto">
          <a:xfrm>
            <a:off x="1643042" y="4643446"/>
            <a:ext cx="1857388" cy="1857388"/>
          </a:xfrm>
          <a:prstGeom prst="rect">
            <a:avLst/>
          </a:prstGeom>
          <a:noFill/>
        </p:spPr>
      </p:pic>
      <p:pic>
        <p:nvPicPr>
          <p:cNvPr id="1031" name="Picture 7" descr="C:\Users\Ольга\Desktop\images__1_-removebg-preview (1).png"/>
          <p:cNvPicPr>
            <a:picLocks noChangeAspect="1" noChangeArrowheads="1"/>
          </p:cNvPicPr>
          <p:nvPr/>
        </p:nvPicPr>
        <p:blipFill>
          <a:blip r:embed="rId7"/>
          <a:srcRect l="9421" t="8154" r="7246" b="14592"/>
          <a:stretch>
            <a:fillRect/>
          </a:stretch>
        </p:blipFill>
        <p:spPr bwMode="auto">
          <a:xfrm flipH="1">
            <a:off x="5715008" y="4857760"/>
            <a:ext cx="1437690" cy="15001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28" y="214290"/>
            <a:ext cx="7258072" cy="796908"/>
          </a:xfrm>
        </p:spPr>
        <p:txBody>
          <a:bodyPr/>
          <a:lstStyle/>
          <a:p>
            <a:r>
              <a:rPr lang="uk-UA" b="1" dirty="0" smtClean="0">
                <a:solidFill>
                  <a:srgbClr val="CC0099"/>
                </a:solidFill>
                <a:effectLst>
                  <a:outerShdw blurRad="38100" dist="38100" dir="2700000" algn="tl">
                    <a:srgbClr val="000000">
                      <a:alpha val="43137"/>
                    </a:srgbClr>
                  </a:outerShdw>
                </a:effectLst>
              </a:rPr>
              <a:t>Робота в групах</a:t>
            </a:r>
            <a:endParaRPr lang="uk-UA" dirty="0"/>
          </a:p>
        </p:txBody>
      </p:sp>
      <p:sp>
        <p:nvSpPr>
          <p:cNvPr id="3" name="Содержимое 2"/>
          <p:cNvSpPr>
            <a:spLocks noGrp="1"/>
          </p:cNvSpPr>
          <p:nvPr>
            <p:ph idx="1"/>
          </p:nvPr>
        </p:nvSpPr>
        <p:spPr>
          <a:xfrm>
            <a:off x="457200" y="1071546"/>
            <a:ext cx="8229600" cy="1785950"/>
          </a:xfrm>
        </p:spPr>
        <p:txBody>
          <a:bodyPr>
            <a:normAutofit/>
          </a:bodyPr>
          <a:lstStyle/>
          <a:p>
            <a:pPr algn="ctr"/>
            <a:r>
              <a:rPr lang="ru-RU" sz="2400" dirty="0" smtClean="0"/>
              <a:t>Проведіть розрахунки економії води та коштів, ураховуючи вартість одного кубічного метра води — 47 грн. 54 коп. — у місті Шепетівці Хмельницької області. Нагадуємо: кубічний 1 метр — це 1000 л.</a:t>
            </a:r>
            <a:endParaRPr lang="uk-UA" sz="2400" dirty="0"/>
          </a:p>
        </p:txBody>
      </p:sp>
      <p:sp>
        <p:nvSpPr>
          <p:cNvPr id="4" name="Нижний колонтитул 3"/>
          <p:cNvSpPr>
            <a:spLocks noGrp="1"/>
          </p:cNvSpPr>
          <p:nvPr>
            <p:ph type="ftr" sz="quarter" idx="11"/>
          </p:nvPr>
        </p:nvSpPr>
        <p:spPr>
          <a:xfrm>
            <a:off x="2714612" y="6421461"/>
            <a:ext cx="2895600" cy="365125"/>
          </a:xfrm>
        </p:spPr>
        <p:txBody>
          <a:bodyPr/>
          <a:lstStyle/>
          <a:p>
            <a:r>
              <a:rPr lang="ru-RU" dirty="0" smtClean="0"/>
              <a:t>© Скляренко О.А. 2024</a:t>
            </a:r>
            <a:endParaRPr lang="ru-RU" dirty="0"/>
          </a:p>
        </p:txBody>
      </p:sp>
      <p:pic>
        <p:nvPicPr>
          <p:cNvPr id="5" name="Picture 2" descr="C:\Users\Ольга\Desktop\istockphoto-147318788-612x612-removebg-preview.png"/>
          <p:cNvPicPr>
            <a:picLocks noChangeAspect="1" noChangeArrowheads="1"/>
          </p:cNvPicPr>
          <p:nvPr/>
        </p:nvPicPr>
        <p:blipFill>
          <a:blip r:embed="rId2" cstate="print"/>
          <a:srcRect/>
          <a:stretch>
            <a:fillRect/>
          </a:stretch>
        </p:blipFill>
        <p:spPr bwMode="auto">
          <a:xfrm>
            <a:off x="0" y="1"/>
            <a:ext cx="1142976" cy="1205336"/>
          </a:xfrm>
          <a:prstGeom prst="rect">
            <a:avLst/>
          </a:prstGeom>
          <a:noFill/>
        </p:spPr>
      </p:pic>
      <p:graphicFrame>
        <p:nvGraphicFramePr>
          <p:cNvPr id="6" name="Содержимое 4"/>
          <p:cNvGraphicFramePr>
            <a:graphicFrameLocks/>
          </p:cNvGraphicFramePr>
          <p:nvPr/>
        </p:nvGraphicFramePr>
        <p:xfrm>
          <a:off x="428596" y="2857496"/>
          <a:ext cx="8229600" cy="3215640"/>
        </p:xfrm>
        <a:graphic>
          <a:graphicData uri="http://schemas.openxmlformats.org/drawingml/2006/table">
            <a:tbl>
              <a:tblPr firstRow="1" bandRow="1">
                <a:tableStyleId>{5C22544A-7EE6-4342-B048-85BDC9FD1C3A}</a:tableStyleId>
              </a:tblPr>
              <a:tblGrid>
                <a:gridCol w="714380"/>
                <a:gridCol w="2214578"/>
                <a:gridCol w="1857388"/>
                <a:gridCol w="1797334"/>
                <a:gridCol w="1645920"/>
              </a:tblGrid>
              <a:tr h="370840">
                <a:tc>
                  <a:txBody>
                    <a:bodyPr/>
                    <a:lstStyle/>
                    <a:p>
                      <a:pPr algn="ctr"/>
                      <a:r>
                        <a:rPr lang="uk-UA" dirty="0" smtClean="0">
                          <a:solidFill>
                            <a:schemeClr val="tx1"/>
                          </a:solidFill>
                        </a:rPr>
                        <a:t>№ п/</a:t>
                      </a:r>
                      <a:r>
                        <a:rPr lang="uk-UA" dirty="0" err="1" smtClean="0">
                          <a:solidFill>
                            <a:schemeClr val="tx1"/>
                          </a:solidFill>
                        </a:rPr>
                        <a:t>п</a:t>
                      </a:r>
                      <a:endParaRPr lang="ru-RU" dirty="0">
                        <a:solidFill>
                          <a:schemeClr val="tx1"/>
                        </a:solidFill>
                      </a:endParaRPr>
                    </a:p>
                  </a:txBody>
                  <a:tcPr/>
                </a:tc>
                <a:tc>
                  <a:txBody>
                    <a:bodyPr/>
                    <a:lstStyle/>
                    <a:p>
                      <a:pPr algn="ctr"/>
                      <a:r>
                        <a:rPr lang="uk-UA" dirty="0" smtClean="0">
                          <a:solidFill>
                            <a:schemeClr val="tx1"/>
                          </a:solidFill>
                        </a:rPr>
                        <a:t>Спосіб </a:t>
                      </a:r>
                    </a:p>
                    <a:p>
                      <a:pPr algn="ctr"/>
                      <a:r>
                        <a:rPr lang="uk-UA" dirty="0" smtClean="0">
                          <a:solidFill>
                            <a:schemeClr val="tx1"/>
                          </a:solidFill>
                        </a:rPr>
                        <a:t>економії</a:t>
                      </a:r>
                      <a:endParaRPr lang="ru-RU" dirty="0">
                        <a:solidFill>
                          <a:schemeClr val="tx1"/>
                        </a:solidFill>
                      </a:endParaRPr>
                    </a:p>
                  </a:txBody>
                  <a:tcPr/>
                </a:tc>
                <a:tc>
                  <a:txBody>
                    <a:bodyPr/>
                    <a:lstStyle/>
                    <a:p>
                      <a:pPr algn="ctr"/>
                      <a:r>
                        <a:rPr lang="ru-RU" dirty="0" smtClean="0">
                          <a:solidFill>
                            <a:schemeClr val="tx1"/>
                          </a:solidFill>
                        </a:rPr>
                        <a:t>До використання режиму економії</a:t>
                      </a:r>
                      <a:endParaRPr lang="ru-RU" dirty="0">
                        <a:solidFill>
                          <a:schemeClr val="tx1"/>
                        </a:solidFill>
                      </a:endParaRPr>
                    </a:p>
                  </a:txBody>
                  <a:tcPr/>
                </a:tc>
                <a:tc>
                  <a:txBody>
                    <a:bodyPr/>
                    <a:lstStyle/>
                    <a:p>
                      <a:pPr algn="ctr"/>
                      <a:r>
                        <a:rPr lang="ru-RU" dirty="0" smtClean="0">
                          <a:solidFill>
                            <a:schemeClr val="tx1"/>
                          </a:solidFill>
                        </a:rPr>
                        <a:t>Після використання режиму економії </a:t>
                      </a:r>
                      <a:endParaRPr lang="ru-RU"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Економія бюджету (грн / міс.)</a:t>
                      </a:r>
                    </a:p>
                    <a:p>
                      <a:pPr algn="ctr"/>
                      <a:endParaRPr lang="ru-RU" dirty="0">
                        <a:solidFill>
                          <a:schemeClr val="tx1"/>
                        </a:solidFill>
                      </a:endParaRPr>
                    </a:p>
                  </a:txBody>
                  <a:tcPr/>
                </a:tc>
              </a:tr>
              <a:tr h="370840">
                <a:tc>
                  <a:txBody>
                    <a:bodyPr/>
                    <a:lstStyle/>
                    <a:p>
                      <a:pPr algn="ctr"/>
                      <a:r>
                        <a:rPr lang="ru-RU" dirty="0" smtClean="0"/>
                        <a:t>1</a:t>
                      </a:r>
                      <a:endParaRPr lang="ru-RU" dirty="0"/>
                    </a:p>
                  </a:txBody>
                  <a:tcPr/>
                </a:tc>
                <a:tc>
                  <a:txBody>
                    <a:bodyPr/>
                    <a:lstStyle/>
                    <a:p>
                      <a:pPr algn="ctr"/>
                      <a:r>
                        <a:rPr lang="ru-RU" dirty="0" smtClean="0"/>
                        <a:t>Встановлення лічильника водопостачання</a:t>
                      </a:r>
                      <a:endParaRPr lang="ru-RU" dirty="0"/>
                    </a:p>
                  </a:txBody>
                  <a:tcPr/>
                </a:tc>
                <a:tc>
                  <a:txBody>
                    <a:bodyPr/>
                    <a:lstStyle/>
                    <a:p>
                      <a:pPr algn="ctr"/>
                      <a:r>
                        <a:rPr lang="ru-RU" dirty="0" smtClean="0"/>
                        <a:t>350 л на добу</a:t>
                      </a:r>
                      <a:endParaRPr lang="ru-RU" dirty="0"/>
                    </a:p>
                  </a:txBody>
                  <a:tcPr/>
                </a:tc>
                <a:tc>
                  <a:txBody>
                    <a:bodyPr/>
                    <a:lstStyle/>
                    <a:p>
                      <a:pPr algn="ctr"/>
                      <a:r>
                        <a:rPr lang="ru-RU" dirty="0" smtClean="0"/>
                        <a:t>150 л на добу </a:t>
                      </a:r>
                      <a:endParaRPr lang="ru-RU" dirty="0"/>
                    </a:p>
                  </a:txBody>
                  <a:tcPr/>
                </a:tc>
                <a:tc>
                  <a:txBody>
                    <a:bodyPr/>
                    <a:lstStyle/>
                    <a:p>
                      <a:endParaRPr lang="ru-RU" dirty="0"/>
                    </a:p>
                  </a:txBody>
                  <a:tcPr/>
                </a:tc>
              </a:tr>
              <a:tr h="370840">
                <a:tc>
                  <a:txBody>
                    <a:bodyPr/>
                    <a:lstStyle/>
                    <a:p>
                      <a:pPr algn="ctr"/>
                      <a:r>
                        <a:rPr lang="uk-UA" dirty="0" smtClean="0"/>
                        <a:t>2</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Справний унітаз</a:t>
                      </a:r>
                    </a:p>
                  </a:txBody>
                  <a:tcPr/>
                </a:tc>
                <a:tc>
                  <a:txBody>
                    <a:bodyPr/>
                    <a:lstStyle/>
                    <a:p>
                      <a:pPr algn="ctr"/>
                      <a:endParaRPr lang="ru-RU" dirty="0"/>
                    </a:p>
                  </a:txBody>
                  <a:tcPr/>
                </a:tc>
                <a:tc>
                  <a:txBody>
                    <a:bodyPr/>
                    <a:lstStyle/>
                    <a:p>
                      <a:pPr algn="ctr"/>
                      <a:endParaRPr lang="ru-RU" dirty="0"/>
                    </a:p>
                  </a:txBody>
                  <a:tcPr/>
                </a:tc>
                <a:tc>
                  <a:txBody>
                    <a:bodyPr/>
                    <a:lstStyle/>
                    <a:p>
                      <a:pPr algn="ctr"/>
                      <a:endParaRPr lang="ru-RU" dirty="0"/>
                    </a:p>
                  </a:txBody>
                  <a:tcPr/>
                </a:tc>
              </a:tr>
              <a:tr h="370840">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pPr algn="ctr"/>
                      <a:r>
                        <a:rPr lang="uk-UA" dirty="0" smtClean="0"/>
                        <a:t>Всього:</a:t>
                      </a:r>
                      <a:endParaRPr lang="ru-RU" dirty="0"/>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pic>
        <p:nvPicPr>
          <p:cNvPr id="2050" name="Picture 2" descr="C:\Users\Ольга\Desktop\images__5_-removebg-preview (1).png"/>
          <p:cNvPicPr>
            <a:picLocks noChangeAspect="1" noChangeArrowheads="1"/>
          </p:cNvPicPr>
          <p:nvPr/>
        </p:nvPicPr>
        <p:blipFill>
          <a:blip r:embed="rId3"/>
          <a:srcRect/>
          <a:stretch>
            <a:fillRect/>
          </a:stretch>
        </p:blipFill>
        <p:spPr bwMode="auto">
          <a:xfrm flipH="1">
            <a:off x="6429388" y="4301722"/>
            <a:ext cx="2714612" cy="2556278"/>
          </a:xfrm>
          <a:prstGeom prst="rect">
            <a:avLst/>
          </a:prstGeom>
          <a:noFill/>
        </p:spPr>
      </p:pic>
      <p:pic>
        <p:nvPicPr>
          <p:cNvPr id="2051" name="Picture 3" descr="C:\Users\Ольга\Desktop\images__5_-removebg-preview (2).png"/>
          <p:cNvPicPr>
            <a:picLocks noChangeAspect="1" noChangeArrowheads="1"/>
          </p:cNvPicPr>
          <p:nvPr/>
        </p:nvPicPr>
        <p:blipFill>
          <a:blip r:embed="rId4"/>
          <a:srcRect/>
          <a:stretch>
            <a:fillRect/>
          </a:stretch>
        </p:blipFill>
        <p:spPr bwMode="auto">
          <a:xfrm flipH="1">
            <a:off x="0" y="5261255"/>
            <a:ext cx="1643042" cy="15967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6472254" cy="939784"/>
          </a:xfrm>
        </p:spPr>
        <p:txBody>
          <a:bodyPr/>
          <a:lstStyle/>
          <a:p>
            <a:r>
              <a:rPr lang="uk-UA" b="1" dirty="0" smtClean="0">
                <a:solidFill>
                  <a:srgbClr val="CC0099"/>
                </a:solidFill>
                <a:effectLst>
                  <a:outerShdw blurRad="38100" dist="38100" dir="2700000" algn="tl">
                    <a:srgbClr val="000000">
                      <a:alpha val="43137"/>
                    </a:srgbClr>
                  </a:outerShdw>
                </a:effectLst>
              </a:rPr>
              <a:t>Очікування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1000108"/>
            <a:ext cx="6786610" cy="5572164"/>
          </a:xfrm>
        </p:spPr>
        <p:txBody>
          <a:bodyPr>
            <a:noAutofit/>
          </a:bodyPr>
          <a:lstStyle/>
          <a:p>
            <a:pPr marL="0" algn="ctr">
              <a:spcBef>
                <a:spcPts val="0"/>
              </a:spcBef>
              <a:buNone/>
            </a:pPr>
            <a:r>
              <a:rPr lang="ru-RU" sz="2400" dirty="0" smtClean="0"/>
              <a:t>Учень/учениця:</a:t>
            </a:r>
          </a:p>
          <a:p>
            <a:pPr marL="0">
              <a:spcBef>
                <a:spcPts val="0"/>
              </a:spcBef>
            </a:pPr>
            <a:r>
              <a:rPr lang="uk-UA" sz="2400" dirty="0" smtClean="0"/>
              <a:t>визначає свої потреби, бажання, інтереси та цілі;  </a:t>
            </a:r>
          </a:p>
          <a:p>
            <a:pPr marL="0">
              <a:spcBef>
                <a:spcPts val="0"/>
              </a:spcBef>
            </a:pPr>
            <a:r>
              <a:rPr lang="uk-UA" sz="2400" dirty="0" smtClean="0"/>
              <a:t>моделює кроки задоволення власних потреб з урахуванням можливостей своїх та інших осіб;</a:t>
            </a:r>
          </a:p>
          <a:p>
            <a:pPr marL="0">
              <a:spcBef>
                <a:spcPts val="0"/>
              </a:spcBef>
            </a:pPr>
            <a:r>
              <a:rPr lang="uk-UA" sz="2400" dirty="0" smtClean="0"/>
              <a:t>аналізує взаємозв’язок між потребами людини та обмеженістю ресурсів;  </a:t>
            </a:r>
          </a:p>
          <a:p>
            <a:pPr marL="0">
              <a:spcBef>
                <a:spcPts val="0"/>
              </a:spcBef>
            </a:pPr>
            <a:r>
              <a:rPr lang="uk-UA" sz="2400" dirty="0" smtClean="0"/>
              <a:t>визначає потребу ощадливого використання ресурсів і повторної переробки вторинної сировини;  </a:t>
            </a:r>
          </a:p>
          <a:p>
            <a:pPr marL="0">
              <a:spcBef>
                <a:spcPts val="0"/>
              </a:spcBef>
            </a:pPr>
            <a:r>
              <a:rPr lang="uk-UA" sz="2400" dirty="0" smtClean="0"/>
              <a:t>відбирає ресурси для повторної переробки; </a:t>
            </a:r>
          </a:p>
          <a:p>
            <a:pPr marL="0">
              <a:spcBef>
                <a:spcPts val="0"/>
              </a:spcBef>
            </a:pPr>
            <a:r>
              <a:rPr lang="uk-UA" sz="2400" dirty="0" smtClean="0"/>
              <a:t>бере участь у груповій роботі з огляду на індивідуальні особливості і потреби.</a:t>
            </a:r>
          </a:p>
        </p:txBody>
      </p:sp>
      <p:sp>
        <p:nvSpPr>
          <p:cNvPr id="4" name="Нижний колонтитул 3"/>
          <p:cNvSpPr>
            <a:spLocks noGrp="1"/>
          </p:cNvSpPr>
          <p:nvPr>
            <p:ph type="ftr" sz="quarter" idx="11"/>
          </p:nvPr>
        </p:nvSpPr>
        <p:spPr>
          <a:xfrm>
            <a:off x="5429256" y="6492875"/>
            <a:ext cx="2895600" cy="365125"/>
          </a:xfrm>
        </p:spPr>
        <p:txBody>
          <a:bodyPr/>
          <a:lstStyle/>
          <a:p>
            <a:r>
              <a:rPr lang="ru-RU" dirty="0" smtClean="0"/>
              <a:t>© Скляренко О.А. 2024</a:t>
            </a:r>
            <a:endParaRPr lang="ru-RU" dirty="0"/>
          </a:p>
        </p:txBody>
      </p:sp>
      <p:pic>
        <p:nvPicPr>
          <p:cNvPr id="5" name="Picture 6" descr="C:\Users\Ольга\Desktop\15fdb46866a5e5126e24d9df90eeb25e.png"/>
          <p:cNvPicPr>
            <a:picLocks noChangeAspect="1" noChangeArrowheads="1"/>
          </p:cNvPicPr>
          <p:nvPr/>
        </p:nvPicPr>
        <p:blipFill>
          <a:blip r:embed="rId2"/>
          <a:srcRect l="27967"/>
          <a:stretch>
            <a:fillRect/>
          </a:stretch>
        </p:blipFill>
        <p:spPr bwMode="auto">
          <a:xfrm flipH="1">
            <a:off x="6643702" y="0"/>
            <a:ext cx="250032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290"/>
            <a:ext cx="8229600" cy="928694"/>
          </a:xfrm>
        </p:spPr>
        <p:txBody>
          <a:bodyPr/>
          <a:lstStyle/>
          <a:p>
            <a:r>
              <a:rPr lang="uk-UA" b="1" dirty="0" smtClean="0">
                <a:solidFill>
                  <a:srgbClr val="CC0099"/>
                </a:solidFill>
                <a:effectLst>
                  <a:outerShdw blurRad="38100" dist="38100" dir="2700000" algn="tl">
                    <a:srgbClr val="000000">
                      <a:alpha val="43137"/>
                    </a:srgbClr>
                  </a:outerShdw>
                </a:effectLst>
              </a:rPr>
              <a:t>Презентація роботи груп</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357686" y="1357299"/>
            <a:ext cx="4329114" cy="1285883"/>
          </a:xfrm>
        </p:spPr>
        <p:txBody>
          <a:bodyPr>
            <a:normAutofit/>
          </a:bodyPr>
          <a:lstStyle/>
          <a:p>
            <a:pPr algn="ctr"/>
            <a:r>
              <a:rPr lang="ru-RU" sz="2400" dirty="0" smtClean="0"/>
              <a:t> </a:t>
            </a:r>
            <a:r>
              <a:rPr lang="ru-RU" sz="2800" dirty="0" smtClean="0"/>
              <a:t>Презентації роботи груп.</a:t>
            </a:r>
          </a:p>
        </p:txBody>
      </p:sp>
      <p:sp>
        <p:nvSpPr>
          <p:cNvPr id="4" name="Нижний колонтитул 3"/>
          <p:cNvSpPr>
            <a:spLocks noGrp="1"/>
          </p:cNvSpPr>
          <p:nvPr>
            <p:ph type="ftr" sz="quarter" idx="11"/>
          </p:nvPr>
        </p:nvSpPr>
        <p:spPr>
          <a:xfrm>
            <a:off x="3071802" y="6492875"/>
            <a:ext cx="2895600" cy="365125"/>
          </a:xfrm>
        </p:spPr>
        <p:txBody>
          <a:bodyPr/>
          <a:lstStyle/>
          <a:p>
            <a:r>
              <a:rPr lang="ru-RU" smtClean="0"/>
              <a:t>© Скляренко О.А. 2024</a:t>
            </a:r>
            <a:endParaRPr lang="ru-RU"/>
          </a:p>
        </p:txBody>
      </p:sp>
      <p:pic>
        <p:nvPicPr>
          <p:cNvPr id="3074" name="Picture 2" descr="C:\Users\Ольга\Desktop\images__6_-removebg-preview.png"/>
          <p:cNvPicPr>
            <a:picLocks noChangeAspect="1" noChangeArrowheads="1"/>
          </p:cNvPicPr>
          <p:nvPr/>
        </p:nvPicPr>
        <p:blipFill>
          <a:blip r:embed="rId2"/>
          <a:srcRect t="12500" b="10714"/>
          <a:stretch>
            <a:fillRect/>
          </a:stretch>
        </p:blipFill>
        <p:spPr bwMode="auto">
          <a:xfrm>
            <a:off x="0" y="1142984"/>
            <a:ext cx="4429124" cy="3584528"/>
          </a:xfrm>
          <a:prstGeom prst="rect">
            <a:avLst/>
          </a:prstGeom>
          <a:noFill/>
        </p:spPr>
      </p:pic>
      <p:sp>
        <p:nvSpPr>
          <p:cNvPr id="6" name="Содержимое 2"/>
          <p:cNvSpPr txBox="1">
            <a:spLocks/>
          </p:cNvSpPr>
          <p:nvPr/>
        </p:nvSpPr>
        <p:spPr>
          <a:xfrm>
            <a:off x="71406" y="4714884"/>
            <a:ext cx="8358214" cy="1500222"/>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32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3200" b="1" i="1" u="none" strike="noStrike" kern="1200" cap="none" spc="0" normalizeH="0" baseline="0" noProof="0" dirty="0" smtClean="0">
                <a:ln>
                  <a:noFill/>
                </a:ln>
                <a:solidFill>
                  <a:srgbClr val="FF0000"/>
                </a:solidFill>
                <a:effectLst/>
                <a:uLnTx/>
                <a:uFillTx/>
                <a:latin typeface="+mn-lt"/>
                <a:ea typeface="+mn-ea"/>
                <a:cs typeface="+mn-cs"/>
              </a:rPr>
              <a:t>Висновок</a:t>
            </a:r>
            <a:r>
              <a:rPr kumimoji="0" lang="ru-RU" sz="3200" b="0" i="0" u="none" strike="noStrike" kern="1200" cap="none" spc="0" normalizeH="0" baseline="0" noProof="0" dirty="0" smtClean="0">
                <a:ln>
                  <a:noFill/>
                </a:ln>
                <a:solidFill>
                  <a:schemeClr val="tx1"/>
                </a:solidFill>
                <a:effectLst/>
                <a:uLnTx/>
                <a:uFillTx/>
                <a:latin typeface="+mn-lt"/>
                <a:ea typeface="+mn-ea"/>
                <a:cs typeface="+mn-cs"/>
              </a:rPr>
              <a:t>: заощаджуючи воду, ми заощаджуємо природні ресурси та власні гроші.</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075" name="Picture 3" descr="C:\Users\Ольга\Desktop\images__5_-removebg-preview (1).png"/>
          <p:cNvPicPr>
            <a:picLocks noChangeAspect="1" noChangeArrowheads="1"/>
          </p:cNvPicPr>
          <p:nvPr/>
        </p:nvPicPr>
        <p:blipFill>
          <a:blip r:embed="rId3"/>
          <a:srcRect/>
          <a:stretch>
            <a:fillRect/>
          </a:stretch>
        </p:blipFill>
        <p:spPr bwMode="auto">
          <a:xfrm flipH="1">
            <a:off x="5357818" y="2228382"/>
            <a:ext cx="2857520" cy="2580959"/>
          </a:xfrm>
          <a:prstGeom prst="rect">
            <a:avLst/>
          </a:prstGeom>
          <a:noFill/>
        </p:spPr>
      </p:pic>
      <p:pic>
        <p:nvPicPr>
          <p:cNvPr id="3076" name="Picture 4" descr="C:\Users\Ольга\Desktop\images__7_-removebg-preview.png"/>
          <p:cNvPicPr>
            <a:picLocks noChangeAspect="1" noChangeArrowheads="1"/>
          </p:cNvPicPr>
          <p:nvPr/>
        </p:nvPicPr>
        <p:blipFill>
          <a:blip r:embed="rId4"/>
          <a:srcRect l="26666" t="33333" r="26667" b="40000"/>
          <a:stretch>
            <a:fillRect/>
          </a:stretch>
        </p:blipFill>
        <p:spPr bwMode="auto">
          <a:xfrm>
            <a:off x="1285852" y="1571612"/>
            <a:ext cx="1375182" cy="785818"/>
          </a:xfrm>
          <a:prstGeom prst="rect">
            <a:avLst/>
          </a:prstGeom>
          <a:noFill/>
        </p:spPr>
      </p:pic>
      <p:pic>
        <p:nvPicPr>
          <p:cNvPr id="3077" name="Picture 5" descr="C:\Users\Ольга\Desktop\images-removebg-preview (2).png"/>
          <p:cNvPicPr>
            <a:picLocks noChangeAspect="1" noChangeArrowheads="1"/>
          </p:cNvPicPr>
          <p:nvPr/>
        </p:nvPicPr>
        <p:blipFill>
          <a:blip r:embed="rId5"/>
          <a:srcRect/>
          <a:stretch>
            <a:fillRect/>
          </a:stretch>
        </p:blipFill>
        <p:spPr bwMode="auto">
          <a:xfrm>
            <a:off x="0" y="5095789"/>
            <a:ext cx="1785918" cy="1762212"/>
          </a:xfrm>
          <a:prstGeom prst="rect">
            <a:avLst/>
          </a:prstGeom>
          <a:noFill/>
        </p:spPr>
      </p:pic>
      <p:pic>
        <p:nvPicPr>
          <p:cNvPr id="3078" name="Picture 6" descr="C:\Users\Ольга\Desktop\istockphoto-1393832205-612x612-removebg-preview.png"/>
          <p:cNvPicPr>
            <a:picLocks noChangeAspect="1" noChangeArrowheads="1"/>
          </p:cNvPicPr>
          <p:nvPr/>
        </p:nvPicPr>
        <p:blipFill>
          <a:blip r:embed="rId6" cstate="print"/>
          <a:srcRect l="9675"/>
          <a:stretch>
            <a:fillRect/>
          </a:stretch>
        </p:blipFill>
        <p:spPr bwMode="auto">
          <a:xfrm flipH="1">
            <a:off x="7643834" y="5286388"/>
            <a:ext cx="1500166" cy="15716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strips(downRight)">
                                      <p:cBhvr>
                                        <p:cTn id="14" dur="500"/>
                                        <p:tgtEl>
                                          <p:spTgt spid="6">
                                            <p:txEl>
                                              <p:pRg st="0" end="0"/>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3077"/>
                                        </p:tgtEl>
                                        <p:attrNameLst>
                                          <p:attrName>style.visibility</p:attrName>
                                        </p:attrNameLst>
                                      </p:cBhvr>
                                      <p:to>
                                        <p:strVal val="visible"/>
                                      </p:to>
                                    </p:set>
                                    <p:animEffect transition="in" filter="blinds(horizontal)">
                                      <p:cBhvr>
                                        <p:cTn id="17" dur="500"/>
                                        <p:tgtEl>
                                          <p:spTgt spid="3077"/>
                                        </p:tgtEl>
                                      </p:cBhvr>
                                    </p:animEffect>
                                  </p:childTnLst>
                                </p:cTn>
                              </p:par>
                              <p:par>
                                <p:cTn id="18" presetID="3" presetClass="entr" presetSubtype="10" fill="hold" nodeType="withEffect">
                                  <p:stCondLst>
                                    <p:cond delay="0"/>
                                  </p:stCondLst>
                                  <p:childTnLst>
                                    <p:set>
                                      <p:cBhvr>
                                        <p:cTn id="19" dur="1" fill="hold">
                                          <p:stCondLst>
                                            <p:cond delay="0"/>
                                          </p:stCondLst>
                                        </p:cTn>
                                        <p:tgtEl>
                                          <p:spTgt spid="3078"/>
                                        </p:tgtEl>
                                        <p:attrNameLst>
                                          <p:attrName>style.visibility</p:attrName>
                                        </p:attrNameLst>
                                      </p:cBhvr>
                                      <p:to>
                                        <p:strVal val="visible"/>
                                      </p:to>
                                    </p:set>
                                    <p:animEffect transition="in" filter="blinds(horizontal)">
                                      <p:cBhvr>
                                        <p:cTn id="20"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714512"/>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Перегляд навчального відео «Як економити воду»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928802"/>
            <a:ext cx="8229600" cy="1643074"/>
          </a:xfrm>
        </p:spPr>
        <p:txBody>
          <a:bodyPr>
            <a:normAutofit fontScale="92500"/>
          </a:bodyPr>
          <a:lstStyle/>
          <a:p>
            <a:pPr algn="ctr"/>
            <a:r>
              <a:rPr lang="en-US" dirty="0" smtClean="0">
                <a:hlinkClick r:id="rId2"/>
              </a:rPr>
              <a:t>https://www.youtube.com/watch?v=dMZq-_Ret9c&amp;ab_channel=SustainableproductionandconsumptioninUkraine</a:t>
            </a:r>
            <a:endParaRPr lang="uk-UA" dirty="0" smtClean="0"/>
          </a:p>
        </p:txBody>
      </p:sp>
      <p:sp>
        <p:nvSpPr>
          <p:cNvPr id="4" name="Нижний колонтитул 3"/>
          <p:cNvSpPr>
            <a:spLocks noGrp="1"/>
          </p:cNvSpPr>
          <p:nvPr>
            <p:ph type="ftr" sz="quarter" idx="11"/>
          </p:nvPr>
        </p:nvSpPr>
        <p:spPr>
          <a:xfrm>
            <a:off x="3143240" y="6492899"/>
            <a:ext cx="2895600" cy="365125"/>
          </a:xfrm>
        </p:spPr>
        <p:txBody>
          <a:bodyPr/>
          <a:lstStyle/>
          <a:p>
            <a:r>
              <a:rPr lang="ru-RU" dirty="0" smtClean="0"/>
              <a:t>© Скляренко О.А. 2024</a:t>
            </a:r>
            <a:endParaRPr lang="ru-RU" dirty="0"/>
          </a:p>
        </p:txBody>
      </p:sp>
      <p:pic>
        <p:nvPicPr>
          <p:cNvPr id="9" name="Picture 5" descr="C:\Users\Оля\Desktop\plenka10.png"/>
          <p:cNvPicPr>
            <a:picLocks noChangeAspect="1" noChangeArrowheads="1"/>
          </p:cNvPicPr>
          <p:nvPr/>
        </p:nvPicPr>
        <p:blipFill>
          <a:blip r:embed="rId3" cstate="print"/>
          <a:srcRect/>
          <a:stretch>
            <a:fillRect/>
          </a:stretch>
        </p:blipFill>
        <p:spPr bwMode="auto">
          <a:xfrm>
            <a:off x="2500298" y="3845419"/>
            <a:ext cx="4572032" cy="2481355"/>
          </a:xfrm>
          <a:prstGeom prst="rect">
            <a:avLst/>
          </a:prstGeom>
          <a:noFill/>
          <a:ln w="9525">
            <a:noFill/>
            <a:miter lim="800000"/>
            <a:headEnd/>
            <a:tailEnd/>
          </a:ln>
        </p:spPr>
      </p:pic>
      <p:pic>
        <p:nvPicPr>
          <p:cNvPr id="4098" name="Picture 2" descr="C:\Users\Ольга\Desktop\Без_названия__2_-removebg-preview (1).png"/>
          <p:cNvPicPr>
            <a:picLocks noChangeAspect="1" noChangeArrowheads="1"/>
          </p:cNvPicPr>
          <p:nvPr/>
        </p:nvPicPr>
        <p:blipFill>
          <a:blip r:embed="rId4"/>
          <a:srcRect/>
          <a:stretch>
            <a:fillRect/>
          </a:stretch>
        </p:blipFill>
        <p:spPr bwMode="auto">
          <a:xfrm>
            <a:off x="6202995" y="4214819"/>
            <a:ext cx="2941005" cy="2643182"/>
          </a:xfrm>
          <a:prstGeom prst="rect">
            <a:avLst/>
          </a:prstGeom>
          <a:noFill/>
        </p:spPr>
      </p:pic>
      <p:pic>
        <p:nvPicPr>
          <p:cNvPr id="4099" name="Picture 3" descr="C:\Users\Ольга\Desktop\images-removebg-preview (2).png"/>
          <p:cNvPicPr>
            <a:picLocks noChangeAspect="1" noChangeArrowheads="1"/>
          </p:cNvPicPr>
          <p:nvPr/>
        </p:nvPicPr>
        <p:blipFill>
          <a:blip r:embed="rId5"/>
          <a:srcRect/>
          <a:stretch>
            <a:fillRect/>
          </a:stretch>
        </p:blipFill>
        <p:spPr bwMode="auto">
          <a:xfrm flipH="1">
            <a:off x="0" y="4268138"/>
            <a:ext cx="2786050" cy="25898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71414"/>
            <a:ext cx="8143932"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4"/>
            <a:ext cx="8229600" cy="2143139"/>
          </a:xfrm>
        </p:spPr>
        <p:txBody>
          <a:bodyPr>
            <a:normAutofit/>
          </a:bodyPr>
          <a:lstStyle/>
          <a:p>
            <a:pPr algn="ctr"/>
            <a:r>
              <a:rPr lang="uk-UA" sz="2800" dirty="0" smtClean="0"/>
              <a:t>Стор. 114: </a:t>
            </a:r>
            <a:r>
              <a:rPr lang="ru-RU" sz="2800" dirty="0" smtClean="0"/>
              <a:t>прочитати в ролях діалог на і дати відповіді на запитання із вправи 4 на стор. 114</a:t>
            </a:r>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428728" y="2393003"/>
            <a:ext cx="1857388" cy="2675723"/>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2" y="4205870"/>
            <a:ext cx="1928795" cy="2652130"/>
          </a:xfrm>
          <a:prstGeom prst="rect">
            <a:avLst/>
          </a:prstGeom>
          <a:noFill/>
        </p:spPr>
      </p:pic>
      <p:pic>
        <p:nvPicPr>
          <p:cNvPr id="17" name="Picture 2" descr="C:\Users\Ольга\Desktop\free-png.ru-48.png"/>
          <p:cNvPicPr>
            <a:picLocks noChangeAspect="1" noChangeArrowheads="1"/>
          </p:cNvPicPr>
          <p:nvPr/>
        </p:nvPicPr>
        <p:blipFill>
          <a:blip r:embed="rId4" cstate="print"/>
          <a:srcRect/>
          <a:stretch>
            <a:fillRect/>
          </a:stretch>
        </p:blipFill>
        <p:spPr bwMode="auto">
          <a:xfrm>
            <a:off x="7396111" y="4143380"/>
            <a:ext cx="1747889" cy="271462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500430" y="3725591"/>
            <a:ext cx="2287008" cy="3132409"/>
          </a:xfrm>
          <a:prstGeom prst="rect">
            <a:avLst/>
          </a:prstGeom>
          <a:noFill/>
        </p:spPr>
      </p:pic>
      <p:pic>
        <p:nvPicPr>
          <p:cNvPr id="11" name="Picture 2" descr="C:\Users\Ольга\Desktop\Без_названия-removebg-preview.png"/>
          <p:cNvPicPr>
            <a:picLocks noChangeAspect="1" noChangeArrowheads="1"/>
          </p:cNvPicPr>
          <p:nvPr/>
        </p:nvPicPr>
        <p:blipFill>
          <a:blip r:embed="rId6"/>
          <a:srcRect/>
          <a:stretch>
            <a:fillRect/>
          </a:stretch>
        </p:blipFill>
        <p:spPr bwMode="auto">
          <a:xfrm flipH="1">
            <a:off x="5643570" y="2071678"/>
            <a:ext cx="2433661" cy="2889193"/>
          </a:xfrm>
          <a:prstGeom prst="rect">
            <a:avLst/>
          </a:prstGeom>
          <a:noFill/>
        </p:spPr>
      </p:pic>
      <p:pic>
        <p:nvPicPr>
          <p:cNvPr id="12" name="Picture 6" descr="C:\Users\Ольга\Desktop\5555\1639209701_1-papik-pro-p-klipart-noutbuk-1.png"/>
          <p:cNvPicPr>
            <a:picLocks noChangeAspect="1" noChangeArrowheads="1"/>
          </p:cNvPicPr>
          <p:nvPr/>
        </p:nvPicPr>
        <p:blipFill>
          <a:blip r:embed="rId7" cstate="print"/>
          <a:srcRect/>
          <a:stretch>
            <a:fillRect/>
          </a:stretch>
        </p:blipFill>
        <p:spPr bwMode="auto">
          <a:xfrm rot="17741874">
            <a:off x="5763745" y="3191111"/>
            <a:ext cx="714856" cy="71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08" y="214290"/>
            <a:ext cx="6729402" cy="939784"/>
          </a:xfrm>
        </p:spPr>
        <p:txBody>
          <a:bodyPr/>
          <a:lstStyle/>
          <a:p>
            <a:r>
              <a:rPr lang="uk-UA" b="1" dirty="0" smtClean="0">
                <a:solidFill>
                  <a:srgbClr val="CC0099"/>
                </a:solidFill>
                <a:effectLst>
                  <a:outerShdw blurRad="38100" dist="38100" dir="2700000" algn="tl">
                    <a:srgbClr val="000000">
                      <a:alpha val="43137"/>
                    </a:srgbClr>
                  </a:outerShdw>
                </a:effectLst>
              </a:rPr>
              <a:t>Поміркуймо!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85804" y="1357298"/>
            <a:ext cx="8229600" cy="4071966"/>
          </a:xfrm>
        </p:spPr>
        <p:txBody>
          <a:bodyPr>
            <a:normAutofit/>
          </a:bodyPr>
          <a:lstStyle/>
          <a:p>
            <a:pPr algn="ctr"/>
            <a:r>
              <a:rPr lang="ru-RU" sz="2800" dirty="0" smtClean="0"/>
              <a:t> Стор. 114, вправа 4: Дайте відповіді на запитання:</a:t>
            </a:r>
          </a:p>
          <a:p>
            <a:pPr algn="ctr">
              <a:buFontTx/>
              <a:buChar char="-"/>
            </a:pPr>
            <a:r>
              <a:rPr lang="ru-RU" sz="2800" dirty="0" smtClean="0"/>
              <a:t>Як ти вважаєш, чи варто надавати шанс для повторного життя особистим речам? </a:t>
            </a:r>
          </a:p>
          <a:p>
            <a:pPr algn="ctr">
              <a:buFontTx/>
              <a:buChar char="-"/>
            </a:pPr>
            <a:r>
              <a:rPr lang="ru-RU" sz="2800" dirty="0" smtClean="0"/>
              <a:t>Як, на твою думку, потрібно змінювати культуру споживання в світі?</a:t>
            </a:r>
            <a:endParaRPr lang="ru-RU" sz="2800" dirty="0"/>
          </a:p>
        </p:txBody>
      </p:sp>
      <p:sp>
        <p:nvSpPr>
          <p:cNvPr id="4" name="Нижний колонтитул 3"/>
          <p:cNvSpPr>
            <a:spLocks noGrp="1"/>
          </p:cNvSpPr>
          <p:nvPr>
            <p:ph type="ftr" sz="quarter" idx="11"/>
          </p:nvPr>
        </p:nvSpPr>
        <p:spPr>
          <a:xfrm>
            <a:off x="214282" y="6492875"/>
            <a:ext cx="2895600" cy="365125"/>
          </a:xfrm>
        </p:spPr>
        <p:txBody>
          <a:bodyPr/>
          <a:lstStyle/>
          <a:p>
            <a:r>
              <a:rPr lang="ru-RU" dirty="0" smtClean="0"/>
              <a:t>© Скляренко О.А. 2024</a:t>
            </a:r>
            <a:endParaRPr lang="ru-RU" dirty="0"/>
          </a:p>
        </p:txBody>
      </p:sp>
      <p:sp>
        <p:nvSpPr>
          <p:cNvPr id="8" name="Блок-схема: ручное управление 7"/>
          <p:cNvSpPr/>
          <p:nvPr/>
        </p:nvSpPr>
        <p:spPr>
          <a:xfrm flipV="1">
            <a:off x="571472" y="6840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ая прямоугольная выноска 8"/>
          <p:cNvSpPr/>
          <p:nvPr/>
        </p:nvSpPr>
        <p:spPr>
          <a:xfrm rot="20970662" flipH="1">
            <a:off x="119412" y="2857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ая прямоугольная выноска 9"/>
          <p:cNvSpPr/>
          <p:nvPr/>
        </p:nvSpPr>
        <p:spPr>
          <a:xfrm rot="494076">
            <a:off x="1118110" y="4286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9" name="Picture 3" descr="C:\Users\Ольга\Desktop\image-removebg-preview.png"/>
          <p:cNvPicPr>
            <a:picLocks noChangeAspect="1" noChangeArrowheads="1"/>
          </p:cNvPicPr>
          <p:nvPr/>
        </p:nvPicPr>
        <p:blipFill>
          <a:blip r:embed="rId2"/>
          <a:srcRect t="17305"/>
          <a:stretch>
            <a:fillRect/>
          </a:stretch>
        </p:blipFill>
        <p:spPr bwMode="auto">
          <a:xfrm>
            <a:off x="2928926" y="4214818"/>
            <a:ext cx="5929354" cy="2643183"/>
          </a:xfrm>
          <a:prstGeom prst="rect">
            <a:avLst/>
          </a:prstGeom>
          <a:noFill/>
        </p:spPr>
      </p:pic>
      <p:pic>
        <p:nvPicPr>
          <p:cNvPr id="4100" name="Picture 4" descr="C:\Users\Ольга\Desktop\1681178620_pictures-pibig-info-p-risunok-deti-za-partoi-pinterest-48.png"/>
          <p:cNvPicPr>
            <a:picLocks noChangeAspect="1" noChangeArrowheads="1"/>
          </p:cNvPicPr>
          <p:nvPr/>
        </p:nvPicPr>
        <p:blipFill>
          <a:blip r:embed="rId3" cstate="print"/>
          <a:srcRect b="7075"/>
          <a:stretch>
            <a:fillRect/>
          </a:stretch>
        </p:blipFill>
        <p:spPr bwMode="auto">
          <a:xfrm flipH="1">
            <a:off x="0" y="3908834"/>
            <a:ext cx="2214546" cy="24236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142852"/>
            <a:ext cx="7329510" cy="939784"/>
          </a:xfrm>
        </p:spPr>
        <p:txBody>
          <a:bodyPr/>
          <a:lstStyle/>
          <a:p>
            <a:r>
              <a:rPr lang="uk-UA" b="1" dirty="0" smtClean="0">
                <a:solidFill>
                  <a:srgbClr val="CC0099"/>
                </a:solidFill>
                <a:effectLst>
                  <a:outerShdw blurRad="38100" dist="38100" dir="2700000" algn="tl">
                    <a:srgbClr val="000000">
                      <a:alpha val="43137"/>
                    </a:srgbClr>
                  </a:outerShdw>
                </a:effectLst>
              </a:rPr>
              <a:t>Це цікаво!</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1071546"/>
            <a:ext cx="8658196" cy="2714644"/>
          </a:xfrm>
        </p:spPr>
        <p:txBody>
          <a:bodyPr>
            <a:normAutofit/>
          </a:bodyPr>
          <a:lstStyle/>
          <a:p>
            <a:pPr algn="ctr">
              <a:lnSpc>
                <a:spcPct val="110000"/>
              </a:lnSpc>
            </a:pPr>
            <a:r>
              <a:rPr lang="ru-RU" sz="2300" dirty="0" smtClean="0"/>
              <a:t>  Зміна клімату більше не є проблемою виключно науковців — це проблема кожного. Так, наприклад, текстильна галузь відповідає за 8-10% парникових газів світу. І саме ця промисловість спричиняє 20% забруднення води у світі. Тим не менш, люди стали купувати на 400% більше одягу, ніж на початку 2000-х років. </a:t>
            </a:r>
            <a:endParaRPr lang="ru-RU" sz="2300" dirty="0"/>
          </a:p>
        </p:txBody>
      </p:sp>
      <p:sp>
        <p:nvSpPr>
          <p:cNvPr id="4" name="Нижний колонтитул 3"/>
          <p:cNvSpPr>
            <a:spLocks noGrp="1"/>
          </p:cNvSpPr>
          <p:nvPr>
            <p:ph type="ftr" sz="quarter" idx="11"/>
          </p:nvPr>
        </p:nvSpPr>
        <p:spPr>
          <a:xfrm>
            <a:off x="0" y="6492875"/>
            <a:ext cx="2428860" cy="365125"/>
          </a:xfrm>
        </p:spPr>
        <p:txBody>
          <a:bodyPr/>
          <a:lstStyle/>
          <a:p>
            <a:r>
              <a:rPr lang="ru-RU" dirty="0" smtClean="0"/>
              <a:t>© Скляренко О.А. 2024</a:t>
            </a:r>
            <a:endParaRPr lang="ru-RU" dirty="0"/>
          </a:p>
        </p:txBody>
      </p:sp>
      <p:pic>
        <p:nvPicPr>
          <p:cNvPr id="5" name="Picture 2" descr="C:\Users\Ольга\Desktop\Без_названия-removebg-preview (1).png"/>
          <p:cNvPicPr>
            <a:picLocks noChangeAspect="1" noChangeArrowheads="1"/>
          </p:cNvPicPr>
          <p:nvPr/>
        </p:nvPicPr>
        <p:blipFill>
          <a:blip r:embed="rId2"/>
          <a:srcRect/>
          <a:stretch>
            <a:fillRect/>
          </a:stretch>
        </p:blipFill>
        <p:spPr bwMode="auto">
          <a:xfrm flipH="1">
            <a:off x="0" y="0"/>
            <a:ext cx="1012415" cy="1571612"/>
          </a:xfrm>
          <a:prstGeom prst="rect">
            <a:avLst/>
          </a:prstGeom>
          <a:noFill/>
        </p:spPr>
      </p:pic>
      <p:sp>
        <p:nvSpPr>
          <p:cNvPr id="7" name="Содержимое 2"/>
          <p:cNvSpPr txBox="1">
            <a:spLocks/>
          </p:cNvSpPr>
          <p:nvPr/>
        </p:nvSpPr>
        <p:spPr>
          <a:xfrm>
            <a:off x="4786314" y="3357562"/>
            <a:ext cx="4286280" cy="3357562"/>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ru-RU" sz="2300" b="0" i="0" u="none" strike="noStrike" kern="1200" cap="none" spc="0" normalizeH="0" baseline="0" noProof="0" dirty="0" smtClean="0">
                <a:ln>
                  <a:noFill/>
                </a:ln>
                <a:solidFill>
                  <a:schemeClr val="tx1"/>
                </a:solidFill>
                <a:effectLst/>
                <a:uLnTx/>
                <a:uFillTx/>
                <a:latin typeface="+mn-lt"/>
                <a:ea typeface="+mn-ea"/>
                <a:cs typeface="+mn-cs"/>
              </a:rPr>
              <a:t>Як наслідок, щосекунди на планеті спалюють вантажівку різного одягу, який викинули споживачі. Тож виробництво, споживання та утилізація одягу сильно шкодить природі.</a:t>
            </a:r>
            <a:endParaRPr kumimoji="0" lang="ru-RU" sz="2300" b="0" i="0" u="none" strike="noStrike" kern="1200" cap="none" spc="0" normalizeH="0" baseline="0" noProof="0" dirty="0">
              <a:ln>
                <a:noFill/>
              </a:ln>
              <a:solidFill>
                <a:schemeClr val="tx1"/>
              </a:solidFill>
              <a:effectLst/>
              <a:uLnTx/>
              <a:uFillTx/>
              <a:latin typeface="+mn-lt"/>
              <a:ea typeface="+mn-ea"/>
              <a:cs typeface="+mn-cs"/>
            </a:endParaRPr>
          </a:p>
        </p:txBody>
      </p:sp>
      <p:pic>
        <p:nvPicPr>
          <p:cNvPr id="6147" name="Picture 3" descr="C:\Users\Ольга\Desktop\images__7_-removebg-preview.png"/>
          <p:cNvPicPr>
            <a:picLocks noChangeAspect="1" noChangeArrowheads="1"/>
          </p:cNvPicPr>
          <p:nvPr/>
        </p:nvPicPr>
        <p:blipFill>
          <a:blip r:embed="rId3"/>
          <a:srcRect/>
          <a:stretch>
            <a:fillRect/>
          </a:stretch>
        </p:blipFill>
        <p:spPr bwMode="auto">
          <a:xfrm>
            <a:off x="0" y="2977956"/>
            <a:ext cx="1714480" cy="1951242"/>
          </a:xfrm>
          <a:prstGeom prst="rect">
            <a:avLst/>
          </a:prstGeom>
          <a:noFill/>
        </p:spPr>
      </p:pic>
      <p:pic>
        <p:nvPicPr>
          <p:cNvPr id="6146" name="Picture 2" descr="C:\Users\Ольга\Desktop\atele.png"/>
          <p:cNvPicPr>
            <a:picLocks noChangeAspect="1" noChangeArrowheads="1"/>
          </p:cNvPicPr>
          <p:nvPr/>
        </p:nvPicPr>
        <p:blipFill>
          <a:blip r:embed="rId4"/>
          <a:srcRect l="2851" t="10108" b="15094"/>
          <a:stretch>
            <a:fillRect/>
          </a:stretch>
        </p:blipFill>
        <p:spPr bwMode="auto">
          <a:xfrm>
            <a:off x="0" y="3429000"/>
            <a:ext cx="5429256" cy="316216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142852"/>
            <a:ext cx="7472386" cy="939784"/>
          </a:xfrm>
        </p:spPr>
        <p:txBody>
          <a:bodyPr/>
          <a:lstStyle/>
          <a:p>
            <a:r>
              <a:rPr lang="uk-UA" b="1" dirty="0" smtClean="0">
                <a:solidFill>
                  <a:srgbClr val="CC0099"/>
                </a:solidFill>
                <a:effectLst>
                  <a:outerShdw blurRad="38100" dist="38100" dir="2700000" algn="tl">
                    <a:srgbClr val="000000">
                      <a:alpha val="43137"/>
                    </a:srgbClr>
                  </a:outerShdw>
                </a:effectLst>
              </a:rPr>
              <a:t>Це цікаво!</a:t>
            </a:r>
            <a:endParaRPr lang="ru-RU" dirty="0"/>
          </a:p>
        </p:txBody>
      </p:sp>
      <p:sp>
        <p:nvSpPr>
          <p:cNvPr id="3" name="Содержимое 2"/>
          <p:cNvSpPr>
            <a:spLocks noGrp="1"/>
          </p:cNvSpPr>
          <p:nvPr>
            <p:ph idx="1"/>
          </p:nvPr>
        </p:nvSpPr>
        <p:spPr>
          <a:xfrm>
            <a:off x="500034" y="928670"/>
            <a:ext cx="8372476" cy="4525963"/>
          </a:xfrm>
        </p:spPr>
        <p:txBody>
          <a:bodyPr>
            <a:normAutofit/>
          </a:bodyPr>
          <a:lstStyle/>
          <a:p>
            <a:pPr algn="ctr"/>
            <a:r>
              <a:rPr lang="ru-RU" sz="2400" dirty="0" smtClean="0"/>
              <a:t>Раніше було модним мати багато взуття та одягу, а зараз у тренді — турбуватися про довкілля і своє власне майбутнє на нашій планеті. Екосвідомі люди намагаються купувати якісні речі базового гардеробу, які довго носяться і легко поєднуються між собою. Тому наразі стають популярними екотканини (зроблені з натуральної сировини) і розумне споживання (свідома мода, вторинна переробка, використання одягу секонд-хенд).</a:t>
            </a:r>
            <a:endParaRPr lang="ru-RU" sz="2400" dirty="0"/>
          </a:p>
        </p:txBody>
      </p:sp>
      <p:sp>
        <p:nvSpPr>
          <p:cNvPr id="4" name="Нижний колонтитул 3"/>
          <p:cNvSpPr>
            <a:spLocks noGrp="1"/>
          </p:cNvSpPr>
          <p:nvPr>
            <p:ph type="ftr" sz="quarter" idx="11"/>
          </p:nvPr>
        </p:nvSpPr>
        <p:spPr>
          <a:xfrm>
            <a:off x="2928926" y="6492875"/>
            <a:ext cx="2895600" cy="365125"/>
          </a:xfrm>
        </p:spPr>
        <p:txBody>
          <a:bodyPr/>
          <a:lstStyle/>
          <a:p>
            <a:r>
              <a:rPr lang="ru-RU" dirty="0" smtClean="0"/>
              <a:t>© Скляренко О.А. 2024</a:t>
            </a:r>
            <a:endParaRPr lang="ru-RU" dirty="0"/>
          </a:p>
        </p:txBody>
      </p:sp>
      <p:pic>
        <p:nvPicPr>
          <p:cNvPr id="5" name="Picture 2" descr="C:\Users\Ольга\Desktop\Без_названия-removebg-preview (1).png"/>
          <p:cNvPicPr>
            <a:picLocks noChangeAspect="1" noChangeArrowheads="1"/>
          </p:cNvPicPr>
          <p:nvPr/>
        </p:nvPicPr>
        <p:blipFill>
          <a:blip r:embed="rId2"/>
          <a:srcRect/>
          <a:stretch>
            <a:fillRect/>
          </a:stretch>
        </p:blipFill>
        <p:spPr bwMode="auto">
          <a:xfrm flipH="1">
            <a:off x="0" y="0"/>
            <a:ext cx="1012415" cy="1571612"/>
          </a:xfrm>
          <a:prstGeom prst="rect">
            <a:avLst/>
          </a:prstGeom>
          <a:noFill/>
        </p:spPr>
      </p:pic>
      <p:pic>
        <p:nvPicPr>
          <p:cNvPr id="7170" name="Picture 2" descr="C:\Users\Ольга\Desktop\83580-removebg-preview.png"/>
          <p:cNvPicPr>
            <a:picLocks noChangeAspect="1" noChangeArrowheads="1"/>
          </p:cNvPicPr>
          <p:nvPr/>
        </p:nvPicPr>
        <p:blipFill>
          <a:blip r:embed="rId3"/>
          <a:srcRect l="17045" r="11363" b="7550"/>
          <a:stretch>
            <a:fillRect/>
          </a:stretch>
        </p:blipFill>
        <p:spPr bwMode="auto">
          <a:xfrm>
            <a:off x="5528957" y="4233832"/>
            <a:ext cx="3615043" cy="2624168"/>
          </a:xfrm>
          <a:prstGeom prst="rect">
            <a:avLst/>
          </a:prstGeom>
          <a:noFill/>
        </p:spPr>
      </p:pic>
      <p:pic>
        <p:nvPicPr>
          <p:cNvPr id="7171" name="Picture 3" descr="C:\Users\Ольга\Desktop\shveynoe-atele-2499435_big-removebg-preview.png"/>
          <p:cNvPicPr>
            <a:picLocks noChangeAspect="1" noChangeArrowheads="1"/>
          </p:cNvPicPr>
          <p:nvPr/>
        </p:nvPicPr>
        <p:blipFill>
          <a:blip r:embed="rId4"/>
          <a:srcRect l="14342"/>
          <a:stretch>
            <a:fillRect/>
          </a:stretch>
        </p:blipFill>
        <p:spPr bwMode="auto">
          <a:xfrm>
            <a:off x="0" y="4091048"/>
            <a:ext cx="3786182" cy="2766952"/>
          </a:xfrm>
          <a:prstGeom prst="rect">
            <a:avLst/>
          </a:prstGeom>
          <a:noFill/>
        </p:spPr>
      </p:pic>
      <p:pic>
        <p:nvPicPr>
          <p:cNvPr id="7172" name="Picture 4" descr="C:\Users\Ольга\Desktop\pngtree-a-cotton-fabric-roll-pile-piled-neatly-on-the-white-background-image_13274490-removebg-preview.png"/>
          <p:cNvPicPr>
            <a:picLocks noChangeAspect="1" noChangeArrowheads="1"/>
          </p:cNvPicPr>
          <p:nvPr/>
        </p:nvPicPr>
        <p:blipFill>
          <a:blip r:embed="rId5"/>
          <a:srcRect t="13423"/>
          <a:stretch>
            <a:fillRect/>
          </a:stretch>
        </p:blipFill>
        <p:spPr bwMode="auto">
          <a:xfrm>
            <a:off x="3500430" y="4714884"/>
            <a:ext cx="1928826" cy="1843080"/>
          </a:xfrm>
          <a:prstGeom prst="rect">
            <a:avLst/>
          </a:prstGeom>
          <a:noFill/>
        </p:spPr>
      </p:pic>
      <p:pic>
        <p:nvPicPr>
          <p:cNvPr id="7173" name="Picture 5" descr="C:\Users\Ольга\Desktop\images__6_-removebg-preview.png"/>
          <p:cNvPicPr>
            <a:picLocks noChangeAspect="1" noChangeArrowheads="1"/>
          </p:cNvPicPr>
          <p:nvPr/>
        </p:nvPicPr>
        <p:blipFill>
          <a:blip r:embed="rId6"/>
          <a:srcRect/>
          <a:stretch>
            <a:fillRect/>
          </a:stretch>
        </p:blipFill>
        <p:spPr bwMode="auto">
          <a:xfrm>
            <a:off x="214282" y="2143116"/>
            <a:ext cx="979120" cy="1019175"/>
          </a:xfrm>
          <a:prstGeom prst="rect">
            <a:avLst/>
          </a:prstGeom>
          <a:noFill/>
        </p:spPr>
      </p:pic>
      <p:pic>
        <p:nvPicPr>
          <p:cNvPr id="7174" name="Picture 6" descr="C:\Users\Ольга\Desktop\Без_названия__2_-removebg-preview (1).png"/>
          <p:cNvPicPr>
            <a:picLocks noChangeAspect="1" noChangeArrowheads="1"/>
          </p:cNvPicPr>
          <p:nvPr/>
        </p:nvPicPr>
        <p:blipFill>
          <a:blip r:embed="rId7"/>
          <a:srcRect l="10526" t="26316"/>
          <a:stretch>
            <a:fillRect/>
          </a:stretch>
        </p:blipFill>
        <p:spPr bwMode="auto">
          <a:xfrm>
            <a:off x="285720" y="3143248"/>
            <a:ext cx="954210" cy="785818"/>
          </a:xfrm>
          <a:prstGeom prst="rect">
            <a:avLst/>
          </a:prstGeom>
          <a:noFill/>
        </p:spPr>
      </p:pic>
      <p:pic>
        <p:nvPicPr>
          <p:cNvPr id="7175" name="Picture 7" descr="C:\Users\Ольга\Desktop\Без_названия__2_-removebg-preview (2).png"/>
          <p:cNvPicPr>
            <a:picLocks noChangeAspect="1" noChangeArrowheads="1"/>
          </p:cNvPicPr>
          <p:nvPr/>
        </p:nvPicPr>
        <p:blipFill>
          <a:blip r:embed="rId8" cstate="print"/>
          <a:srcRect/>
          <a:stretch>
            <a:fillRect/>
          </a:stretch>
        </p:blipFill>
        <p:spPr bwMode="auto">
          <a:xfrm>
            <a:off x="0" y="2786058"/>
            <a:ext cx="657361" cy="542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142852"/>
            <a:ext cx="5857916" cy="1011222"/>
          </a:xfrm>
        </p:spPr>
        <p:txBody>
          <a:bodyPr/>
          <a:lstStyle/>
          <a:p>
            <a:r>
              <a:rPr lang="uk-UA" b="1" dirty="0" smtClean="0">
                <a:solidFill>
                  <a:srgbClr val="CC0099"/>
                </a:solidFill>
                <a:effectLst>
                  <a:outerShdw blurRad="38100" dist="38100" dir="2700000" algn="tl">
                    <a:srgbClr val="000000">
                      <a:alpha val="43137"/>
                    </a:srgbClr>
                  </a:outerShdw>
                </a:effectLst>
              </a:rPr>
              <a:t>Це цікаво!</a:t>
            </a:r>
            <a:endParaRPr lang="ru-RU" dirty="0"/>
          </a:p>
        </p:txBody>
      </p:sp>
      <p:sp>
        <p:nvSpPr>
          <p:cNvPr id="3" name="Содержимое 2"/>
          <p:cNvSpPr>
            <a:spLocks noGrp="1"/>
          </p:cNvSpPr>
          <p:nvPr>
            <p:ph idx="1"/>
          </p:nvPr>
        </p:nvSpPr>
        <p:spPr>
          <a:xfrm>
            <a:off x="285720" y="1071546"/>
            <a:ext cx="5572164" cy="5143536"/>
          </a:xfrm>
        </p:spPr>
        <p:txBody>
          <a:bodyPr>
            <a:normAutofit/>
          </a:bodyPr>
          <a:lstStyle/>
          <a:p>
            <a:pPr algn="ctr"/>
            <a:r>
              <a:rPr lang="ru-RU" sz="2600" dirty="0" smtClean="0"/>
              <a:t>Сьогодні чимало представників індустрії моди, відомих брендів одягу впроваджують такі ініціативи. Як приклад — </a:t>
            </a:r>
            <a:r>
              <a:rPr lang="en-US" sz="2600" dirty="0" smtClean="0"/>
              <a:t>Adidas </a:t>
            </a:r>
            <a:r>
              <a:rPr lang="ru-RU" sz="2600" dirty="0" smtClean="0"/>
              <a:t>і </a:t>
            </a:r>
            <a:r>
              <a:rPr lang="en-US" sz="2600" dirty="0" smtClean="0"/>
              <a:t>Patagonia </a:t>
            </a:r>
            <a:r>
              <a:rPr lang="ru-RU" sz="2600" dirty="0" smtClean="0"/>
              <a:t>виробляють взуття і одяг із поліестеру, отриманого в результаті переробки пластикових пляшок, Н&amp;М і ІКЕА інвестують у технологію переробки тирси на тканину, Н&amp;М відкриває магазини секонд-хенду тощо.</a:t>
            </a:r>
            <a:endParaRPr lang="ru-RU" sz="2600" dirty="0"/>
          </a:p>
        </p:txBody>
      </p:sp>
      <p:sp>
        <p:nvSpPr>
          <p:cNvPr id="4" name="Нижний колонтитул 3"/>
          <p:cNvSpPr>
            <a:spLocks noGrp="1"/>
          </p:cNvSpPr>
          <p:nvPr>
            <p:ph type="ftr" sz="quarter" idx="11"/>
          </p:nvPr>
        </p:nvSpPr>
        <p:spPr>
          <a:xfrm>
            <a:off x="2000232" y="6492875"/>
            <a:ext cx="2895600" cy="365125"/>
          </a:xfrm>
        </p:spPr>
        <p:txBody>
          <a:bodyPr/>
          <a:lstStyle/>
          <a:p>
            <a:r>
              <a:rPr lang="ru-RU" dirty="0" smtClean="0"/>
              <a:t>© Скляренко О.А. 2024</a:t>
            </a:r>
            <a:endParaRPr lang="ru-RU" dirty="0"/>
          </a:p>
        </p:txBody>
      </p:sp>
      <p:pic>
        <p:nvPicPr>
          <p:cNvPr id="5" name="Picture 2" descr="C:\Users\Ольга\Desktop\Без_названия-removebg-preview (1).png"/>
          <p:cNvPicPr>
            <a:picLocks noChangeAspect="1" noChangeArrowheads="1"/>
          </p:cNvPicPr>
          <p:nvPr/>
        </p:nvPicPr>
        <p:blipFill>
          <a:blip r:embed="rId2"/>
          <a:srcRect/>
          <a:stretch>
            <a:fillRect/>
          </a:stretch>
        </p:blipFill>
        <p:spPr bwMode="auto">
          <a:xfrm flipH="1">
            <a:off x="0" y="0"/>
            <a:ext cx="1012415" cy="1571612"/>
          </a:xfrm>
          <a:prstGeom prst="rect">
            <a:avLst/>
          </a:prstGeom>
          <a:noFill/>
        </p:spPr>
      </p:pic>
      <p:pic>
        <p:nvPicPr>
          <p:cNvPr id="8194" name="Picture 2" descr="C:\Users\Ольга\Desktop\images__8_-removebg-preview.png"/>
          <p:cNvPicPr>
            <a:picLocks noChangeAspect="1" noChangeArrowheads="1"/>
          </p:cNvPicPr>
          <p:nvPr/>
        </p:nvPicPr>
        <p:blipFill>
          <a:blip r:embed="rId3"/>
          <a:srcRect/>
          <a:stretch>
            <a:fillRect/>
          </a:stretch>
        </p:blipFill>
        <p:spPr bwMode="auto">
          <a:xfrm>
            <a:off x="7000893" y="500041"/>
            <a:ext cx="2143108" cy="2291249"/>
          </a:xfrm>
          <a:prstGeom prst="rect">
            <a:avLst/>
          </a:prstGeom>
          <a:noFill/>
        </p:spPr>
      </p:pic>
      <p:pic>
        <p:nvPicPr>
          <p:cNvPr id="8195" name="Picture 3" descr="C:\Users\Ольга\Desktop\images__6_-removebg-preview.png"/>
          <p:cNvPicPr>
            <a:picLocks noChangeAspect="1" noChangeArrowheads="1"/>
          </p:cNvPicPr>
          <p:nvPr/>
        </p:nvPicPr>
        <p:blipFill>
          <a:blip r:embed="rId4"/>
          <a:srcRect/>
          <a:stretch>
            <a:fillRect/>
          </a:stretch>
        </p:blipFill>
        <p:spPr bwMode="auto">
          <a:xfrm>
            <a:off x="5715008" y="2643182"/>
            <a:ext cx="2357454" cy="2357454"/>
          </a:xfrm>
          <a:prstGeom prst="rect">
            <a:avLst/>
          </a:prstGeom>
          <a:noFill/>
        </p:spPr>
      </p:pic>
      <p:pic>
        <p:nvPicPr>
          <p:cNvPr id="8196" name="Picture 4" descr="C:\Users\Ольга\Desktop\images__7_-removebg-preview.png"/>
          <p:cNvPicPr>
            <a:picLocks noChangeAspect="1" noChangeArrowheads="1"/>
          </p:cNvPicPr>
          <p:nvPr/>
        </p:nvPicPr>
        <p:blipFill>
          <a:blip r:embed="rId5"/>
          <a:srcRect/>
          <a:stretch>
            <a:fillRect/>
          </a:stretch>
        </p:blipFill>
        <p:spPr bwMode="auto">
          <a:xfrm>
            <a:off x="7072330" y="4081535"/>
            <a:ext cx="2071670" cy="2776465"/>
          </a:xfrm>
          <a:prstGeom prst="rect">
            <a:avLst/>
          </a:prstGeom>
          <a:noFill/>
        </p:spPr>
      </p:pic>
      <p:pic>
        <p:nvPicPr>
          <p:cNvPr id="8197" name="Picture 5" descr="C:\Users\Ольга\Desktop\images__6_-removebg-preview (1).png"/>
          <p:cNvPicPr>
            <a:picLocks noChangeAspect="1" noChangeArrowheads="1"/>
          </p:cNvPicPr>
          <p:nvPr/>
        </p:nvPicPr>
        <p:blipFill>
          <a:blip r:embed="rId6"/>
          <a:srcRect l="14743" b="6976"/>
          <a:stretch>
            <a:fillRect/>
          </a:stretch>
        </p:blipFill>
        <p:spPr bwMode="auto">
          <a:xfrm>
            <a:off x="0" y="4852737"/>
            <a:ext cx="2000232" cy="2005264"/>
          </a:xfrm>
          <a:prstGeom prst="rect">
            <a:avLst/>
          </a:prstGeom>
          <a:noFill/>
        </p:spPr>
      </p:pic>
      <p:pic>
        <p:nvPicPr>
          <p:cNvPr id="8198" name="Picture 6" descr="C:\Users\Ольга\Desktop\images__6_-removebg-preview.png"/>
          <p:cNvPicPr>
            <a:picLocks noChangeAspect="1" noChangeArrowheads="1"/>
          </p:cNvPicPr>
          <p:nvPr/>
        </p:nvPicPr>
        <p:blipFill>
          <a:blip r:embed="rId7"/>
          <a:srcRect b="16666"/>
          <a:stretch>
            <a:fillRect/>
          </a:stretch>
        </p:blipFill>
        <p:spPr bwMode="auto">
          <a:xfrm>
            <a:off x="4786314" y="5214950"/>
            <a:ext cx="1885929" cy="15716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142852"/>
            <a:ext cx="7472386" cy="939784"/>
          </a:xfrm>
        </p:spPr>
        <p:txBody>
          <a:bodyPr/>
          <a:lstStyle/>
          <a:p>
            <a:r>
              <a:rPr lang="uk-UA" b="1" dirty="0" smtClean="0">
                <a:solidFill>
                  <a:srgbClr val="CC0099"/>
                </a:solidFill>
                <a:effectLst>
                  <a:outerShdw blurRad="38100" dist="38100" dir="2700000" algn="tl">
                    <a:srgbClr val="000000">
                      <a:alpha val="43137"/>
                    </a:srgbClr>
                  </a:outerShdw>
                </a:effectLst>
              </a:rPr>
              <a:t>Це цікаво!</a:t>
            </a:r>
            <a:endParaRPr lang="uk-UA" dirty="0"/>
          </a:p>
        </p:txBody>
      </p:sp>
      <p:sp>
        <p:nvSpPr>
          <p:cNvPr id="3" name="Содержимое 2"/>
          <p:cNvSpPr>
            <a:spLocks noGrp="1"/>
          </p:cNvSpPr>
          <p:nvPr>
            <p:ph idx="1"/>
          </p:nvPr>
        </p:nvSpPr>
        <p:spPr>
          <a:xfrm>
            <a:off x="457200" y="1000109"/>
            <a:ext cx="8229600" cy="3857652"/>
          </a:xfrm>
        </p:spPr>
        <p:txBody>
          <a:bodyPr>
            <a:normAutofit/>
          </a:bodyPr>
          <a:lstStyle/>
          <a:p>
            <a:pPr algn="ctr"/>
            <a:r>
              <a:rPr lang="ru-RU" sz="2600" dirty="0" smtClean="0"/>
              <a:t>В Україні зростає кількість українських брендів, які створюють стильний, якісний екодружній одяг. Наприклад, </a:t>
            </a:r>
            <a:r>
              <a:rPr lang="en-US" sz="2600" dirty="0" smtClean="0"/>
              <a:t>Remade </a:t>
            </a:r>
            <a:r>
              <a:rPr lang="ru-RU" sz="2600" dirty="0" smtClean="0"/>
              <a:t>і </a:t>
            </a:r>
            <a:r>
              <a:rPr lang="en-US" sz="2600" dirty="0" smtClean="0"/>
              <a:t>Potrib </a:t>
            </a:r>
            <a:r>
              <a:rPr lang="ru-RU" sz="2600" dirty="0" smtClean="0"/>
              <a:t>створюють корисні аксесуари та одяг, використовуючи старі шкіряні речі, обрізки з текстильних підприємств та непотрібний одяг. Бренд </a:t>
            </a:r>
            <a:r>
              <a:rPr lang="en-US" sz="2600" dirty="0" smtClean="0"/>
              <a:t>Slow.ly </a:t>
            </a:r>
            <a:r>
              <a:rPr lang="ru-RU" sz="2600" dirty="0" smtClean="0"/>
              <a:t>і 3,14</a:t>
            </a:r>
            <a:r>
              <a:rPr lang="en-US" sz="2600" dirty="0" smtClean="0"/>
              <a:t>BAN </a:t>
            </a:r>
            <a:r>
              <a:rPr lang="ru-RU" sz="2600" dirty="0" smtClean="0"/>
              <a:t>використовують залишки від виробництва туристичного обладнання, парашутів, банерів тощо.</a:t>
            </a:r>
            <a:endParaRPr lang="uk-UA" sz="2600" dirty="0"/>
          </a:p>
        </p:txBody>
      </p:sp>
      <p:sp>
        <p:nvSpPr>
          <p:cNvPr id="4" name="Нижний колонтитул 3"/>
          <p:cNvSpPr>
            <a:spLocks noGrp="1"/>
          </p:cNvSpPr>
          <p:nvPr>
            <p:ph type="ftr" sz="quarter" idx="11"/>
          </p:nvPr>
        </p:nvSpPr>
        <p:spPr>
          <a:xfrm>
            <a:off x="0" y="6492875"/>
            <a:ext cx="1643042" cy="365125"/>
          </a:xfrm>
        </p:spPr>
        <p:txBody>
          <a:bodyPr/>
          <a:lstStyle/>
          <a:p>
            <a:r>
              <a:rPr lang="ru-RU" dirty="0" smtClean="0"/>
              <a:t>© Скляренко О.А. 2024</a:t>
            </a:r>
            <a:endParaRPr lang="ru-RU" dirty="0"/>
          </a:p>
        </p:txBody>
      </p:sp>
      <p:pic>
        <p:nvPicPr>
          <p:cNvPr id="5" name="Picture 2" descr="C:\Users\Ольга\Desktop\Без_названия-removebg-preview (1).png"/>
          <p:cNvPicPr>
            <a:picLocks noChangeAspect="1" noChangeArrowheads="1"/>
          </p:cNvPicPr>
          <p:nvPr/>
        </p:nvPicPr>
        <p:blipFill>
          <a:blip r:embed="rId3"/>
          <a:srcRect/>
          <a:stretch>
            <a:fillRect/>
          </a:stretch>
        </p:blipFill>
        <p:spPr bwMode="auto">
          <a:xfrm flipH="1">
            <a:off x="0" y="0"/>
            <a:ext cx="1012415" cy="1571612"/>
          </a:xfrm>
          <a:prstGeom prst="rect">
            <a:avLst/>
          </a:prstGeom>
          <a:noFill/>
        </p:spPr>
      </p:pic>
      <p:pic>
        <p:nvPicPr>
          <p:cNvPr id="9220" name="Picture 4" descr="C:\Users\Ольга\Desktop\Без_названия__2_-removebg-preview (1).png"/>
          <p:cNvPicPr>
            <a:picLocks noChangeAspect="1" noChangeArrowheads="1"/>
          </p:cNvPicPr>
          <p:nvPr/>
        </p:nvPicPr>
        <p:blipFill>
          <a:blip r:embed="rId4"/>
          <a:srcRect/>
          <a:stretch>
            <a:fillRect/>
          </a:stretch>
        </p:blipFill>
        <p:spPr bwMode="auto">
          <a:xfrm>
            <a:off x="0" y="3979643"/>
            <a:ext cx="4286248" cy="2878357"/>
          </a:xfrm>
          <a:prstGeom prst="rect">
            <a:avLst/>
          </a:prstGeom>
          <a:noFill/>
        </p:spPr>
      </p:pic>
      <p:pic>
        <p:nvPicPr>
          <p:cNvPr id="9221" name="Picture 5" descr="C:\Users\Ольга\Desktop\images__6_-removebg-preview (2).png"/>
          <p:cNvPicPr>
            <a:picLocks noChangeAspect="1" noChangeArrowheads="1"/>
          </p:cNvPicPr>
          <p:nvPr/>
        </p:nvPicPr>
        <p:blipFill>
          <a:blip r:embed="rId5"/>
          <a:srcRect b="36956"/>
          <a:stretch>
            <a:fillRect/>
          </a:stretch>
        </p:blipFill>
        <p:spPr bwMode="auto">
          <a:xfrm>
            <a:off x="1277022" y="5857892"/>
            <a:ext cx="1294714" cy="857232"/>
          </a:xfrm>
          <a:prstGeom prst="rect">
            <a:avLst/>
          </a:prstGeom>
          <a:noFill/>
        </p:spPr>
      </p:pic>
      <p:pic>
        <p:nvPicPr>
          <p:cNvPr id="10" name="Picture 5" descr="C:\Users\Ольга\Desktop\images__6_-removebg-preview (2).png"/>
          <p:cNvPicPr>
            <a:picLocks noChangeAspect="1" noChangeArrowheads="1"/>
          </p:cNvPicPr>
          <p:nvPr/>
        </p:nvPicPr>
        <p:blipFill>
          <a:blip r:embed="rId5"/>
          <a:srcRect b="36956"/>
          <a:stretch>
            <a:fillRect/>
          </a:stretch>
        </p:blipFill>
        <p:spPr bwMode="auto">
          <a:xfrm>
            <a:off x="1419898" y="6000768"/>
            <a:ext cx="1294714" cy="857232"/>
          </a:xfrm>
          <a:prstGeom prst="rect">
            <a:avLst/>
          </a:prstGeom>
          <a:noFill/>
        </p:spPr>
      </p:pic>
      <p:pic>
        <p:nvPicPr>
          <p:cNvPr id="9222" name="Picture 6" descr="C:\Users\Ольга\Desktop\Без_названия__2_-removebg-preview (1).png"/>
          <p:cNvPicPr>
            <a:picLocks noChangeAspect="1" noChangeArrowheads="1"/>
          </p:cNvPicPr>
          <p:nvPr/>
        </p:nvPicPr>
        <p:blipFill>
          <a:blip r:embed="rId6"/>
          <a:srcRect l="24445" r="26667" b="6666"/>
          <a:stretch>
            <a:fillRect/>
          </a:stretch>
        </p:blipFill>
        <p:spPr bwMode="auto">
          <a:xfrm>
            <a:off x="7834326" y="4357694"/>
            <a:ext cx="1309673" cy="2500306"/>
          </a:xfrm>
          <a:prstGeom prst="rect">
            <a:avLst/>
          </a:prstGeom>
          <a:noFill/>
        </p:spPr>
      </p:pic>
      <p:pic>
        <p:nvPicPr>
          <p:cNvPr id="9223" name="Picture 7" descr="C:\Users\Ольга\Desktop\images__6_-removebg-preview.png"/>
          <p:cNvPicPr>
            <a:picLocks noChangeAspect="1" noChangeArrowheads="1"/>
          </p:cNvPicPr>
          <p:nvPr/>
        </p:nvPicPr>
        <p:blipFill>
          <a:blip r:embed="rId7"/>
          <a:srcRect l="16666" r="23333"/>
          <a:stretch>
            <a:fillRect/>
          </a:stretch>
        </p:blipFill>
        <p:spPr bwMode="auto">
          <a:xfrm>
            <a:off x="6572264" y="4119563"/>
            <a:ext cx="1643074" cy="2738438"/>
          </a:xfrm>
          <a:prstGeom prst="rect">
            <a:avLst/>
          </a:prstGeom>
          <a:noFill/>
        </p:spPr>
      </p:pic>
      <p:pic>
        <p:nvPicPr>
          <p:cNvPr id="9224" name="Picture 8" descr="C:\Users\Ольга\Desktop\images__7_-removebg-preview.png"/>
          <p:cNvPicPr>
            <a:picLocks noChangeAspect="1" noChangeArrowheads="1"/>
          </p:cNvPicPr>
          <p:nvPr/>
        </p:nvPicPr>
        <p:blipFill>
          <a:blip r:embed="rId8"/>
          <a:srcRect/>
          <a:stretch>
            <a:fillRect/>
          </a:stretch>
        </p:blipFill>
        <p:spPr bwMode="auto">
          <a:xfrm>
            <a:off x="3571868" y="4714884"/>
            <a:ext cx="2861170" cy="21431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143000"/>
          </a:xfrm>
        </p:spPr>
        <p:txBody>
          <a:bodyPr/>
          <a:lstStyle/>
          <a:p>
            <a:r>
              <a:rPr lang="ru-RU" b="1" dirty="0" smtClean="0">
                <a:solidFill>
                  <a:srgbClr val="CC0099"/>
                </a:solidFill>
                <a:effectLst>
                  <a:outerShdw blurRad="38100" dist="38100" dir="2700000" algn="tl">
                    <a:srgbClr val="000000">
                      <a:alpha val="43137"/>
                    </a:srgbClr>
                  </a:outerShdw>
                </a:effectLst>
              </a:rPr>
              <a:t>Розгадайте ребус </a:t>
            </a:r>
            <a:endParaRPr lang="ru-RU"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a:xfrm>
            <a:off x="6248400" y="6492875"/>
            <a:ext cx="2895600" cy="365125"/>
          </a:xfrm>
        </p:spPr>
        <p:txBody>
          <a:bodyPr/>
          <a:lstStyle/>
          <a:p>
            <a:r>
              <a:rPr lang="ru-RU" dirty="0" smtClean="0"/>
              <a:t>© Скляренко О.А. 2024</a:t>
            </a:r>
            <a:endParaRPr lang="ru-RU" dirty="0"/>
          </a:p>
        </p:txBody>
      </p:sp>
      <p:sp>
        <p:nvSpPr>
          <p:cNvPr id="9" name="Заголовок 1"/>
          <p:cNvSpPr txBox="1">
            <a:spLocks/>
          </p:cNvSpPr>
          <p:nvPr/>
        </p:nvSpPr>
        <p:spPr bwMode="auto">
          <a:xfrm rot="10800000">
            <a:off x="6500826" y="619885"/>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2" name="Заголовок 1"/>
          <p:cNvSpPr txBox="1">
            <a:spLocks/>
          </p:cNvSpPr>
          <p:nvPr/>
        </p:nvSpPr>
        <p:spPr bwMode="auto">
          <a:xfrm rot="10800000">
            <a:off x="6143636" y="619885"/>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5" name="WordArt 7"/>
          <p:cNvSpPr>
            <a:spLocks noChangeArrowheads="1" noChangeShapeType="1" noTextEdit="1"/>
          </p:cNvSpPr>
          <p:nvPr/>
        </p:nvSpPr>
        <p:spPr bwMode="auto">
          <a:xfrm>
            <a:off x="71438" y="5643578"/>
            <a:ext cx="6000760" cy="1142984"/>
          </a:xfrm>
          <a:prstGeom prst="rect">
            <a:avLst/>
          </a:prstGeom>
        </p:spPr>
        <p:txBody>
          <a:bodyPr wrap="none" numCol="1" fromWordArt="1">
            <a:prstTxWarp prst="textPlain">
              <a:avLst>
                <a:gd name="adj" fmla="val 50000"/>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3600" b="1" kern="10" spc="0" dirty="0" smtClean="0">
                <a:ln w="19050">
                  <a:solidFill>
                    <a:srgbClr val="99CCFF"/>
                  </a:solidFill>
                  <a:round/>
                  <a:headEnd/>
                  <a:tailEnd/>
                </a:ln>
                <a:solidFill>
                  <a:srgbClr val="0066CC"/>
                </a:solidFill>
                <a:effectLst>
                  <a:outerShdw dist="35921" dir="2700000" algn="ctr" rotWithShape="0">
                    <a:srgbClr val="990000"/>
                  </a:outerShdw>
                </a:effectLst>
                <a:latin typeface="Georgia"/>
              </a:rPr>
              <a:t>Переробка</a:t>
            </a:r>
            <a:endParaRPr lang="ru-RU" sz="3600" b="1" kern="10" spc="0" dirty="0">
              <a:ln w="19050">
                <a:solidFill>
                  <a:srgbClr val="99CCFF"/>
                </a:solidFill>
                <a:round/>
                <a:headEnd/>
                <a:tailEnd/>
              </a:ln>
              <a:solidFill>
                <a:srgbClr val="0066CC"/>
              </a:solidFill>
              <a:effectLst>
                <a:outerShdw dist="35921" dir="2700000" algn="ctr" rotWithShape="0">
                  <a:srgbClr val="990000"/>
                </a:outerShdw>
              </a:effectLst>
              <a:latin typeface="Georgia"/>
            </a:endParaRPr>
          </a:p>
        </p:txBody>
      </p:sp>
      <p:sp>
        <p:nvSpPr>
          <p:cNvPr id="19" name="Заголовок 1"/>
          <p:cNvSpPr txBox="1">
            <a:spLocks/>
          </p:cNvSpPr>
          <p:nvPr/>
        </p:nvSpPr>
        <p:spPr bwMode="auto">
          <a:xfrm rot="10800000">
            <a:off x="2428860" y="64291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0" name="Заголовок 1"/>
          <p:cNvSpPr txBox="1">
            <a:spLocks/>
          </p:cNvSpPr>
          <p:nvPr/>
        </p:nvSpPr>
        <p:spPr bwMode="auto">
          <a:xfrm rot="10800000">
            <a:off x="5786446" y="619885"/>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1" name="Заголовок 1"/>
          <p:cNvSpPr txBox="1">
            <a:spLocks/>
          </p:cNvSpPr>
          <p:nvPr/>
        </p:nvSpPr>
        <p:spPr bwMode="auto">
          <a:xfrm rot="10800000">
            <a:off x="5429256" y="619885"/>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10242" name="Picture 2" descr="C:\Users\Ольга\Desktop\1680548780_pictures-pibig-info-p-risunok-penka-instagram-69-removebg-preview.png"/>
          <p:cNvPicPr>
            <a:picLocks noChangeAspect="1" noChangeArrowheads="1"/>
          </p:cNvPicPr>
          <p:nvPr/>
        </p:nvPicPr>
        <p:blipFill>
          <a:blip r:embed="rId2"/>
          <a:srcRect l="7316"/>
          <a:stretch>
            <a:fillRect/>
          </a:stretch>
        </p:blipFill>
        <p:spPr bwMode="auto">
          <a:xfrm>
            <a:off x="0" y="2231503"/>
            <a:ext cx="2928926" cy="2697695"/>
          </a:xfrm>
          <a:prstGeom prst="rect">
            <a:avLst/>
          </a:prstGeom>
          <a:noFill/>
        </p:spPr>
      </p:pic>
      <p:sp>
        <p:nvSpPr>
          <p:cNvPr id="17" name="Заголовок 1"/>
          <p:cNvSpPr txBox="1">
            <a:spLocks/>
          </p:cNvSpPr>
          <p:nvPr/>
        </p:nvSpPr>
        <p:spPr bwMode="auto">
          <a:xfrm rot="10800000">
            <a:off x="2071671" y="64291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8" name="Заголовок 1"/>
          <p:cNvSpPr txBox="1">
            <a:spLocks/>
          </p:cNvSpPr>
          <p:nvPr/>
        </p:nvSpPr>
        <p:spPr bwMode="auto">
          <a:xfrm rot="10800000">
            <a:off x="1714481" y="64291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2" name="Заголовок 1"/>
          <p:cNvSpPr txBox="1">
            <a:spLocks/>
          </p:cNvSpPr>
          <p:nvPr/>
        </p:nvSpPr>
        <p:spPr bwMode="auto">
          <a:xfrm rot="10800000">
            <a:off x="2786050" y="642918"/>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10243" name="Picture 3" descr="C:\Users\Ольга\Desktop\pngtree-belt-accessories-accessories-leather-png-image_3321891-removebg-preview.png"/>
          <p:cNvPicPr>
            <a:picLocks noChangeAspect="1" noChangeArrowheads="1"/>
          </p:cNvPicPr>
          <p:nvPr/>
        </p:nvPicPr>
        <p:blipFill>
          <a:blip r:embed="rId3"/>
          <a:srcRect/>
          <a:stretch>
            <a:fillRect/>
          </a:stretch>
        </p:blipFill>
        <p:spPr bwMode="auto">
          <a:xfrm>
            <a:off x="3500430" y="2214530"/>
            <a:ext cx="3071834" cy="3071834"/>
          </a:xfrm>
          <a:prstGeom prst="rect">
            <a:avLst/>
          </a:prstGeom>
          <a:noFill/>
        </p:spPr>
      </p:pic>
      <p:sp>
        <p:nvSpPr>
          <p:cNvPr id="23" name="Содержимое 2"/>
          <p:cNvSpPr txBox="1">
            <a:spLocks/>
          </p:cNvSpPr>
          <p:nvPr/>
        </p:nvSpPr>
        <p:spPr bwMode="auto">
          <a:xfrm>
            <a:off x="7358082" y="4857760"/>
            <a:ext cx="1643074" cy="785818"/>
          </a:xfrm>
          <a:prstGeom prst="rect">
            <a:avLst/>
          </a:prstGeom>
          <a:noFill/>
          <a:ln w="9525">
            <a:noFill/>
            <a:miter lim="800000"/>
            <a:headEnd/>
            <a:tailEnd/>
          </a:ln>
        </p:spPr>
        <p:txBody>
          <a:bodyPr/>
          <a:lstStyle/>
          <a:p>
            <a:pPr marL="342900" indent="-342900" algn="ctr" eaLnBrk="0" hangingPunct="0">
              <a:spcBef>
                <a:spcPct val="20000"/>
              </a:spcBef>
              <a:buFont typeface="Georgia" pitchFamily="18" charset="0"/>
              <a:buNone/>
            </a:pPr>
            <a:r>
              <a:rPr lang="uk-UA" sz="4400" b="1" dirty="0" smtClean="0">
                <a:solidFill>
                  <a:srgbClr val="FF0000"/>
                </a:solidFill>
                <a:effectLst>
                  <a:outerShdw blurRad="38100" dist="38100" dir="2700000" algn="tl">
                    <a:srgbClr val="000000">
                      <a:alpha val="43137"/>
                    </a:srgbClr>
                  </a:outerShdw>
                </a:effectLst>
              </a:rPr>
              <a:t>2 = о</a:t>
            </a:r>
            <a:endParaRPr lang="ru-RU" sz="4400" b="1" dirty="0">
              <a:solidFill>
                <a:srgbClr val="FF0000"/>
              </a:solidFill>
              <a:effectLst>
                <a:outerShdw blurRad="38100" dist="38100" dir="2700000" algn="tl">
                  <a:srgbClr val="000000">
                    <a:alpha val="43137"/>
                  </a:srgbClr>
                </a:outerShdw>
              </a:effectLst>
            </a:endParaRPr>
          </a:p>
        </p:txBody>
      </p:sp>
      <p:pic>
        <p:nvPicPr>
          <p:cNvPr id="10244" name="Picture 4" descr="C:\Users\Ольга\Desktop\images__7_-removebg-preview.png"/>
          <p:cNvPicPr>
            <a:picLocks noChangeAspect="1" noChangeArrowheads="1"/>
          </p:cNvPicPr>
          <p:nvPr/>
        </p:nvPicPr>
        <p:blipFill>
          <a:blip r:embed="rId4"/>
          <a:srcRect r="9846"/>
          <a:stretch>
            <a:fillRect/>
          </a:stretch>
        </p:blipFill>
        <p:spPr bwMode="auto">
          <a:xfrm>
            <a:off x="6967573" y="2000240"/>
            <a:ext cx="2176427" cy="3069195"/>
          </a:xfrm>
          <a:prstGeom prst="rect">
            <a:avLst/>
          </a:prstGeom>
          <a:noFill/>
        </p:spPr>
      </p:pic>
      <p:pic>
        <p:nvPicPr>
          <p:cNvPr id="10245" name="Picture 5" descr="C:\Users\Ольга\Desktop\1536394705_flowering-meadow35-removebg-preview.png"/>
          <p:cNvPicPr>
            <a:picLocks noChangeAspect="1" noChangeArrowheads="1"/>
          </p:cNvPicPr>
          <p:nvPr/>
        </p:nvPicPr>
        <p:blipFill>
          <a:blip r:embed="rId5" cstate="print"/>
          <a:srcRect/>
          <a:stretch>
            <a:fillRect/>
          </a:stretch>
        </p:blipFill>
        <p:spPr bwMode="auto">
          <a:xfrm>
            <a:off x="1285852" y="3786190"/>
            <a:ext cx="783231" cy="6000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142852"/>
            <a:ext cx="7472386" cy="868346"/>
          </a:xfrm>
        </p:spPr>
        <p:txBody>
          <a:bodyPr/>
          <a:lstStyle/>
          <a:p>
            <a:r>
              <a:rPr lang="uk-UA" b="1" dirty="0" smtClean="0">
                <a:solidFill>
                  <a:srgbClr val="CC0099"/>
                </a:solidFill>
                <a:effectLst>
                  <a:outerShdw blurRad="38100" dist="38100" dir="2700000" algn="tl">
                    <a:srgbClr val="000000">
                      <a:alpha val="43137"/>
                    </a:srgbClr>
                  </a:outerShdw>
                </a:effectLst>
              </a:rPr>
              <a:t>Словничок</a:t>
            </a:r>
            <a:r>
              <a:rPr lang="uk-UA" dirty="0" smtClean="0"/>
              <a:t> </a:t>
            </a:r>
            <a:endParaRPr lang="ru-RU" dirty="0"/>
          </a:p>
        </p:txBody>
      </p:sp>
      <p:sp>
        <p:nvSpPr>
          <p:cNvPr id="3" name="Содержимое 2"/>
          <p:cNvSpPr>
            <a:spLocks noGrp="1"/>
          </p:cNvSpPr>
          <p:nvPr>
            <p:ph idx="1"/>
          </p:nvPr>
        </p:nvSpPr>
        <p:spPr>
          <a:xfrm>
            <a:off x="571472" y="1000108"/>
            <a:ext cx="8229600" cy="1857388"/>
          </a:xfrm>
        </p:spPr>
        <p:txBody>
          <a:bodyPr>
            <a:normAutofit/>
          </a:bodyPr>
          <a:lstStyle/>
          <a:p>
            <a:pPr algn="ctr"/>
            <a:r>
              <a:rPr lang="ru-RU" sz="2600" dirty="0" smtClean="0"/>
              <a:t>Укладачі Кембриджського словника назвали upcycling («апсайклінг») словом у 2019 році. У порівнянні з 2011 роком частота використання слова «апсайклінг» зросла на 181%.</a:t>
            </a:r>
            <a:endParaRPr lang="ru-RU" sz="2600" dirty="0"/>
          </a:p>
        </p:txBody>
      </p:sp>
      <p:pic>
        <p:nvPicPr>
          <p:cNvPr id="11266" name="Picture 2" descr="C:\Users\Ольга\Desktop\images__1_-removebg-preview.png"/>
          <p:cNvPicPr>
            <a:picLocks noChangeAspect="1" noChangeArrowheads="1"/>
          </p:cNvPicPr>
          <p:nvPr/>
        </p:nvPicPr>
        <p:blipFill>
          <a:blip r:embed="rId2"/>
          <a:srcRect/>
          <a:stretch>
            <a:fillRect/>
          </a:stretch>
        </p:blipFill>
        <p:spPr bwMode="auto">
          <a:xfrm>
            <a:off x="0" y="0"/>
            <a:ext cx="1238252" cy="1560198"/>
          </a:xfrm>
          <a:prstGeom prst="rect">
            <a:avLst/>
          </a:prstGeom>
          <a:noFill/>
        </p:spPr>
      </p:pic>
      <p:pic>
        <p:nvPicPr>
          <p:cNvPr id="11267" name="Picture 3" descr="C:\Users\Ольга\Desktop\pngtree-tree-decoration-cambridge-university-image_1232600-removebg-preview.png"/>
          <p:cNvPicPr>
            <a:picLocks noChangeAspect="1" noChangeArrowheads="1"/>
          </p:cNvPicPr>
          <p:nvPr/>
        </p:nvPicPr>
        <p:blipFill>
          <a:blip r:embed="rId3"/>
          <a:srcRect t="10809" b="16221"/>
          <a:stretch>
            <a:fillRect/>
          </a:stretch>
        </p:blipFill>
        <p:spPr bwMode="auto">
          <a:xfrm>
            <a:off x="0" y="2409789"/>
            <a:ext cx="9144000" cy="4448211"/>
          </a:xfrm>
          <a:prstGeom prst="rect">
            <a:avLst/>
          </a:prstGeom>
          <a:noFill/>
        </p:spPr>
      </p:pic>
      <p:sp>
        <p:nvSpPr>
          <p:cNvPr id="4" name="Нижний колонтитул 3"/>
          <p:cNvSpPr>
            <a:spLocks noGrp="1"/>
          </p:cNvSpPr>
          <p:nvPr>
            <p:ph type="ftr" sz="quarter" idx="11"/>
          </p:nvPr>
        </p:nvSpPr>
        <p:spPr>
          <a:xfrm>
            <a:off x="0" y="6492875"/>
            <a:ext cx="2895600" cy="365125"/>
          </a:xfrm>
        </p:spPr>
        <p:txBody>
          <a:bodyPr/>
          <a:lstStyle/>
          <a:p>
            <a:r>
              <a:rPr lang="ru-RU" dirty="0" smtClean="0"/>
              <a:t>© Скляренко О.А. 2024</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Ольга\Desktop\++++++.jpg"/>
          <p:cNvPicPr>
            <a:picLocks noChangeAspect="1" noChangeArrowheads="1"/>
          </p:cNvPicPr>
          <p:nvPr/>
        </p:nvPicPr>
        <p:blipFill>
          <a:blip r:embed="rId2"/>
          <a:srcRect b="40707"/>
          <a:stretch>
            <a:fillRect/>
          </a:stretch>
        </p:blipFill>
        <p:spPr bwMode="auto">
          <a:xfrm>
            <a:off x="0" y="0"/>
            <a:ext cx="9161580" cy="6858000"/>
          </a:xfrm>
          <a:prstGeom prst="rect">
            <a:avLst/>
          </a:prstGeom>
          <a:noFill/>
        </p:spPr>
      </p:pic>
      <p:sp>
        <p:nvSpPr>
          <p:cNvPr id="2" name="Заголовок 1"/>
          <p:cNvSpPr>
            <a:spLocks noGrp="1"/>
          </p:cNvSpPr>
          <p:nvPr>
            <p:ph type="ctrTitle"/>
          </p:nvPr>
        </p:nvSpPr>
        <p:spPr>
          <a:xfrm>
            <a:off x="2214546" y="0"/>
            <a:ext cx="6500858" cy="3143272"/>
          </a:xfrm>
        </p:spPr>
        <p:txBody>
          <a:bodyPr>
            <a:normAutofit/>
          </a:bodyPr>
          <a:lstStyle/>
          <a:p>
            <a:r>
              <a:rPr lang="uk-UA" sz="4000" b="1" dirty="0" smtClean="0">
                <a:solidFill>
                  <a:srgbClr val="CC0099"/>
                </a:solidFill>
                <a:effectLst>
                  <a:outerShdw blurRad="38100" dist="38100" dir="2700000" algn="tl">
                    <a:srgbClr val="000000">
                      <a:alpha val="43137"/>
                    </a:srgbClr>
                  </a:outerShdw>
                </a:effectLst>
              </a:rPr>
              <a:t>Тема уроку:</a:t>
            </a:r>
            <a:br>
              <a:rPr lang="uk-UA" sz="4000" b="1" dirty="0" smtClean="0">
                <a:solidFill>
                  <a:srgbClr val="CC0099"/>
                </a:solidFill>
                <a:effectLst>
                  <a:outerShdw blurRad="38100" dist="38100" dir="2700000" algn="tl">
                    <a:srgbClr val="000000">
                      <a:alpha val="43137"/>
                    </a:srgbClr>
                  </a:outerShdw>
                </a:effectLst>
              </a:rPr>
            </a:br>
            <a:r>
              <a:rPr lang="ru-RU" sz="4000" b="1" dirty="0" smtClean="0">
                <a:solidFill>
                  <a:srgbClr val="CC0099"/>
                </a:solidFill>
                <a:effectLst>
                  <a:outerShdw blurRad="38100" dist="38100" dir="2700000" algn="tl">
                    <a:srgbClr val="000000">
                      <a:alpha val="43137"/>
                    </a:srgbClr>
                  </a:outerShdw>
                </a:effectLst>
              </a:rPr>
              <a:t>Природне середовище як ресурс. Людина, дружня до природи</a:t>
            </a:r>
            <a:endParaRPr lang="ru-RU" sz="4000" b="1" dirty="0">
              <a:solidFill>
                <a:srgbClr val="CC0099"/>
              </a:solidFill>
              <a:effectLst>
                <a:outerShdw blurRad="38100" dist="38100" dir="2700000" algn="tl">
                  <a:srgbClr val="000000">
                    <a:alpha val="43137"/>
                  </a:srgbClr>
                </a:outerShdw>
              </a:effectLst>
            </a:endParaRPr>
          </a:p>
        </p:txBody>
      </p:sp>
      <p:sp>
        <p:nvSpPr>
          <p:cNvPr id="5" name="Нижний колонтитул 4"/>
          <p:cNvSpPr>
            <a:spLocks noGrp="1"/>
          </p:cNvSpPr>
          <p:nvPr>
            <p:ph type="ftr" sz="quarter" idx="11"/>
          </p:nvPr>
        </p:nvSpPr>
        <p:spPr>
          <a:xfrm>
            <a:off x="1928794" y="6421461"/>
            <a:ext cx="2895600" cy="365125"/>
          </a:xfrm>
        </p:spPr>
        <p:txBody>
          <a:bodyPr/>
          <a:lstStyle/>
          <a:p>
            <a:r>
              <a:rPr lang="ru-RU" dirty="0" smtClean="0"/>
              <a:t>© Скляренко О.А. 2024</a:t>
            </a:r>
            <a:endParaRPr lang="ru-RU" dirty="0"/>
          </a:p>
        </p:txBody>
      </p:sp>
      <p:pic>
        <p:nvPicPr>
          <p:cNvPr id="6" name="Picture 2" descr="C:\Users\Ольга\Desktop\free-png.ru-60-340x316.png"/>
          <p:cNvPicPr>
            <a:picLocks noChangeAspect="1" noChangeArrowheads="1"/>
          </p:cNvPicPr>
          <p:nvPr/>
        </p:nvPicPr>
        <p:blipFill>
          <a:blip r:embed="rId3"/>
          <a:srcRect r="14896"/>
          <a:stretch>
            <a:fillRect/>
          </a:stretch>
        </p:blipFill>
        <p:spPr bwMode="auto">
          <a:xfrm>
            <a:off x="5357818" y="2723111"/>
            <a:ext cx="3786214" cy="4134889"/>
          </a:xfrm>
          <a:prstGeom prst="rect">
            <a:avLst/>
          </a:prstGeom>
          <a:noFill/>
        </p:spPr>
      </p:pic>
      <p:pic>
        <p:nvPicPr>
          <p:cNvPr id="4" name="Picture 2" descr="C:\Users\Ольга\Desktop\Картинки КД\free-png.ru-129.png"/>
          <p:cNvPicPr>
            <a:picLocks noChangeAspect="1" noChangeArrowheads="1"/>
          </p:cNvPicPr>
          <p:nvPr/>
        </p:nvPicPr>
        <p:blipFill>
          <a:blip r:embed="rId4" cstate="print"/>
          <a:srcRect/>
          <a:stretch>
            <a:fillRect/>
          </a:stretch>
        </p:blipFill>
        <p:spPr bwMode="auto">
          <a:xfrm>
            <a:off x="4929190" y="6429396"/>
            <a:ext cx="616693" cy="4317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274638"/>
            <a:ext cx="4714908" cy="1143000"/>
          </a:xfrm>
        </p:spPr>
        <p:txBody>
          <a:bodyPr/>
          <a:lstStyle/>
          <a:p>
            <a:r>
              <a:rPr lang="uk-UA" b="1" dirty="0" smtClean="0">
                <a:solidFill>
                  <a:srgbClr val="CC0099"/>
                </a:solidFill>
                <a:effectLst>
                  <a:outerShdw blurRad="38100" dist="38100" dir="2700000" algn="tl">
                    <a:srgbClr val="000000">
                      <a:alpha val="43137"/>
                    </a:srgbClr>
                  </a:outerShdw>
                </a:effectLst>
              </a:rPr>
              <a:t>Словничок</a:t>
            </a:r>
            <a:r>
              <a:rPr lang="uk-UA" dirty="0" smtClean="0"/>
              <a:t> </a:t>
            </a:r>
            <a:endParaRPr lang="ru-RU" dirty="0"/>
          </a:p>
        </p:txBody>
      </p:sp>
      <p:sp>
        <p:nvSpPr>
          <p:cNvPr id="3" name="Содержимое 2"/>
          <p:cNvSpPr>
            <a:spLocks noGrp="1"/>
          </p:cNvSpPr>
          <p:nvPr>
            <p:ph idx="1"/>
          </p:nvPr>
        </p:nvSpPr>
        <p:spPr>
          <a:xfrm>
            <a:off x="142844" y="1600200"/>
            <a:ext cx="4900618" cy="4525963"/>
          </a:xfrm>
        </p:spPr>
        <p:txBody>
          <a:bodyPr>
            <a:normAutofit/>
          </a:bodyPr>
          <a:lstStyle/>
          <a:p>
            <a:pPr algn="ctr"/>
            <a:r>
              <a:rPr lang="ru-RU" sz="2800" b="1" i="1" dirty="0" smtClean="0">
                <a:solidFill>
                  <a:srgbClr val="FF0000"/>
                </a:solidFill>
              </a:rPr>
              <a:t>Ресайклінг</a:t>
            </a:r>
            <a:r>
              <a:rPr lang="ru-RU" sz="2800" dirty="0" smtClean="0"/>
              <a:t> (</a:t>
            </a:r>
            <a:r>
              <a:rPr lang="en-US" sz="2800" dirty="0" smtClean="0"/>
              <a:t>recycling </a:t>
            </a:r>
            <a:r>
              <a:rPr lang="ru-RU" sz="2800" dirty="0" smtClean="0"/>
              <a:t>з англ. — переробка) — це певне поводження з відходами з метою отримання нової сировини чи матеріалу і подальшого їх використання для виробництва, господарства тощо. </a:t>
            </a:r>
          </a:p>
        </p:txBody>
      </p:sp>
      <p:sp>
        <p:nvSpPr>
          <p:cNvPr id="4" name="Нижний колонтитул 3"/>
          <p:cNvSpPr>
            <a:spLocks noGrp="1"/>
          </p:cNvSpPr>
          <p:nvPr>
            <p:ph type="ftr" sz="quarter" idx="11"/>
          </p:nvPr>
        </p:nvSpPr>
        <p:spPr>
          <a:xfrm>
            <a:off x="1285852" y="6286520"/>
            <a:ext cx="2895600" cy="365125"/>
          </a:xfrm>
        </p:spPr>
        <p:txBody>
          <a:bodyPr/>
          <a:lstStyle/>
          <a:p>
            <a:r>
              <a:rPr lang="ru-RU" dirty="0" smtClean="0"/>
              <a:t>© Скляренко О.А. 2024</a:t>
            </a:r>
            <a:endParaRPr lang="ru-RU" dirty="0"/>
          </a:p>
        </p:txBody>
      </p:sp>
      <p:pic>
        <p:nvPicPr>
          <p:cNvPr id="5" name="Picture 2" descr="C:\Users\Ольга\Desktop\images__1_-removebg-preview.png"/>
          <p:cNvPicPr>
            <a:picLocks noChangeAspect="1" noChangeArrowheads="1"/>
          </p:cNvPicPr>
          <p:nvPr/>
        </p:nvPicPr>
        <p:blipFill>
          <a:blip r:embed="rId2"/>
          <a:srcRect/>
          <a:stretch>
            <a:fillRect/>
          </a:stretch>
        </p:blipFill>
        <p:spPr bwMode="auto">
          <a:xfrm>
            <a:off x="0" y="0"/>
            <a:ext cx="1238252" cy="1560198"/>
          </a:xfrm>
          <a:prstGeom prst="rect">
            <a:avLst/>
          </a:prstGeom>
          <a:noFill/>
        </p:spPr>
      </p:pic>
      <p:pic>
        <p:nvPicPr>
          <p:cNvPr id="12290" name="Picture 2" descr="C:\Users\Ольга\Desktop\lc_green_homerecycle.png"/>
          <p:cNvPicPr>
            <a:picLocks noChangeAspect="1" noChangeArrowheads="1"/>
          </p:cNvPicPr>
          <p:nvPr/>
        </p:nvPicPr>
        <p:blipFill>
          <a:blip r:embed="rId3"/>
          <a:srcRect/>
          <a:stretch>
            <a:fillRect/>
          </a:stretch>
        </p:blipFill>
        <p:spPr bwMode="auto">
          <a:xfrm>
            <a:off x="4714876" y="3897601"/>
            <a:ext cx="4429124" cy="2960399"/>
          </a:xfrm>
          <a:prstGeom prst="rect">
            <a:avLst/>
          </a:prstGeom>
          <a:noFill/>
        </p:spPr>
      </p:pic>
      <p:pic>
        <p:nvPicPr>
          <p:cNvPr id="12291" name="Picture 3" descr="C:\Users\Ольга\Desktop\circular-economy-removebg-preview.png"/>
          <p:cNvPicPr>
            <a:picLocks noChangeAspect="1" noChangeArrowheads="1"/>
          </p:cNvPicPr>
          <p:nvPr/>
        </p:nvPicPr>
        <p:blipFill>
          <a:blip r:embed="rId4"/>
          <a:srcRect t="6466"/>
          <a:stretch>
            <a:fillRect/>
          </a:stretch>
        </p:blipFill>
        <p:spPr bwMode="auto">
          <a:xfrm>
            <a:off x="5143504" y="357166"/>
            <a:ext cx="3643306" cy="3643305"/>
          </a:xfrm>
          <a:prstGeom prst="rect">
            <a:avLst/>
          </a:prstGeom>
          <a:noFill/>
        </p:spPr>
      </p:pic>
      <p:pic>
        <p:nvPicPr>
          <p:cNvPr id="12292" name="Picture 4" descr="C:\Users\Ольга\Desktop\Без_названия__2_-removebg-preview (1).png"/>
          <p:cNvPicPr>
            <a:picLocks noChangeAspect="1" noChangeArrowheads="1"/>
          </p:cNvPicPr>
          <p:nvPr/>
        </p:nvPicPr>
        <p:blipFill>
          <a:blip r:embed="rId5"/>
          <a:srcRect l="13333" t="10000" r="13333" b="6666"/>
          <a:stretch>
            <a:fillRect/>
          </a:stretch>
        </p:blipFill>
        <p:spPr bwMode="auto">
          <a:xfrm>
            <a:off x="0" y="5429264"/>
            <a:ext cx="1257287" cy="14287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9058" y="214290"/>
            <a:ext cx="5000660" cy="939784"/>
          </a:xfrm>
        </p:spPr>
        <p:txBody>
          <a:bodyPr/>
          <a:lstStyle/>
          <a:p>
            <a:r>
              <a:rPr lang="uk-UA" b="1" dirty="0" smtClean="0">
                <a:solidFill>
                  <a:srgbClr val="CC0099"/>
                </a:solidFill>
                <a:effectLst>
                  <a:outerShdw blurRad="38100" dist="38100" dir="2700000" algn="tl">
                    <a:srgbClr val="000000">
                      <a:alpha val="43137"/>
                    </a:srgbClr>
                  </a:outerShdw>
                </a:effectLst>
              </a:rPr>
              <a:t>Словничок</a:t>
            </a:r>
            <a:r>
              <a:rPr lang="uk-UA" dirty="0" smtClean="0"/>
              <a:t> </a:t>
            </a:r>
            <a:endParaRPr lang="ru-RU" dirty="0"/>
          </a:p>
        </p:txBody>
      </p:sp>
      <p:sp>
        <p:nvSpPr>
          <p:cNvPr id="3" name="Содержимое 2"/>
          <p:cNvSpPr>
            <a:spLocks noGrp="1"/>
          </p:cNvSpPr>
          <p:nvPr>
            <p:ph idx="1"/>
          </p:nvPr>
        </p:nvSpPr>
        <p:spPr>
          <a:xfrm>
            <a:off x="4000496" y="1214422"/>
            <a:ext cx="4614866" cy="5429288"/>
          </a:xfrm>
        </p:spPr>
        <p:txBody>
          <a:bodyPr>
            <a:normAutofit fontScale="92500" lnSpcReduction="20000"/>
          </a:bodyPr>
          <a:lstStyle/>
          <a:p>
            <a:pPr algn="ctr"/>
            <a:r>
              <a:rPr lang="ru-RU" sz="2800" b="1" i="1" dirty="0" smtClean="0">
                <a:solidFill>
                  <a:srgbClr val="FF0000"/>
                </a:solidFill>
              </a:rPr>
              <a:t>Апсайклінг</a:t>
            </a:r>
            <a:r>
              <a:rPr lang="ru-RU" sz="2800" dirty="0" smtClean="0"/>
              <a:t> (</a:t>
            </a:r>
            <a:r>
              <a:rPr lang="en-US" sz="2800" dirty="0" smtClean="0"/>
              <a:t>upcycling </a:t>
            </a:r>
            <a:r>
              <a:rPr lang="ru-RU" sz="2800" dirty="0" smtClean="0"/>
              <a:t>з англ. — «вторинне використання», «друге життя» речей) — це творчий процес виготовлення нових речей зі старих чи з перероблених матеріалів. Метод апсайклінгу включає велику кількість модних напрямів і технік, наприклад, </a:t>
            </a:r>
            <a:r>
              <a:rPr lang="en-US" sz="2800" dirty="0" smtClean="0"/>
              <a:t>hand-made, </a:t>
            </a:r>
            <a:r>
              <a:rPr lang="ru-RU" sz="2800" dirty="0" smtClean="0"/>
              <a:t>до якого варто віднести артпластик, печворк, кинусайгу, боро та інші.</a:t>
            </a:r>
            <a:endParaRPr lang="ru-RU" sz="2800" dirty="0"/>
          </a:p>
        </p:txBody>
      </p:sp>
      <p:sp>
        <p:nvSpPr>
          <p:cNvPr id="4" name="Нижний колонтитул 3"/>
          <p:cNvSpPr>
            <a:spLocks noGrp="1"/>
          </p:cNvSpPr>
          <p:nvPr>
            <p:ph type="ftr" sz="quarter" idx="11"/>
          </p:nvPr>
        </p:nvSpPr>
        <p:spPr>
          <a:xfrm>
            <a:off x="5072066" y="6215082"/>
            <a:ext cx="2895600" cy="365125"/>
          </a:xfrm>
        </p:spPr>
        <p:txBody>
          <a:bodyPr/>
          <a:lstStyle/>
          <a:p>
            <a:r>
              <a:rPr lang="ru-RU" dirty="0" smtClean="0"/>
              <a:t>© Скляренко О.А. 2024</a:t>
            </a:r>
            <a:endParaRPr lang="ru-RU" dirty="0"/>
          </a:p>
        </p:txBody>
      </p:sp>
      <p:pic>
        <p:nvPicPr>
          <p:cNvPr id="5" name="Picture 2" descr="C:\Users\Ольга\Desktop\images__1_-removebg-preview.png"/>
          <p:cNvPicPr>
            <a:picLocks noChangeAspect="1" noChangeArrowheads="1"/>
          </p:cNvPicPr>
          <p:nvPr/>
        </p:nvPicPr>
        <p:blipFill>
          <a:blip r:embed="rId2"/>
          <a:srcRect/>
          <a:stretch>
            <a:fillRect/>
          </a:stretch>
        </p:blipFill>
        <p:spPr bwMode="auto">
          <a:xfrm>
            <a:off x="0" y="0"/>
            <a:ext cx="1238252" cy="1560198"/>
          </a:xfrm>
          <a:prstGeom prst="rect">
            <a:avLst/>
          </a:prstGeom>
          <a:noFill/>
        </p:spPr>
      </p:pic>
      <p:pic>
        <p:nvPicPr>
          <p:cNvPr id="13315" name="Picture 3" descr="C:\Users\Ольга\Desktop\images__10_-removebg-preview.png"/>
          <p:cNvPicPr>
            <a:picLocks noChangeAspect="1" noChangeArrowheads="1"/>
          </p:cNvPicPr>
          <p:nvPr/>
        </p:nvPicPr>
        <p:blipFill>
          <a:blip r:embed="rId3"/>
          <a:srcRect t="8000" b="15999"/>
          <a:stretch>
            <a:fillRect/>
          </a:stretch>
        </p:blipFill>
        <p:spPr bwMode="auto">
          <a:xfrm flipH="1">
            <a:off x="431976" y="214290"/>
            <a:ext cx="3963344" cy="3008092"/>
          </a:xfrm>
          <a:prstGeom prst="rect">
            <a:avLst/>
          </a:prstGeom>
          <a:noFill/>
        </p:spPr>
      </p:pic>
      <p:pic>
        <p:nvPicPr>
          <p:cNvPr id="13316" name="Picture 4" descr="C:\Users\Ольга\Desktop\images__8_-removebg-preview.png"/>
          <p:cNvPicPr>
            <a:picLocks noChangeAspect="1" noChangeArrowheads="1"/>
          </p:cNvPicPr>
          <p:nvPr/>
        </p:nvPicPr>
        <p:blipFill>
          <a:blip r:embed="rId4"/>
          <a:srcRect/>
          <a:stretch>
            <a:fillRect/>
          </a:stretch>
        </p:blipFill>
        <p:spPr bwMode="auto">
          <a:xfrm>
            <a:off x="0" y="2815589"/>
            <a:ext cx="2714612" cy="4042411"/>
          </a:xfrm>
          <a:prstGeom prst="rect">
            <a:avLst/>
          </a:prstGeom>
          <a:noFill/>
        </p:spPr>
      </p:pic>
      <p:pic>
        <p:nvPicPr>
          <p:cNvPr id="9" name="Picture 2" descr="C:\Users\Ольга\Desktop\1681363449_kartinki-pibig-info-p-professiya-shveya-kartinki-arti-instagram-7-removebg-preview.png"/>
          <p:cNvPicPr>
            <a:picLocks noChangeAspect="1" noChangeArrowheads="1"/>
          </p:cNvPicPr>
          <p:nvPr/>
        </p:nvPicPr>
        <p:blipFill>
          <a:blip r:embed="rId5"/>
          <a:srcRect r="77778" b="36111"/>
          <a:stretch>
            <a:fillRect/>
          </a:stretch>
        </p:blipFill>
        <p:spPr bwMode="auto">
          <a:xfrm flipH="1">
            <a:off x="8143900" y="4941142"/>
            <a:ext cx="1000100" cy="1916858"/>
          </a:xfrm>
          <a:prstGeom prst="rect">
            <a:avLst/>
          </a:prstGeom>
          <a:noFill/>
        </p:spPr>
      </p:pic>
      <p:pic>
        <p:nvPicPr>
          <p:cNvPr id="13317" name="Picture 5" descr="C:\Users\Ольга\Desktop\images__8_-removebg-preview.png"/>
          <p:cNvPicPr>
            <a:picLocks noChangeAspect="1" noChangeArrowheads="1"/>
          </p:cNvPicPr>
          <p:nvPr/>
        </p:nvPicPr>
        <p:blipFill>
          <a:blip r:embed="rId6"/>
          <a:srcRect b="13334"/>
          <a:stretch>
            <a:fillRect/>
          </a:stretch>
        </p:blipFill>
        <p:spPr bwMode="auto">
          <a:xfrm>
            <a:off x="2428860" y="4691073"/>
            <a:ext cx="2500315" cy="21669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71414"/>
            <a:ext cx="8143932"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5"/>
            <a:ext cx="8229600" cy="1071570"/>
          </a:xfrm>
        </p:spPr>
        <p:txBody>
          <a:bodyPr>
            <a:normAutofit/>
          </a:bodyPr>
          <a:lstStyle/>
          <a:p>
            <a:pPr algn="ctr"/>
            <a:r>
              <a:rPr lang="uk-UA" sz="2800" dirty="0" smtClean="0"/>
              <a:t>Стор. 116: </a:t>
            </a:r>
            <a:r>
              <a:rPr lang="ru-RU" sz="2800" dirty="0" smtClean="0"/>
              <a:t>прочитати в ролях діалог дівчаток.</a:t>
            </a:r>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428596" y="2393003"/>
            <a:ext cx="2857520" cy="4116497"/>
          </a:xfrm>
          <a:prstGeom prst="rect">
            <a:avLst/>
          </a:prstGeom>
          <a:noFill/>
        </p:spPr>
      </p:pic>
      <p:pic>
        <p:nvPicPr>
          <p:cNvPr id="14338" name="Picture 2" descr="C:\Users\Ольга\Desktop\images__8_-removebg-preview (1).png"/>
          <p:cNvPicPr>
            <a:picLocks noChangeAspect="1" noChangeArrowheads="1"/>
          </p:cNvPicPr>
          <p:nvPr/>
        </p:nvPicPr>
        <p:blipFill>
          <a:blip r:embed="rId3"/>
          <a:srcRect l="20833" r="16666"/>
          <a:stretch>
            <a:fillRect/>
          </a:stretch>
        </p:blipFill>
        <p:spPr bwMode="auto">
          <a:xfrm>
            <a:off x="7000860" y="2500306"/>
            <a:ext cx="2143140" cy="4357694"/>
          </a:xfrm>
          <a:prstGeom prst="rect">
            <a:avLst/>
          </a:prstGeom>
          <a:noFill/>
        </p:spPr>
      </p:pic>
      <p:pic>
        <p:nvPicPr>
          <p:cNvPr id="14339" name="Picture 3" descr="C:\Users\Ольга\Desktop\images__9_-removebg-preview.png"/>
          <p:cNvPicPr>
            <a:picLocks noChangeAspect="1" noChangeArrowheads="1"/>
          </p:cNvPicPr>
          <p:nvPr/>
        </p:nvPicPr>
        <p:blipFill>
          <a:blip r:embed="rId4"/>
          <a:srcRect/>
          <a:stretch>
            <a:fillRect/>
          </a:stretch>
        </p:blipFill>
        <p:spPr bwMode="auto">
          <a:xfrm>
            <a:off x="4071934" y="1794638"/>
            <a:ext cx="2133604" cy="40070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785818"/>
          </a:xfrm>
        </p:spPr>
        <p:txBody>
          <a:bodyPr/>
          <a:lstStyle/>
          <a:p>
            <a:r>
              <a:rPr lang="uk-UA" b="1" dirty="0" smtClean="0">
                <a:solidFill>
                  <a:srgbClr val="CC0099"/>
                </a:solidFill>
                <a:effectLst>
                  <a:outerShdw blurRad="38100" dist="38100" dir="2700000" algn="tl">
                    <a:srgbClr val="000000">
                      <a:alpha val="43137"/>
                    </a:srgbClr>
                  </a:outerShdw>
                </a:effectLst>
              </a:rPr>
              <a:t>Корисні рекомендації</a:t>
            </a:r>
            <a:endParaRPr lang="ru-RU"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a:xfrm>
            <a:off x="4319606" y="6492875"/>
            <a:ext cx="2824162" cy="365125"/>
          </a:xfrm>
        </p:spPr>
        <p:txBody>
          <a:bodyPr/>
          <a:lstStyle/>
          <a:p>
            <a:r>
              <a:rPr lang="ru-RU" dirty="0" smtClean="0"/>
              <a:t>© Скляренко О.А. 2024</a:t>
            </a:r>
            <a:endParaRPr lang="ru-RU" dirty="0"/>
          </a:p>
        </p:txBody>
      </p:sp>
      <p:sp>
        <p:nvSpPr>
          <p:cNvPr id="3" name="Содержимое 2"/>
          <p:cNvSpPr>
            <a:spLocks noGrp="1"/>
          </p:cNvSpPr>
          <p:nvPr>
            <p:ph idx="1"/>
          </p:nvPr>
        </p:nvSpPr>
        <p:spPr>
          <a:xfrm>
            <a:off x="214282" y="1071546"/>
            <a:ext cx="8643998" cy="3071834"/>
          </a:xfrm>
        </p:spPr>
        <p:txBody>
          <a:bodyPr>
            <a:normAutofit/>
          </a:bodyPr>
          <a:lstStyle/>
          <a:p>
            <a:pPr algn="ctr"/>
            <a:r>
              <a:rPr lang="ru-RU" sz="2600" dirty="0" smtClean="0"/>
              <a:t>Існують різні способи апсайклінгу, які ми можемо використати в тих чи інших життєвих ситуаціях. Наприклад, оновити гардероб. Як це здійснити? Адже кожен може запропонувати нове використання власних речей, щоб зменшити тиск на природне середовище та сприяти раціональному використанню природних ресурсів. </a:t>
            </a:r>
            <a:endParaRPr lang="ru-RU" sz="2600" dirty="0"/>
          </a:p>
        </p:txBody>
      </p:sp>
      <p:pic>
        <p:nvPicPr>
          <p:cNvPr id="15364" name="Picture 4" descr="C:\Users\Ольга\Desktop\clothes-removebg-preview.png"/>
          <p:cNvPicPr>
            <a:picLocks noChangeAspect="1" noChangeArrowheads="1"/>
          </p:cNvPicPr>
          <p:nvPr/>
        </p:nvPicPr>
        <p:blipFill>
          <a:blip r:embed="rId2"/>
          <a:srcRect/>
          <a:stretch>
            <a:fillRect/>
          </a:stretch>
        </p:blipFill>
        <p:spPr bwMode="auto">
          <a:xfrm>
            <a:off x="1" y="4071942"/>
            <a:ext cx="4336492" cy="2786058"/>
          </a:xfrm>
          <a:prstGeom prst="rect">
            <a:avLst/>
          </a:prstGeom>
          <a:noFill/>
        </p:spPr>
      </p:pic>
      <p:pic>
        <p:nvPicPr>
          <p:cNvPr id="15365" name="Picture 5" descr="C:\Users\Ольга\Desktop\images__8_-removebg-preview.png"/>
          <p:cNvPicPr>
            <a:picLocks noChangeAspect="1" noChangeArrowheads="1"/>
          </p:cNvPicPr>
          <p:nvPr/>
        </p:nvPicPr>
        <p:blipFill>
          <a:blip r:embed="rId3"/>
          <a:srcRect b="6838"/>
          <a:stretch>
            <a:fillRect/>
          </a:stretch>
        </p:blipFill>
        <p:spPr bwMode="auto">
          <a:xfrm flipH="1">
            <a:off x="6429388" y="3859659"/>
            <a:ext cx="2714612" cy="2998342"/>
          </a:xfrm>
          <a:prstGeom prst="rect">
            <a:avLst/>
          </a:prstGeom>
          <a:noFill/>
        </p:spPr>
      </p:pic>
      <p:pic>
        <p:nvPicPr>
          <p:cNvPr id="15366" name="Picture 6" descr="C:\Users\Ольга\Desktop\images__11_-removebg-preview.png"/>
          <p:cNvPicPr>
            <a:picLocks noChangeAspect="1" noChangeArrowheads="1"/>
          </p:cNvPicPr>
          <p:nvPr/>
        </p:nvPicPr>
        <p:blipFill>
          <a:blip r:embed="rId4"/>
          <a:srcRect l="50000" b="6817"/>
          <a:stretch>
            <a:fillRect/>
          </a:stretch>
        </p:blipFill>
        <p:spPr bwMode="auto">
          <a:xfrm>
            <a:off x="3643306" y="3714729"/>
            <a:ext cx="1686620" cy="3143271"/>
          </a:xfrm>
          <a:prstGeom prst="rect">
            <a:avLst/>
          </a:prstGeom>
          <a:noFill/>
        </p:spPr>
      </p:pic>
      <p:pic>
        <p:nvPicPr>
          <p:cNvPr id="15367" name="Picture 7" descr="C:\Users\Ольга\Desktop\images__8_-removebg-preview (1).png"/>
          <p:cNvPicPr>
            <a:picLocks noChangeAspect="1" noChangeArrowheads="1"/>
          </p:cNvPicPr>
          <p:nvPr/>
        </p:nvPicPr>
        <p:blipFill>
          <a:blip r:embed="rId5"/>
          <a:srcRect r="68750" b="16308"/>
          <a:stretch>
            <a:fillRect/>
          </a:stretch>
        </p:blipFill>
        <p:spPr bwMode="auto">
          <a:xfrm>
            <a:off x="5357818" y="3714752"/>
            <a:ext cx="1143008" cy="280991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lstStyle/>
          <a:p>
            <a:r>
              <a:rPr lang="uk-UA" b="1" dirty="0" smtClean="0">
                <a:solidFill>
                  <a:srgbClr val="CC0099"/>
                </a:solidFill>
                <a:effectLst>
                  <a:outerShdw blurRad="38100" dist="38100" dir="2700000" algn="tl">
                    <a:srgbClr val="000000">
                      <a:alpha val="43137"/>
                    </a:srgbClr>
                  </a:outerShdw>
                </a:effectLst>
              </a:rPr>
              <a:t>Корисні рекомендації</a:t>
            </a:r>
            <a:endParaRPr lang="ru-RU" dirty="0"/>
          </a:p>
        </p:txBody>
      </p:sp>
      <p:sp>
        <p:nvSpPr>
          <p:cNvPr id="3" name="Содержимое 2"/>
          <p:cNvSpPr>
            <a:spLocks noGrp="1"/>
          </p:cNvSpPr>
          <p:nvPr>
            <p:ph idx="1"/>
          </p:nvPr>
        </p:nvSpPr>
        <p:spPr>
          <a:xfrm>
            <a:off x="357158" y="1142984"/>
            <a:ext cx="6900882" cy="5500726"/>
          </a:xfrm>
        </p:spPr>
        <p:txBody>
          <a:bodyPr>
            <a:normAutofit lnSpcReduction="10000"/>
          </a:bodyPr>
          <a:lstStyle/>
          <a:p>
            <a:pPr algn="ctr">
              <a:buNone/>
            </a:pPr>
            <a:r>
              <a:rPr lang="ru-RU" sz="2600" dirty="0" smtClean="0"/>
              <a:t>Можна зробити таке: </a:t>
            </a:r>
          </a:p>
          <a:p>
            <a:r>
              <a:rPr lang="ru-RU" sz="2600" dirty="0" smtClean="0"/>
              <a:t>обмін речами (речі, що залишаються: джинси — на шиття сумок, футболки — на пряжу, якісна галантерея — для нових текстильних проєктів); </a:t>
            </a:r>
          </a:p>
          <a:p>
            <a:r>
              <a:rPr lang="ru-RU" sz="2600" dirty="0" smtClean="0"/>
              <a:t>комбінування речей по-новому (креативний підхід до власного гардеробу); </a:t>
            </a:r>
          </a:p>
          <a:p>
            <a:r>
              <a:rPr lang="ru-RU" sz="2600" dirty="0" smtClean="0"/>
              <a:t>переробка речей (перешити по іншому); </a:t>
            </a:r>
          </a:p>
          <a:p>
            <a:r>
              <a:rPr lang="ru-RU" sz="2600" dirty="0" smtClean="0"/>
              <a:t>купівля речей із других рук; </a:t>
            </a:r>
          </a:p>
          <a:p>
            <a:r>
              <a:rPr lang="ru-RU" sz="2600" dirty="0" smtClean="0"/>
              <a:t>купівлю нових речей здійснювати тільки в маленьких майстернях або в приватних майстрів.</a:t>
            </a:r>
            <a:endParaRPr lang="ru-RU" sz="2600" dirty="0"/>
          </a:p>
        </p:txBody>
      </p:sp>
      <p:sp>
        <p:nvSpPr>
          <p:cNvPr id="4" name="Нижний колонтитул 3"/>
          <p:cNvSpPr>
            <a:spLocks noGrp="1"/>
          </p:cNvSpPr>
          <p:nvPr>
            <p:ph type="ftr" sz="quarter" idx="11"/>
          </p:nvPr>
        </p:nvSpPr>
        <p:spPr>
          <a:xfrm>
            <a:off x="785786" y="6492875"/>
            <a:ext cx="2895600" cy="365125"/>
          </a:xfrm>
        </p:spPr>
        <p:txBody>
          <a:bodyPr/>
          <a:lstStyle/>
          <a:p>
            <a:r>
              <a:rPr lang="ru-RU" dirty="0" smtClean="0"/>
              <a:t>© Скляренко О.А. 2024</a:t>
            </a:r>
            <a:endParaRPr lang="ru-RU" dirty="0"/>
          </a:p>
        </p:txBody>
      </p:sp>
      <p:pic>
        <p:nvPicPr>
          <p:cNvPr id="16387" name="Picture 3" descr="C:\Users\Ольга\Desktop\1681363491_kartinki-pibig-info-p-professiya-shveya-kartinki-arti-instagram-53.png"/>
          <p:cNvPicPr>
            <a:picLocks noChangeAspect="1" noChangeArrowheads="1"/>
          </p:cNvPicPr>
          <p:nvPr/>
        </p:nvPicPr>
        <p:blipFill>
          <a:blip r:embed="rId2" cstate="print"/>
          <a:srcRect/>
          <a:stretch>
            <a:fillRect/>
          </a:stretch>
        </p:blipFill>
        <p:spPr bwMode="auto">
          <a:xfrm>
            <a:off x="6500827" y="4824095"/>
            <a:ext cx="2643174" cy="2033905"/>
          </a:xfrm>
          <a:prstGeom prst="rect">
            <a:avLst/>
          </a:prstGeom>
          <a:noFill/>
        </p:spPr>
      </p:pic>
      <p:pic>
        <p:nvPicPr>
          <p:cNvPr id="16386" name="Picture 2" descr="C:\Users\Ольга\Desktop\Без_названия__3_-removebg-preview.png"/>
          <p:cNvPicPr>
            <a:picLocks noChangeAspect="1" noChangeArrowheads="1"/>
          </p:cNvPicPr>
          <p:nvPr/>
        </p:nvPicPr>
        <p:blipFill>
          <a:blip r:embed="rId3"/>
          <a:srcRect r="12500"/>
          <a:stretch>
            <a:fillRect/>
          </a:stretch>
        </p:blipFill>
        <p:spPr bwMode="auto">
          <a:xfrm>
            <a:off x="5643570" y="5619756"/>
            <a:ext cx="1083467" cy="1238244"/>
          </a:xfrm>
          <a:prstGeom prst="rect">
            <a:avLst/>
          </a:prstGeom>
          <a:noFill/>
        </p:spPr>
      </p:pic>
      <p:pic>
        <p:nvPicPr>
          <p:cNvPr id="16388" name="Picture 4" descr="C:\Users\Ольга\Desktop\images__10_-removebg-preview.png"/>
          <p:cNvPicPr>
            <a:picLocks noChangeAspect="1" noChangeArrowheads="1"/>
          </p:cNvPicPr>
          <p:nvPr/>
        </p:nvPicPr>
        <p:blipFill>
          <a:blip r:embed="rId4"/>
          <a:srcRect r="9999"/>
          <a:stretch>
            <a:fillRect/>
          </a:stretch>
        </p:blipFill>
        <p:spPr bwMode="auto">
          <a:xfrm>
            <a:off x="6572264" y="1071546"/>
            <a:ext cx="2571736" cy="2857439"/>
          </a:xfrm>
          <a:prstGeom prst="rect">
            <a:avLst/>
          </a:prstGeom>
          <a:noFill/>
        </p:spPr>
      </p:pic>
      <p:pic>
        <p:nvPicPr>
          <p:cNvPr id="16389" name="Picture 5" descr="C:\Users\Ольга\Desktop\images__13_-removebg-preview.png"/>
          <p:cNvPicPr>
            <a:picLocks noChangeAspect="1" noChangeArrowheads="1"/>
          </p:cNvPicPr>
          <p:nvPr/>
        </p:nvPicPr>
        <p:blipFill>
          <a:blip r:embed="rId5"/>
          <a:srcRect t="17131" b="20119"/>
          <a:stretch>
            <a:fillRect/>
          </a:stretch>
        </p:blipFill>
        <p:spPr bwMode="auto">
          <a:xfrm>
            <a:off x="5715008" y="3207215"/>
            <a:ext cx="1285884" cy="10076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uk-UA" b="1" dirty="0" smtClean="0">
                <a:solidFill>
                  <a:srgbClr val="CC0099"/>
                </a:solidFill>
                <a:effectLst>
                  <a:outerShdw blurRad="38100" dist="38100" dir="2700000" algn="tl">
                    <a:srgbClr val="000000">
                      <a:alpha val="43137"/>
                    </a:srgbClr>
                  </a:outerShdw>
                </a:effectLst>
              </a:rPr>
              <a:t>Поміркуймо!</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357298"/>
            <a:ext cx="8229600" cy="4768865"/>
          </a:xfrm>
        </p:spPr>
        <p:txBody>
          <a:bodyPr>
            <a:normAutofit/>
          </a:bodyPr>
          <a:lstStyle/>
          <a:p>
            <a:pPr algn="ctr"/>
            <a:r>
              <a:rPr lang="ru-RU" sz="2800" b="1" i="1" dirty="0" smtClean="0">
                <a:solidFill>
                  <a:srgbClr val="0033CC"/>
                </a:solidFill>
              </a:rPr>
              <a:t>Стор. 116, вправа 6: </a:t>
            </a:r>
            <a:r>
              <a:rPr lang="ru-RU" sz="2800" dirty="0" smtClean="0"/>
              <a:t>Прочитай текст і дай відповіді на питання.</a:t>
            </a:r>
          </a:p>
          <a:p>
            <a:r>
              <a:rPr lang="ru-RU" sz="2800" dirty="0" smtClean="0"/>
              <a:t>Скільки футболок у твоєму гардеробі? </a:t>
            </a:r>
          </a:p>
          <a:p>
            <a:r>
              <a:rPr lang="ru-RU" sz="2800" dirty="0" smtClean="0"/>
              <a:t>Скільки потрібно води на їх виробництво? (1 футболка = 2500 л води). </a:t>
            </a:r>
          </a:p>
          <a:p>
            <a:r>
              <a:rPr lang="ru-RU" sz="2800" dirty="0" smtClean="0"/>
              <a:t>Як ти ставишся до ідеї відповідального споживання одягу і що ти можеш для цього зробити?</a:t>
            </a:r>
            <a:endParaRPr lang="ru-RU" sz="2800" dirty="0"/>
          </a:p>
        </p:txBody>
      </p:sp>
      <p:sp>
        <p:nvSpPr>
          <p:cNvPr id="4" name="Нижний колонтитул 3"/>
          <p:cNvSpPr>
            <a:spLocks noGrp="1"/>
          </p:cNvSpPr>
          <p:nvPr>
            <p:ph type="ftr" sz="quarter" idx="11"/>
          </p:nvPr>
        </p:nvSpPr>
        <p:spPr>
          <a:xfrm>
            <a:off x="1357290" y="6492875"/>
            <a:ext cx="2500330" cy="365125"/>
          </a:xfrm>
        </p:spPr>
        <p:txBody>
          <a:bodyPr/>
          <a:lstStyle/>
          <a:p>
            <a:r>
              <a:rPr lang="ru-RU" dirty="0" smtClean="0"/>
              <a:t>© Скляренко О.А. 2024</a:t>
            </a:r>
            <a:endParaRPr lang="ru-RU" dirty="0"/>
          </a:p>
        </p:txBody>
      </p:sp>
      <p:sp>
        <p:nvSpPr>
          <p:cNvPr id="5" name="Блок-схема: ручное управление 4"/>
          <p:cNvSpPr/>
          <p:nvPr/>
        </p:nvSpPr>
        <p:spPr>
          <a:xfrm flipV="1">
            <a:off x="571472" y="5491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ая прямоугольная выноска 5"/>
          <p:cNvSpPr/>
          <p:nvPr/>
        </p:nvSpPr>
        <p:spPr>
          <a:xfrm rot="20970662" flipH="1">
            <a:off x="119412" y="1508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ая прямоугольная выноска 6"/>
          <p:cNvSpPr/>
          <p:nvPr/>
        </p:nvSpPr>
        <p:spPr>
          <a:xfrm rot="494076">
            <a:off x="1118110" y="2937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C:\Users\Ольга\Desktop\images-removebg-preview (1).png"/>
          <p:cNvPicPr>
            <a:picLocks noChangeAspect="1" noChangeArrowheads="1"/>
          </p:cNvPicPr>
          <p:nvPr/>
        </p:nvPicPr>
        <p:blipFill>
          <a:blip r:embed="rId2"/>
          <a:srcRect/>
          <a:stretch>
            <a:fillRect/>
          </a:stretch>
        </p:blipFill>
        <p:spPr bwMode="auto">
          <a:xfrm flipH="1">
            <a:off x="7658084" y="4238625"/>
            <a:ext cx="1485916" cy="2619375"/>
          </a:xfrm>
          <a:prstGeom prst="rect">
            <a:avLst/>
          </a:prstGeom>
          <a:noFill/>
        </p:spPr>
      </p:pic>
      <p:pic>
        <p:nvPicPr>
          <p:cNvPr id="1027" name="Picture 3" descr="C:\Users\Ольга\Desktop\Без_названия-removebg-preview.png"/>
          <p:cNvPicPr>
            <a:picLocks noChangeAspect="1" noChangeArrowheads="1"/>
          </p:cNvPicPr>
          <p:nvPr/>
        </p:nvPicPr>
        <p:blipFill>
          <a:blip r:embed="rId3"/>
          <a:srcRect l="25533"/>
          <a:stretch>
            <a:fillRect/>
          </a:stretch>
        </p:blipFill>
        <p:spPr bwMode="auto">
          <a:xfrm>
            <a:off x="0" y="4879033"/>
            <a:ext cx="2214546" cy="1978967"/>
          </a:xfrm>
          <a:prstGeom prst="rect">
            <a:avLst/>
          </a:prstGeom>
          <a:noFill/>
        </p:spPr>
      </p:pic>
      <p:pic>
        <p:nvPicPr>
          <p:cNvPr id="1028" name="Picture 4" descr="C:\Users\Ольга\Desktop\istockphoto-1357172078-612x612-removebg-preview.png"/>
          <p:cNvPicPr>
            <a:picLocks noChangeAspect="1" noChangeArrowheads="1"/>
          </p:cNvPicPr>
          <p:nvPr/>
        </p:nvPicPr>
        <p:blipFill>
          <a:blip r:embed="rId4"/>
          <a:srcRect l="9559" r="9558" b="11439"/>
          <a:stretch>
            <a:fillRect/>
          </a:stretch>
        </p:blipFill>
        <p:spPr bwMode="auto">
          <a:xfrm>
            <a:off x="3071802" y="4322394"/>
            <a:ext cx="3643338" cy="25356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71414"/>
            <a:ext cx="8143932"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4"/>
            <a:ext cx="8229600" cy="2143139"/>
          </a:xfrm>
        </p:spPr>
        <p:txBody>
          <a:bodyPr>
            <a:normAutofit/>
          </a:bodyPr>
          <a:lstStyle/>
          <a:p>
            <a:pPr algn="ctr"/>
            <a:r>
              <a:rPr lang="uk-UA" sz="2800" dirty="0" smtClean="0"/>
              <a:t>Стор. 117-118:</a:t>
            </a:r>
            <a:r>
              <a:rPr lang="ru-RU" sz="2800" dirty="0" smtClean="0"/>
              <a:t> з діалогу ровесників у підручнику дізнайтеся про їхнє ставлення до питання вторинної переробки речей. </a:t>
            </a:r>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428728" y="2539227"/>
            <a:ext cx="1857388" cy="2675723"/>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2" y="4205870"/>
            <a:ext cx="1928795" cy="2652130"/>
          </a:xfrm>
          <a:prstGeom prst="rect">
            <a:avLst/>
          </a:prstGeom>
          <a:noFill/>
        </p:spPr>
      </p:pic>
      <p:pic>
        <p:nvPicPr>
          <p:cNvPr id="17" name="Picture 2" descr="C:\Users\Ольга\Desktop\free-png.ru-48.png"/>
          <p:cNvPicPr>
            <a:picLocks noChangeAspect="1" noChangeArrowheads="1"/>
          </p:cNvPicPr>
          <p:nvPr/>
        </p:nvPicPr>
        <p:blipFill>
          <a:blip r:embed="rId4" cstate="print"/>
          <a:srcRect/>
          <a:stretch>
            <a:fillRect/>
          </a:stretch>
        </p:blipFill>
        <p:spPr bwMode="auto">
          <a:xfrm>
            <a:off x="7396111" y="4143380"/>
            <a:ext cx="1747889" cy="271462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500430" y="3725591"/>
            <a:ext cx="2287008" cy="3132409"/>
          </a:xfrm>
          <a:prstGeom prst="rect">
            <a:avLst/>
          </a:prstGeom>
          <a:noFill/>
        </p:spPr>
      </p:pic>
      <p:pic>
        <p:nvPicPr>
          <p:cNvPr id="11" name="Picture 2" descr="C:\Users\Ольга\Desktop\Без_названия-removebg-preview.png"/>
          <p:cNvPicPr>
            <a:picLocks noChangeAspect="1" noChangeArrowheads="1"/>
          </p:cNvPicPr>
          <p:nvPr/>
        </p:nvPicPr>
        <p:blipFill>
          <a:blip r:embed="rId6"/>
          <a:srcRect/>
          <a:stretch>
            <a:fillRect/>
          </a:stretch>
        </p:blipFill>
        <p:spPr bwMode="auto">
          <a:xfrm flipH="1">
            <a:off x="5857884" y="2571744"/>
            <a:ext cx="2106109" cy="2500330"/>
          </a:xfrm>
          <a:prstGeom prst="rect">
            <a:avLst/>
          </a:prstGeom>
          <a:noFill/>
        </p:spPr>
      </p:pic>
      <p:pic>
        <p:nvPicPr>
          <p:cNvPr id="12" name="Picture 6" descr="C:\Users\Ольга\Desktop\5555\1639209701_1-papik-pro-p-klipart-noutbuk-1.png"/>
          <p:cNvPicPr>
            <a:picLocks noChangeAspect="1" noChangeArrowheads="1"/>
          </p:cNvPicPr>
          <p:nvPr/>
        </p:nvPicPr>
        <p:blipFill>
          <a:blip r:embed="rId7" cstate="print"/>
          <a:srcRect/>
          <a:stretch>
            <a:fillRect/>
          </a:stretch>
        </p:blipFill>
        <p:spPr bwMode="auto">
          <a:xfrm rot="17741874">
            <a:off x="6033690" y="3532609"/>
            <a:ext cx="620833" cy="6218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Закріплення вивченого матеріалу</a:t>
            </a:r>
            <a:endParaRPr lang="ru-RU" b="1" dirty="0">
              <a:solidFill>
                <a:srgbClr val="CC0099"/>
              </a:solidFill>
              <a:effectLst>
                <a:outerShdw blurRad="38100" dist="38100" dir="2700000" algn="tl">
                  <a:srgbClr val="000000">
                    <a:alpha val="43137"/>
                  </a:srgbClr>
                </a:outerShdw>
              </a:effectLst>
            </a:endParaRPr>
          </a:p>
        </p:txBody>
      </p:sp>
      <p:sp>
        <p:nvSpPr>
          <p:cNvPr id="6" name="Содержимое 5"/>
          <p:cNvSpPr>
            <a:spLocks noGrp="1"/>
          </p:cNvSpPr>
          <p:nvPr>
            <p:ph idx="1"/>
          </p:nvPr>
        </p:nvSpPr>
        <p:spPr>
          <a:xfrm>
            <a:off x="457200" y="1600201"/>
            <a:ext cx="8229600" cy="2257428"/>
          </a:xfrm>
        </p:spPr>
        <p:txBody>
          <a:bodyPr/>
          <a:lstStyle/>
          <a:p>
            <a:pPr algn="ctr"/>
            <a:r>
              <a:rPr lang="uk-UA" dirty="0" smtClean="0"/>
              <a:t>Гра «Кросворд»</a:t>
            </a:r>
          </a:p>
          <a:p>
            <a:pPr algn="ctr"/>
            <a:r>
              <a:rPr lang="en-US" dirty="0" smtClean="0">
                <a:hlinkClick r:id="rId2"/>
              </a:rPr>
              <a:t>https://learningapps.org/watch?v=p9wf3uebj24</a:t>
            </a:r>
            <a:endParaRPr lang="uk-UA" dirty="0" smtClean="0"/>
          </a:p>
          <a:p>
            <a:pPr algn="ctr"/>
            <a:endParaRPr lang="uk-UA" dirty="0" smtClean="0"/>
          </a:p>
          <a:p>
            <a:pPr algn="ctr"/>
            <a:endParaRPr lang="uk-UA" dirty="0" smtClean="0"/>
          </a:p>
        </p:txBody>
      </p:sp>
      <p:pic>
        <p:nvPicPr>
          <p:cNvPr id="4" name="Picture 5" descr="721637218"/>
          <p:cNvPicPr>
            <a:picLocks noChangeAspect="1" noChangeArrowheads="1"/>
          </p:cNvPicPr>
          <p:nvPr/>
        </p:nvPicPr>
        <p:blipFill>
          <a:blip r:embed="rId3"/>
          <a:srcRect/>
          <a:stretch>
            <a:fillRect/>
          </a:stretch>
        </p:blipFill>
        <p:spPr bwMode="auto">
          <a:xfrm>
            <a:off x="6054725" y="3505200"/>
            <a:ext cx="1412875" cy="2843213"/>
          </a:xfrm>
          <a:prstGeom prst="rect">
            <a:avLst/>
          </a:prstGeom>
          <a:noFill/>
          <a:ln w="9525">
            <a:noFill/>
            <a:miter lim="800000"/>
            <a:headEnd/>
            <a:tailEnd/>
          </a:ln>
        </p:spPr>
      </p:pic>
      <p:pic>
        <p:nvPicPr>
          <p:cNvPr id="7" name="Picture 2" descr="C:\Users\Ольга\Desktop\1647018966_1-kartinkin-net-p-kartinki-uchenikov-dlya-prezentatsii-1.png"/>
          <p:cNvPicPr>
            <a:picLocks noChangeAspect="1" noChangeArrowheads="1"/>
          </p:cNvPicPr>
          <p:nvPr/>
        </p:nvPicPr>
        <p:blipFill>
          <a:blip r:embed="rId4" cstate="print"/>
          <a:srcRect/>
          <a:stretch>
            <a:fillRect/>
          </a:stretch>
        </p:blipFill>
        <p:spPr bwMode="auto">
          <a:xfrm flipH="1">
            <a:off x="714348" y="3031699"/>
            <a:ext cx="3643338" cy="382630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85828" y="116633"/>
            <a:ext cx="7886700" cy="954914"/>
          </a:xfrm>
          <a:noFill/>
        </p:spPr>
        <p:txBody>
          <a:bodyPr>
            <a:noAutofit/>
          </a:bodyPr>
          <a:lstStyle/>
          <a:p>
            <a:pPr algn="ctr" fontAlgn="auto">
              <a:spcAft>
                <a:spcPts val="0"/>
              </a:spcAft>
              <a:defRPr/>
            </a:pPr>
            <a:r>
              <a:rPr lang="uk-UA" sz="4400" b="1" i="1" dirty="0" smtClean="0">
                <a:ln w="6600">
                  <a:solidFill>
                    <a:schemeClr val="accent2"/>
                  </a:solidFill>
                  <a:prstDash val="solid"/>
                </a:ln>
                <a:solidFill>
                  <a:srgbClr val="CC0099"/>
                </a:solidFill>
                <a:effectLst>
                  <a:outerShdw dist="38100" dir="2700000" algn="tl" rotWithShape="0">
                    <a:schemeClr val="accent2"/>
                  </a:outerShdw>
                </a:effectLst>
                <a:latin typeface="+mn-lt"/>
              </a:rPr>
              <a:t>Дошка настрою</a:t>
            </a:r>
            <a:endParaRPr lang="ru-RU" sz="4400" b="1" i="1" dirty="0">
              <a:ln w="6600">
                <a:solidFill>
                  <a:schemeClr val="accent2"/>
                </a:solidFill>
                <a:prstDash val="solid"/>
              </a:ln>
              <a:solidFill>
                <a:srgbClr val="CC0099"/>
              </a:solidFill>
              <a:effectLst>
                <a:outerShdw dist="38100" dir="2700000" algn="tl" rotWithShape="0">
                  <a:schemeClr val="accent2"/>
                </a:outerShdw>
              </a:effectLst>
              <a:latin typeface="+mn-lt"/>
            </a:endParaRPr>
          </a:p>
        </p:txBody>
      </p:sp>
      <p:pic>
        <p:nvPicPr>
          <p:cNvPr id="1026" name="Picture 2" descr="C:\Users\Ольга\Desktop\free-png.ru-38.png"/>
          <p:cNvPicPr>
            <a:picLocks noChangeAspect="1" noChangeArrowheads="1"/>
          </p:cNvPicPr>
          <p:nvPr/>
        </p:nvPicPr>
        <p:blipFill>
          <a:blip r:embed="rId2" cstate="print"/>
          <a:srcRect/>
          <a:stretch>
            <a:fillRect/>
          </a:stretch>
        </p:blipFill>
        <p:spPr bwMode="auto">
          <a:xfrm>
            <a:off x="1357290" y="785794"/>
            <a:ext cx="6215106" cy="5914479"/>
          </a:xfrm>
          <a:prstGeom prst="rect">
            <a:avLst/>
          </a:prstGeom>
          <a:noFill/>
        </p:spPr>
      </p:pic>
      <p:pic>
        <p:nvPicPr>
          <p:cNvPr id="8195" name="Picture 3" descr="C:\Users\Ольга\Desktop\букви\_005_yapfiles.ru.png"/>
          <p:cNvPicPr>
            <a:picLocks noChangeAspect="1" noChangeArrowheads="1"/>
          </p:cNvPicPr>
          <p:nvPr/>
        </p:nvPicPr>
        <p:blipFill>
          <a:blip r:embed="rId3" cstate="print"/>
          <a:srcRect l="13298" r="4521"/>
          <a:stretch>
            <a:fillRect/>
          </a:stretch>
        </p:blipFill>
        <p:spPr bwMode="auto">
          <a:xfrm>
            <a:off x="4643438" y="2714620"/>
            <a:ext cx="2579845" cy="1643074"/>
          </a:xfrm>
          <a:prstGeom prst="rect">
            <a:avLst/>
          </a:prstGeom>
          <a:noFill/>
        </p:spPr>
      </p:pic>
      <p:pic>
        <p:nvPicPr>
          <p:cNvPr id="8196" name="Picture 4" descr="C:\Users\Ольга\Desktop\1645708339_15-kartinkin-net-p-krasivie-kartinki-smailiki-16.png"/>
          <p:cNvPicPr>
            <a:picLocks noChangeAspect="1" noChangeArrowheads="1"/>
          </p:cNvPicPr>
          <p:nvPr/>
        </p:nvPicPr>
        <p:blipFill>
          <a:blip r:embed="rId4" cstate="print"/>
          <a:srcRect/>
          <a:stretch>
            <a:fillRect/>
          </a:stretch>
        </p:blipFill>
        <p:spPr bwMode="auto">
          <a:xfrm>
            <a:off x="5072066" y="4500570"/>
            <a:ext cx="1571636" cy="1571636"/>
          </a:xfrm>
          <a:prstGeom prst="rect">
            <a:avLst/>
          </a:prstGeom>
          <a:noFill/>
        </p:spPr>
      </p:pic>
      <p:pic>
        <p:nvPicPr>
          <p:cNvPr id="8197" name="Picture 5" descr="C:\Users\Ольга\Desktop\1576643035_1-8.png"/>
          <p:cNvPicPr>
            <a:picLocks noChangeAspect="1" noChangeArrowheads="1"/>
          </p:cNvPicPr>
          <p:nvPr/>
        </p:nvPicPr>
        <p:blipFill>
          <a:blip r:embed="rId5" cstate="print"/>
          <a:srcRect/>
          <a:stretch>
            <a:fillRect/>
          </a:stretch>
        </p:blipFill>
        <p:spPr bwMode="auto">
          <a:xfrm>
            <a:off x="2643174" y="4714884"/>
            <a:ext cx="1571636" cy="1571636"/>
          </a:xfrm>
          <a:prstGeom prst="rect">
            <a:avLst/>
          </a:prstGeom>
          <a:noFill/>
        </p:spPr>
      </p:pic>
      <p:pic>
        <p:nvPicPr>
          <p:cNvPr id="8198" name="Picture 6" descr="C:\Users\Ольга\Desktop\1647724840_3-amiel-club-p-super-smailiki-kartinki-3.png"/>
          <p:cNvPicPr>
            <a:picLocks noChangeAspect="1" noChangeArrowheads="1"/>
          </p:cNvPicPr>
          <p:nvPr/>
        </p:nvPicPr>
        <p:blipFill>
          <a:blip r:embed="rId6" cstate="print"/>
          <a:srcRect/>
          <a:stretch>
            <a:fillRect/>
          </a:stretch>
        </p:blipFill>
        <p:spPr bwMode="auto">
          <a:xfrm>
            <a:off x="1785918" y="2500306"/>
            <a:ext cx="2974813" cy="2357454"/>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Ольга\Desktop\1642499775_36-abrakadabra-fun-p-klipart-na-prozrachnom-fone-shkola-uchenik-61.png"/>
          <p:cNvPicPr>
            <a:picLocks noChangeAspect="1" noChangeArrowheads="1"/>
          </p:cNvPicPr>
          <p:nvPr/>
        </p:nvPicPr>
        <p:blipFill>
          <a:blip r:embed="rId2"/>
          <a:srcRect t="51983"/>
          <a:stretch>
            <a:fillRect/>
          </a:stretch>
        </p:blipFill>
        <p:spPr bwMode="auto">
          <a:xfrm>
            <a:off x="0" y="3532936"/>
            <a:ext cx="9144000" cy="3325066"/>
          </a:xfrm>
          <a:prstGeom prst="rect">
            <a:avLst/>
          </a:prstGeom>
          <a:noFill/>
        </p:spPr>
      </p:pic>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Домашня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1"/>
            <a:ext cx="8229600" cy="1543048"/>
          </a:xfrm>
        </p:spPr>
        <p:txBody>
          <a:bodyPr>
            <a:normAutofit/>
          </a:bodyPr>
          <a:lstStyle/>
          <a:p>
            <a:pPr lvl="0" algn="ctr"/>
            <a:r>
              <a:rPr lang="uk-UA" dirty="0" smtClean="0"/>
              <a:t>Стор. 118, вправа 7.</a:t>
            </a:r>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Ольга\Desktop\free-png.ru-51 (1).png"/>
          <p:cNvPicPr>
            <a:picLocks noChangeAspect="1" noChangeArrowheads="1"/>
          </p:cNvPicPr>
          <p:nvPr/>
        </p:nvPicPr>
        <p:blipFill>
          <a:blip r:embed="rId2"/>
          <a:srcRect/>
          <a:stretch>
            <a:fillRect/>
          </a:stretch>
        </p:blipFill>
        <p:spPr bwMode="auto">
          <a:xfrm>
            <a:off x="652601" y="1163589"/>
            <a:ext cx="7848489" cy="5480121"/>
          </a:xfrm>
          <a:prstGeom prst="rect">
            <a:avLst/>
          </a:prstGeom>
          <a:noFill/>
        </p:spPr>
      </p:pic>
      <p:sp>
        <p:nvSpPr>
          <p:cNvPr id="2" name="Заголовок 1"/>
          <p:cNvSpPr>
            <a:spLocks noGrp="1"/>
          </p:cNvSpPr>
          <p:nvPr>
            <p:ph type="title"/>
          </p:nvPr>
        </p:nvSpPr>
        <p:spPr>
          <a:xfrm>
            <a:off x="457200" y="274638"/>
            <a:ext cx="8229600" cy="1011222"/>
          </a:xfrm>
        </p:spPr>
        <p:txBody>
          <a:bodyPr/>
          <a:lstStyle/>
          <a:p>
            <a:r>
              <a:rPr lang="uk-UA" b="1" dirty="0" smtClean="0">
                <a:solidFill>
                  <a:srgbClr val="CC0099"/>
                </a:solidFill>
                <a:effectLst>
                  <a:outerShdw blurRad="38100" dist="38100" dir="2700000" algn="tl">
                    <a:srgbClr val="000000">
                      <a:alpha val="43137"/>
                    </a:srgbClr>
                  </a:outerShdw>
                </a:effectLst>
              </a:rPr>
              <a:t>Мотивація до навчання</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643042" y="4000504"/>
            <a:ext cx="6500858" cy="2125659"/>
          </a:xfrm>
        </p:spPr>
        <p:txBody>
          <a:bodyPr>
            <a:normAutofit fontScale="92500" lnSpcReduction="10000"/>
          </a:bodyPr>
          <a:lstStyle/>
          <a:p>
            <a:pPr algn="ctr"/>
            <a:r>
              <a:rPr lang="ru-RU" sz="3600" dirty="0" smtClean="0"/>
              <a:t>Пригадай, що ти вже знаєш за цією темою. </a:t>
            </a:r>
          </a:p>
          <a:p>
            <a:pPr algn="ctr"/>
            <a:r>
              <a:rPr lang="ru-RU" sz="3600" dirty="0" smtClean="0"/>
              <a:t>Чого саме ви очікуєте від </a:t>
            </a:r>
          </a:p>
          <a:p>
            <a:pPr algn="ctr">
              <a:buNone/>
            </a:pPr>
            <a:r>
              <a:rPr lang="ru-RU" sz="3600" dirty="0" smtClean="0"/>
              <a:t>  цього уроку?</a:t>
            </a:r>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Джерела </a:t>
            </a:r>
            <a:r>
              <a:rPr lang="uk-UA" b="1" smtClean="0">
                <a:solidFill>
                  <a:srgbClr val="CC0099"/>
                </a:solidFill>
                <a:effectLst>
                  <a:outerShdw blurRad="38100" dist="38100" dir="2700000" algn="tl">
                    <a:srgbClr val="000000">
                      <a:alpha val="43137"/>
                    </a:srgbClr>
                  </a:outerShdw>
                </a:effectLst>
              </a:rPr>
              <a:t>та література</a:t>
            </a:r>
            <a:endParaRPr lang="ru-RU" b="1">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0"/>
            <a:ext cx="8472518" cy="4525963"/>
          </a:xfrm>
        </p:spPr>
        <p:txBody>
          <a:bodyPr>
            <a:normAutofit fontScale="62500" lnSpcReduction="20000"/>
          </a:bodyPr>
          <a:lstStyle/>
          <a:p>
            <a:r>
              <a:rPr lang="en-US" sz="4200" dirty="0" smtClean="0">
                <a:hlinkClick r:id="rId2"/>
              </a:rPr>
              <a:t>https://www.calameo.com/read/006191963d289874a374e</a:t>
            </a:r>
            <a:endParaRPr lang="uk-UA" sz="4200" dirty="0" smtClean="0">
              <a:hlinkClick r:id="rId2"/>
            </a:endParaRPr>
          </a:p>
          <a:p>
            <a:r>
              <a:rPr lang="en-US" sz="4200" dirty="0" smtClean="0">
                <a:hlinkClick r:id="rId2"/>
              </a:rPr>
              <a:t>https://ua.izzi.digital/DOS/308410/352660.html</a:t>
            </a:r>
            <a:endParaRPr lang="uk-UA" sz="4200" dirty="0" smtClean="0">
              <a:hlinkClick r:id="rId2"/>
            </a:endParaRPr>
          </a:p>
          <a:p>
            <a:r>
              <a:rPr lang="en-US" sz="4200" dirty="0" smtClean="0">
                <a:hlinkClick r:id="rId3"/>
              </a:rPr>
              <a:t>https://kdukraine.com/app/uploads/2023/07/zbirka_new.pdf</a:t>
            </a:r>
            <a:endParaRPr lang="uk-UA" sz="4200" dirty="0" smtClean="0"/>
          </a:p>
          <a:p>
            <a:r>
              <a:rPr lang="en-US" sz="4200" dirty="0" smtClean="0">
                <a:hlinkClick r:id="rId4"/>
              </a:rPr>
              <a:t>https://uk.wikipedia.org/wiki/%D0%94%D0%BE%D0%B2%D0%BA%D1%96%D0%BB%D0%BB%D1%8F</a:t>
            </a:r>
            <a:endParaRPr lang="uk-UA" sz="4200" smtClean="0"/>
          </a:p>
          <a:p>
            <a:r>
              <a:rPr lang="uk-UA" sz="4200" smtClean="0"/>
              <a:t>Культура </a:t>
            </a:r>
            <a:r>
              <a:rPr lang="uk-UA" sz="4200" dirty="0" smtClean="0"/>
              <a:t>добросусідства : підручн. для 6 класу  закладів загальної середньої освіти / М. Араджионі, Л. Гретченко, О. Козорог, Н. Лебідь, В. Потапова., І. Унгурян, З. Філончук – К. : Видавничий дім «Основа», 2023. – 143 с. : іл.  </a:t>
            </a:r>
          </a:p>
          <a:p>
            <a:pPr>
              <a:buNone/>
            </a:pPr>
            <a:endParaRPr lang="uk-UA" dirty="0" smtClean="0"/>
          </a:p>
          <a:p>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4643438" cy="1143000"/>
          </a:xfrm>
        </p:spPr>
        <p:txBody>
          <a:bodyPr/>
          <a:lstStyle/>
          <a:p>
            <a:r>
              <a:rPr lang="uk-UA" b="1" dirty="0" smtClean="0">
                <a:solidFill>
                  <a:srgbClr val="CC0099"/>
                </a:solidFill>
                <a:effectLst>
                  <a:outerShdw blurRad="38100" dist="38100" dir="2700000" algn="tl">
                    <a:srgbClr val="C0C0C0"/>
                  </a:outerShdw>
                </a:effectLst>
              </a:rPr>
              <a:t>«</a:t>
            </a:r>
            <a:r>
              <a:rPr lang="uk-UA" b="1" dirty="0" smtClean="0">
                <a:solidFill>
                  <a:srgbClr val="CC0099"/>
                </a:solidFill>
                <a:effectLst>
                  <a:outerShdw blurRad="38100" dist="38100" dir="2700000" algn="tl">
                    <a:srgbClr val="000000">
                      <a:alpha val="43137"/>
                    </a:srgbClr>
                  </a:outerShdw>
                </a:effectLst>
              </a:rPr>
              <a:t>Асоціації</a:t>
            </a:r>
            <a:r>
              <a:rPr lang="uk-UA" b="1" dirty="0" smtClean="0">
                <a:solidFill>
                  <a:srgbClr val="CC0099"/>
                </a:solidFill>
                <a:effectLst>
                  <a:outerShdw blurRad="38100" dist="38100" dir="2700000" algn="tl">
                    <a:srgbClr val="C0C0C0"/>
                  </a:outerShdw>
                </a:effectLst>
              </a:rPr>
              <a:t>»</a:t>
            </a:r>
            <a:endParaRPr lang="uk-UA"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a:xfrm>
            <a:off x="7215206" y="6492875"/>
            <a:ext cx="1928794" cy="365125"/>
          </a:xfrm>
        </p:spPr>
        <p:txBody>
          <a:bodyPr/>
          <a:lstStyle/>
          <a:p>
            <a:r>
              <a:rPr lang="ru-RU" dirty="0" smtClean="0"/>
              <a:t>© Скляренко О.А. 2024</a:t>
            </a:r>
            <a:endParaRPr lang="ru-RU" dirty="0"/>
          </a:p>
        </p:txBody>
      </p:sp>
      <p:pic>
        <p:nvPicPr>
          <p:cNvPr id="1026" name="Picture 2" descr="C:\Users\User\Desktop\Untitled-removebg-preview.png"/>
          <p:cNvPicPr>
            <a:picLocks noChangeAspect="1" noChangeArrowheads="1"/>
          </p:cNvPicPr>
          <p:nvPr/>
        </p:nvPicPr>
        <p:blipFill>
          <a:blip r:embed="rId2"/>
          <a:srcRect r="2027"/>
          <a:stretch>
            <a:fillRect/>
          </a:stretch>
        </p:blipFill>
        <p:spPr bwMode="auto">
          <a:xfrm>
            <a:off x="3071802" y="571480"/>
            <a:ext cx="6009717" cy="5572164"/>
          </a:xfrm>
          <a:prstGeom prst="rect">
            <a:avLst/>
          </a:prstGeom>
          <a:noFill/>
        </p:spPr>
      </p:pic>
      <p:pic>
        <p:nvPicPr>
          <p:cNvPr id="2051" name="Picture 3" descr="C:\Users\User\Desktop\17844908466b614e00320707a3fec4cb-removebg-preview.png"/>
          <p:cNvPicPr>
            <a:picLocks noChangeAspect="1" noChangeArrowheads="1"/>
          </p:cNvPicPr>
          <p:nvPr/>
        </p:nvPicPr>
        <p:blipFill>
          <a:blip r:embed="rId3"/>
          <a:srcRect/>
          <a:stretch>
            <a:fillRect/>
          </a:stretch>
        </p:blipFill>
        <p:spPr bwMode="auto">
          <a:xfrm>
            <a:off x="142844" y="3897531"/>
            <a:ext cx="3643338" cy="296046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5918" y="71414"/>
            <a:ext cx="6929486"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3"/>
            <a:ext cx="8229600" cy="928694"/>
          </a:xfrm>
        </p:spPr>
        <p:txBody>
          <a:bodyPr>
            <a:normAutofit/>
          </a:bodyPr>
          <a:lstStyle/>
          <a:p>
            <a:pPr lvl="0" algn="ctr"/>
            <a:r>
              <a:rPr lang="uk-UA" dirty="0" smtClean="0"/>
              <a:t>Стор. 108 - 109.</a:t>
            </a:r>
            <a:endParaRPr lang="ru-RU" dirty="0" smtClean="0"/>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357289" y="1437225"/>
            <a:ext cx="1925779" cy="2774245"/>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0" y="3714728"/>
            <a:ext cx="2285984" cy="3143272"/>
          </a:xfrm>
          <a:prstGeom prst="rect">
            <a:avLst/>
          </a:prstGeom>
          <a:noFill/>
        </p:spPr>
      </p:pic>
      <p:pic>
        <p:nvPicPr>
          <p:cNvPr id="17" name="Picture 2" descr="C:\Users\Ольга\Desktop\free-png.ru-48.png"/>
          <p:cNvPicPr>
            <a:picLocks noChangeAspect="1" noChangeArrowheads="1"/>
          </p:cNvPicPr>
          <p:nvPr/>
        </p:nvPicPr>
        <p:blipFill>
          <a:blip r:embed="rId4"/>
          <a:srcRect/>
          <a:stretch>
            <a:fillRect/>
          </a:stretch>
        </p:blipFill>
        <p:spPr bwMode="auto">
          <a:xfrm>
            <a:off x="7000891" y="3529570"/>
            <a:ext cx="2143109" cy="332843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214677" y="3139879"/>
            <a:ext cx="2714644" cy="3718121"/>
          </a:xfrm>
          <a:prstGeom prst="rect">
            <a:avLst/>
          </a:prstGeom>
          <a:noFill/>
        </p:spPr>
      </p:pic>
      <p:pic>
        <p:nvPicPr>
          <p:cNvPr id="11" name="Picture 2" descr="E:\2023-2024 н.р\2 КУЛЬТУРА ДОБРОСУСІДСТВА\6 клас\УРОКИ 6 кл 2023-2024\підр.6 кл.jpg"/>
          <p:cNvPicPr>
            <a:picLocks noChangeAspect="1" noChangeArrowheads="1"/>
          </p:cNvPicPr>
          <p:nvPr/>
        </p:nvPicPr>
        <p:blipFill>
          <a:blip r:embed="rId6"/>
          <a:srcRect/>
          <a:stretch>
            <a:fillRect/>
          </a:stretch>
        </p:blipFill>
        <p:spPr bwMode="auto">
          <a:xfrm>
            <a:off x="0" y="0"/>
            <a:ext cx="1106314" cy="1541464"/>
          </a:xfrm>
          <a:prstGeom prst="rect">
            <a:avLst/>
          </a:prstGeom>
          <a:noFill/>
        </p:spPr>
      </p:pic>
      <p:pic>
        <p:nvPicPr>
          <p:cNvPr id="12" name="Picture 2" descr="C:\Users\Ольга\Desktop\Без_названия-removebg-preview.png"/>
          <p:cNvPicPr>
            <a:picLocks noChangeAspect="1" noChangeArrowheads="1"/>
          </p:cNvPicPr>
          <p:nvPr/>
        </p:nvPicPr>
        <p:blipFill>
          <a:blip r:embed="rId7"/>
          <a:srcRect/>
          <a:stretch>
            <a:fillRect/>
          </a:stretch>
        </p:blipFill>
        <p:spPr bwMode="auto">
          <a:xfrm flipH="1">
            <a:off x="5357818" y="1285860"/>
            <a:ext cx="2433661" cy="2889193"/>
          </a:xfrm>
          <a:prstGeom prst="rect">
            <a:avLst/>
          </a:prstGeom>
          <a:noFill/>
        </p:spPr>
      </p:pic>
      <p:pic>
        <p:nvPicPr>
          <p:cNvPr id="14" name="Picture 6" descr="C:\Users\Ольга\Desktop\5555\1639209701_1-papik-pro-p-klipart-noutbuk-1.png"/>
          <p:cNvPicPr>
            <a:picLocks noChangeAspect="1" noChangeArrowheads="1"/>
          </p:cNvPicPr>
          <p:nvPr/>
        </p:nvPicPr>
        <p:blipFill>
          <a:blip r:embed="rId8" cstate="print"/>
          <a:srcRect/>
          <a:stretch>
            <a:fillRect/>
          </a:stretch>
        </p:blipFill>
        <p:spPr bwMode="auto">
          <a:xfrm rot="17741874">
            <a:off x="5477993" y="2405293"/>
            <a:ext cx="714856" cy="71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214290"/>
            <a:ext cx="7329510" cy="796908"/>
          </a:xfrm>
        </p:spPr>
        <p:txBody>
          <a:bodyPr/>
          <a:lstStyle/>
          <a:p>
            <a:r>
              <a:rPr lang="uk-UA" b="1" dirty="0" smtClean="0">
                <a:solidFill>
                  <a:srgbClr val="CC0099"/>
                </a:solidFill>
                <a:effectLst>
                  <a:outerShdw blurRad="38100" dist="38100" dir="2700000" algn="tl">
                    <a:srgbClr val="000000">
                      <a:alpha val="43137"/>
                    </a:srgbClr>
                  </a:outerShdw>
                </a:effectLst>
              </a:rPr>
              <a:t>Групова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357158" y="928671"/>
            <a:ext cx="8229600" cy="3500462"/>
          </a:xfrm>
        </p:spPr>
        <p:txBody>
          <a:bodyPr>
            <a:normAutofit/>
          </a:bodyPr>
          <a:lstStyle/>
          <a:p>
            <a:pPr algn="ctr"/>
            <a:r>
              <a:rPr lang="uk-UA" sz="2400" dirty="0" smtClean="0"/>
              <a:t>Стор. 109, вправа 1: Пригадайте піраміду Маслоу (підручник, вправа 1 стор. 109), у якій зазначені базові потреби людини. Випишіть в зошит з діалогу підлітків, які потреби допомагає задовільнити природне середовище, і які ресурси людина може отримати від нього.</a:t>
            </a:r>
          </a:p>
          <a:p>
            <a:pPr algn="ctr"/>
            <a:r>
              <a:rPr lang="ru-RU" sz="2400" dirty="0" smtClean="0"/>
              <a:t>Доповніть цей список своїми міркуваннями.</a:t>
            </a:r>
          </a:p>
        </p:txBody>
      </p:sp>
      <p:sp>
        <p:nvSpPr>
          <p:cNvPr id="4" name="Нижний колонтитул 3"/>
          <p:cNvSpPr>
            <a:spLocks noGrp="1"/>
          </p:cNvSpPr>
          <p:nvPr>
            <p:ph type="ftr" sz="quarter" idx="11"/>
          </p:nvPr>
        </p:nvSpPr>
        <p:spPr>
          <a:xfrm>
            <a:off x="0" y="6492875"/>
            <a:ext cx="2285984" cy="365125"/>
          </a:xfrm>
        </p:spPr>
        <p:txBody>
          <a:bodyPr/>
          <a:lstStyle/>
          <a:p>
            <a:r>
              <a:rPr lang="ru-RU" dirty="0" smtClean="0"/>
              <a:t>© Скляренко О.А. 2024</a:t>
            </a:r>
            <a:endParaRPr lang="ru-RU" dirty="0"/>
          </a:p>
        </p:txBody>
      </p:sp>
      <p:pic>
        <p:nvPicPr>
          <p:cNvPr id="5122" name="Picture 2" descr="C:\Users\Ольга\Desktop\istockphoto-147318788-612x612-removebg-preview.png"/>
          <p:cNvPicPr>
            <a:picLocks noChangeAspect="1" noChangeArrowheads="1"/>
          </p:cNvPicPr>
          <p:nvPr/>
        </p:nvPicPr>
        <p:blipFill>
          <a:blip r:embed="rId2" cstate="print"/>
          <a:srcRect/>
          <a:stretch>
            <a:fillRect/>
          </a:stretch>
        </p:blipFill>
        <p:spPr bwMode="auto">
          <a:xfrm>
            <a:off x="0" y="0"/>
            <a:ext cx="1071538" cy="1130001"/>
          </a:xfrm>
          <a:prstGeom prst="rect">
            <a:avLst/>
          </a:prstGeom>
          <a:noFill/>
        </p:spPr>
      </p:pic>
      <p:pic>
        <p:nvPicPr>
          <p:cNvPr id="5123" name="Picture 3" descr="C:\Users\Ольга\Desktop\Без_названия-removebg-preview (2).png"/>
          <p:cNvPicPr>
            <a:picLocks noChangeAspect="1" noChangeArrowheads="1"/>
          </p:cNvPicPr>
          <p:nvPr/>
        </p:nvPicPr>
        <p:blipFill>
          <a:blip r:embed="rId3"/>
          <a:srcRect/>
          <a:stretch>
            <a:fillRect/>
          </a:stretch>
        </p:blipFill>
        <p:spPr bwMode="auto">
          <a:xfrm>
            <a:off x="1000100" y="3714752"/>
            <a:ext cx="3389899" cy="2714620"/>
          </a:xfrm>
          <a:prstGeom prst="rect">
            <a:avLst/>
          </a:prstGeom>
          <a:noFill/>
        </p:spPr>
      </p:pic>
      <p:pic>
        <p:nvPicPr>
          <p:cNvPr id="5125" name="Picture 5" descr="C:\Users\Ольга\Desktop\21042022_vospitat-6.png"/>
          <p:cNvPicPr>
            <a:picLocks noChangeAspect="1" noChangeArrowheads="1"/>
          </p:cNvPicPr>
          <p:nvPr/>
        </p:nvPicPr>
        <p:blipFill>
          <a:blip r:embed="rId4"/>
          <a:srcRect/>
          <a:stretch>
            <a:fillRect/>
          </a:stretch>
        </p:blipFill>
        <p:spPr bwMode="auto">
          <a:xfrm flipH="1">
            <a:off x="5786446" y="3473586"/>
            <a:ext cx="3357554" cy="33844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Righ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142852"/>
            <a:ext cx="7443782" cy="868346"/>
          </a:xfrm>
        </p:spPr>
        <p:txBody>
          <a:bodyPr/>
          <a:lstStyle/>
          <a:p>
            <a:r>
              <a:rPr lang="uk-UA" b="1" dirty="0" smtClean="0">
                <a:solidFill>
                  <a:srgbClr val="CC0099"/>
                </a:solidFill>
                <a:effectLst>
                  <a:outerShdw blurRad="38100" dist="38100" dir="2700000" algn="tl">
                    <a:srgbClr val="000000">
                      <a:alpha val="43137"/>
                    </a:srgbClr>
                  </a:outerShdw>
                </a:effectLst>
              </a:rPr>
              <a:t>Словничок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071538" y="1000108"/>
            <a:ext cx="7715304" cy="1857388"/>
          </a:xfrm>
        </p:spPr>
        <p:txBody>
          <a:bodyPr>
            <a:noAutofit/>
          </a:bodyPr>
          <a:lstStyle/>
          <a:p>
            <a:pPr marL="0" algn="ctr">
              <a:lnSpc>
                <a:spcPct val="114000"/>
              </a:lnSpc>
              <a:spcBef>
                <a:spcPts val="0"/>
              </a:spcBef>
            </a:pPr>
            <a:r>
              <a:rPr lang="ru-RU" sz="2400" b="1" i="1" dirty="0" smtClean="0">
                <a:solidFill>
                  <a:srgbClr val="FF0000"/>
                </a:solidFill>
              </a:rPr>
              <a:t>Ресурси</a:t>
            </a:r>
            <a:r>
              <a:rPr lang="ru-RU" sz="2400" dirty="0" smtClean="0"/>
              <a:t> — 1. Запаси чого-небудь, які можна використати в разі потреби. 2. Засіб, джерела, можливість, якими можна скористатися в разі необхідності. </a:t>
            </a:r>
          </a:p>
        </p:txBody>
      </p:sp>
      <p:pic>
        <p:nvPicPr>
          <p:cNvPr id="4" name="Picture 2" descr="C:\Users\Ольга\Desktop\images__1_-removebg-preview.png"/>
          <p:cNvPicPr>
            <a:picLocks noChangeAspect="1" noChangeArrowheads="1"/>
          </p:cNvPicPr>
          <p:nvPr/>
        </p:nvPicPr>
        <p:blipFill>
          <a:blip r:embed="rId2"/>
          <a:srcRect/>
          <a:stretch>
            <a:fillRect/>
          </a:stretch>
        </p:blipFill>
        <p:spPr bwMode="auto">
          <a:xfrm>
            <a:off x="71407" y="71438"/>
            <a:ext cx="1285884" cy="1620213"/>
          </a:xfrm>
          <a:prstGeom prst="rect">
            <a:avLst/>
          </a:prstGeom>
          <a:noFill/>
        </p:spPr>
      </p:pic>
      <p:sp>
        <p:nvSpPr>
          <p:cNvPr id="9" name="Содержимое 2"/>
          <p:cNvSpPr txBox="1">
            <a:spLocks/>
          </p:cNvSpPr>
          <p:nvPr/>
        </p:nvSpPr>
        <p:spPr>
          <a:xfrm>
            <a:off x="1928794" y="2786058"/>
            <a:ext cx="4929222" cy="3571876"/>
          </a:xfrm>
          <a:prstGeom prst="rect">
            <a:avLst/>
          </a:prstGeom>
        </p:spPr>
        <p:txBody>
          <a:bodyPr vert="horz" lIns="91440" tIns="45720" rIns="91440" bIns="45720" rtlCol="0">
            <a:noAutofit/>
          </a:bodyPr>
          <a:lstStyle/>
          <a:p>
            <a:pPr lvl="0" indent="-342900" algn="ctr">
              <a:lnSpc>
                <a:spcPct val="114000"/>
              </a:lnSpc>
              <a:buFont typeface="Arial" pitchFamily="34" charset="0"/>
              <a:buChar char="•"/>
              <a:defRPr/>
            </a:pPr>
            <a:r>
              <a:rPr lang="uk-UA" sz="2400" b="1" i="1" dirty="0" smtClean="0">
                <a:solidFill>
                  <a:srgbClr val="FF0000"/>
                </a:solidFill>
              </a:rPr>
              <a:t>Споживач</a:t>
            </a:r>
            <a:r>
              <a:rPr lang="uk-UA" sz="2400" dirty="0" smtClean="0"/>
              <a:t> — це фізична особа, яка купує, замовляє, використовує або має намір придбати чи замовити продукцію для особистих потреб, безпосередньо не пов’язаних із власною роботою чи бізнесом.</a:t>
            </a:r>
            <a:r>
              <a:rPr kumimoji="0" lang="ru-RU" sz="2400" b="1" i="1" u="none" strike="noStrike" kern="1200" cap="none" spc="0" normalizeH="0" baseline="0" noProof="0" dirty="0" smtClean="0">
                <a:ln>
                  <a:noFill/>
                </a:ln>
                <a:solidFill>
                  <a:srgbClr val="FF0000"/>
                </a:solidFill>
                <a:effectLst/>
                <a:uLnTx/>
                <a:uFillTx/>
                <a:latin typeface="+mn-lt"/>
                <a:ea typeface="+mn-ea"/>
                <a:cs typeface="+mn-cs"/>
              </a:rPr>
              <a:t> </a:t>
            </a:r>
            <a:endParaRPr kumimoji="0" lang="ru-RU"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Нижний колонтитул 3"/>
          <p:cNvSpPr>
            <a:spLocks noGrp="1"/>
          </p:cNvSpPr>
          <p:nvPr>
            <p:ph type="ftr" sz="quarter" idx="11"/>
          </p:nvPr>
        </p:nvSpPr>
        <p:spPr>
          <a:xfrm>
            <a:off x="2143108" y="6492875"/>
            <a:ext cx="2895600" cy="365125"/>
          </a:xfrm>
        </p:spPr>
        <p:txBody>
          <a:bodyPr/>
          <a:lstStyle/>
          <a:p>
            <a:r>
              <a:rPr lang="ru-RU" dirty="0" smtClean="0"/>
              <a:t>© Скляренко О.А. 2024</a:t>
            </a:r>
            <a:endParaRPr lang="ru-RU" dirty="0"/>
          </a:p>
        </p:txBody>
      </p:sp>
      <p:pic>
        <p:nvPicPr>
          <p:cNvPr id="3076" name="Picture 4" descr="C:\Users\Ольга\Desktop\1642070310_3-abrakadabra-fun-p-neznaika-png-na-prozrachnom-fone-6.png"/>
          <p:cNvPicPr>
            <a:picLocks noChangeAspect="1" noChangeArrowheads="1"/>
          </p:cNvPicPr>
          <p:nvPr/>
        </p:nvPicPr>
        <p:blipFill>
          <a:blip r:embed="rId3" cstate="print"/>
          <a:srcRect/>
          <a:stretch>
            <a:fillRect/>
          </a:stretch>
        </p:blipFill>
        <p:spPr bwMode="auto">
          <a:xfrm flipH="1">
            <a:off x="71406" y="3214686"/>
            <a:ext cx="1868365" cy="3643314"/>
          </a:xfrm>
          <a:prstGeom prst="rect">
            <a:avLst/>
          </a:prstGeom>
          <a:noFill/>
        </p:spPr>
      </p:pic>
      <p:pic>
        <p:nvPicPr>
          <p:cNvPr id="3077" name="Picture 5" descr="C:\Users\Ольга\Desktop\1642070350_16-abrakadabra-fun-p-neznaika-png-na-prozrachnom-fone-28-removebg-preview.png"/>
          <p:cNvPicPr>
            <a:picLocks noChangeAspect="1" noChangeArrowheads="1"/>
          </p:cNvPicPr>
          <p:nvPr/>
        </p:nvPicPr>
        <p:blipFill>
          <a:blip r:embed="rId4"/>
          <a:srcRect l="9099" r="42201" b="5196"/>
          <a:stretch>
            <a:fillRect/>
          </a:stretch>
        </p:blipFill>
        <p:spPr bwMode="auto">
          <a:xfrm>
            <a:off x="6601152" y="3143248"/>
            <a:ext cx="2542848" cy="37147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strips(downRight)">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43150" y="71414"/>
            <a:ext cx="5972188" cy="1011222"/>
          </a:xfrm>
        </p:spPr>
        <p:txBody>
          <a:bodyPr/>
          <a:lstStyle/>
          <a:p>
            <a:r>
              <a:rPr lang="uk-UA" b="1" dirty="0" smtClean="0">
                <a:solidFill>
                  <a:srgbClr val="CC0099"/>
                </a:solidFill>
                <a:effectLst>
                  <a:outerShdw blurRad="38100" dist="38100" dir="2700000" algn="tl">
                    <a:srgbClr val="000000">
                      <a:alpha val="43137"/>
                    </a:srgbClr>
                  </a:outerShdw>
                </a:effectLst>
              </a:rPr>
              <a:t>Інформація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643174" y="1071546"/>
            <a:ext cx="6215106" cy="4143404"/>
          </a:xfrm>
        </p:spPr>
        <p:txBody>
          <a:bodyPr>
            <a:normAutofit/>
          </a:bodyPr>
          <a:lstStyle/>
          <a:p>
            <a:pPr marL="0" algn="ctr">
              <a:spcBef>
                <a:spcPts val="0"/>
              </a:spcBef>
            </a:pPr>
            <a:r>
              <a:rPr lang="uk-UA" sz="2400" dirty="0" smtClean="0"/>
              <a:t>Пригадай казки про чарівників та добрих фей, які виконують всі бажання головних героїв. У повсякденному житті все навпаки: ми весь час зустрічаємося з постійними обмеженнями — бракує часу, грошей та товарів. Засобом задоволення потреб є виробництво різноманітних товарів і послуг, засноване на використанні певних ресурсів.</a:t>
            </a:r>
          </a:p>
        </p:txBody>
      </p:sp>
      <p:sp>
        <p:nvSpPr>
          <p:cNvPr id="4" name="Нижний колонтитул 3"/>
          <p:cNvSpPr>
            <a:spLocks noGrp="1"/>
          </p:cNvSpPr>
          <p:nvPr>
            <p:ph type="ftr" sz="quarter" idx="11"/>
          </p:nvPr>
        </p:nvSpPr>
        <p:spPr>
          <a:xfrm>
            <a:off x="3676664" y="6492875"/>
            <a:ext cx="2895600" cy="365125"/>
          </a:xfrm>
        </p:spPr>
        <p:txBody>
          <a:bodyPr/>
          <a:lstStyle/>
          <a:p>
            <a:r>
              <a:rPr lang="ru-RU" dirty="0" smtClean="0"/>
              <a:t>© Скляренко О.А. 2024</a:t>
            </a:r>
            <a:endParaRPr lang="ru-RU" dirty="0"/>
          </a:p>
        </p:txBody>
      </p:sp>
      <p:pic>
        <p:nvPicPr>
          <p:cNvPr id="7170" name="Picture 2" descr="C:\Users\Ольга\Desktop\Без_названия-removebg-preview (1).png"/>
          <p:cNvPicPr>
            <a:picLocks noChangeAspect="1" noChangeArrowheads="1"/>
          </p:cNvPicPr>
          <p:nvPr/>
        </p:nvPicPr>
        <p:blipFill>
          <a:blip r:embed="rId2"/>
          <a:srcRect/>
          <a:stretch>
            <a:fillRect/>
          </a:stretch>
        </p:blipFill>
        <p:spPr bwMode="auto">
          <a:xfrm>
            <a:off x="8143900" y="1"/>
            <a:ext cx="1000100" cy="1483844"/>
          </a:xfrm>
          <a:prstGeom prst="rect">
            <a:avLst/>
          </a:prstGeom>
          <a:noFill/>
        </p:spPr>
      </p:pic>
      <p:pic>
        <p:nvPicPr>
          <p:cNvPr id="3075" name="Picture 3" descr="C:\Users\User\Desktop\завантаження-removebg-preview.png"/>
          <p:cNvPicPr>
            <a:picLocks noChangeAspect="1" noChangeArrowheads="1"/>
          </p:cNvPicPr>
          <p:nvPr/>
        </p:nvPicPr>
        <p:blipFill>
          <a:blip r:embed="rId3"/>
          <a:srcRect/>
          <a:stretch>
            <a:fillRect/>
          </a:stretch>
        </p:blipFill>
        <p:spPr bwMode="auto">
          <a:xfrm>
            <a:off x="0" y="3071810"/>
            <a:ext cx="3000364" cy="3786191"/>
          </a:xfrm>
          <a:prstGeom prst="rect">
            <a:avLst/>
          </a:prstGeom>
          <a:noFill/>
        </p:spPr>
      </p:pic>
      <p:pic>
        <p:nvPicPr>
          <p:cNvPr id="3076" name="Picture 4" descr="C:\Users\User\Desktop\images-removebg-preview.png"/>
          <p:cNvPicPr>
            <a:picLocks noChangeAspect="1" noChangeArrowheads="1"/>
          </p:cNvPicPr>
          <p:nvPr/>
        </p:nvPicPr>
        <p:blipFill>
          <a:blip r:embed="rId4"/>
          <a:srcRect/>
          <a:stretch>
            <a:fillRect/>
          </a:stretch>
        </p:blipFill>
        <p:spPr bwMode="auto">
          <a:xfrm>
            <a:off x="285720" y="1428736"/>
            <a:ext cx="1990725" cy="2295525"/>
          </a:xfrm>
          <a:prstGeom prst="rect">
            <a:avLst/>
          </a:prstGeom>
          <a:noFill/>
        </p:spPr>
      </p:pic>
      <p:pic>
        <p:nvPicPr>
          <p:cNvPr id="3077" name="Picture 5" descr="C:\Users\User\Desktop\images__1_-removebg-preview.png"/>
          <p:cNvPicPr>
            <a:picLocks noChangeAspect="1" noChangeArrowheads="1"/>
          </p:cNvPicPr>
          <p:nvPr/>
        </p:nvPicPr>
        <p:blipFill>
          <a:blip r:embed="rId5"/>
          <a:srcRect/>
          <a:stretch>
            <a:fillRect/>
          </a:stretch>
        </p:blipFill>
        <p:spPr bwMode="auto">
          <a:xfrm flipH="1">
            <a:off x="0" y="0"/>
            <a:ext cx="2833717" cy="1743075"/>
          </a:xfrm>
          <a:prstGeom prst="rect">
            <a:avLst/>
          </a:prstGeom>
          <a:noFill/>
        </p:spPr>
      </p:pic>
      <p:pic>
        <p:nvPicPr>
          <p:cNvPr id="3078" name="Picture 6" descr="C:\Users\User\Desktop\images-removebg-preview.png"/>
          <p:cNvPicPr>
            <a:picLocks noChangeAspect="1" noChangeArrowheads="1"/>
          </p:cNvPicPr>
          <p:nvPr/>
        </p:nvPicPr>
        <p:blipFill>
          <a:blip r:embed="rId6"/>
          <a:srcRect b="20000"/>
          <a:stretch>
            <a:fillRect/>
          </a:stretch>
        </p:blipFill>
        <p:spPr bwMode="auto">
          <a:xfrm>
            <a:off x="6715140" y="5143496"/>
            <a:ext cx="2143125" cy="1714504"/>
          </a:xfrm>
          <a:prstGeom prst="rect">
            <a:avLst/>
          </a:prstGeom>
          <a:noFill/>
        </p:spPr>
      </p:pic>
      <p:pic>
        <p:nvPicPr>
          <p:cNvPr id="3079" name="Picture 7" descr="C:\Users\User\Desktop\images__1_-removebg-preview.png"/>
          <p:cNvPicPr>
            <a:picLocks noChangeAspect="1" noChangeArrowheads="1"/>
          </p:cNvPicPr>
          <p:nvPr/>
        </p:nvPicPr>
        <p:blipFill>
          <a:blip r:embed="rId7"/>
          <a:srcRect l="21857" r="20000" b="66667"/>
          <a:stretch>
            <a:fillRect/>
          </a:stretch>
        </p:blipFill>
        <p:spPr bwMode="auto">
          <a:xfrm rot="438615" flipH="1">
            <a:off x="7074509" y="4718046"/>
            <a:ext cx="1842605" cy="934623"/>
          </a:xfrm>
          <a:prstGeom prst="rect">
            <a:avLst/>
          </a:prstGeom>
          <a:noFill/>
        </p:spPr>
      </p:pic>
      <p:pic>
        <p:nvPicPr>
          <p:cNvPr id="3080" name="Picture 8" descr="C:\Users\User\Desktop\images__2_-removebg-preview.png"/>
          <p:cNvPicPr>
            <a:picLocks noChangeAspect="1" noChangeArrowheads="1"/>
          </p:cNvPicPr>
          <p:nvPr/>
        </p:nvPicPr>
        <p:blipFill>
          <a:blip r:embed="rId8"/>
          <a:srcRect/>
          <a:stretch>
            <a:fillRect/>
          </a:stretch>
        </p:blipFill>
        <p:spPr bwMode="auto">
          <a:xfrm>
            <a:off x="3786182" y="4429132"/>
            <a:ext cx="2671764" cy="20297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4408</TotalTime>
  <Words>1879</Words>
  <PresentationFormat>Экран (4:3)</PresentationFormat>
  <Paragraphs>182</Paragraphs>
  <Slides>40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Тема Office</vt:lpstr>
      <vt:lpstr>Щоб дізнатися про що буде сьогоднішній урок - розгадайте ребус</vt:lpstr>
      <vt:lpstr>Очікування </vt:lpstr>
      <vt:lpstr>Тема уроку: Природне середовище як ресурс. Людина, дружня до природи</vt:lpstr>
      <vt:lpstr>Мотивація до навчання</vt:lpstr>
      <vt:lpstr>«Асоціації»</vt:lpstr>
      <vt:lpstr>Робота з підручником</vt:lpstr>
      <vt:lpstr>Групова робота</vt:lpstr>
      <vt:lpstr>Словничок </vt:lpstr>
      <vt:lpstr>Інформація </vt:lpstr>
      <vt:lpstr>Інформація </vt:lpstr>
      <vt:lpstr>Робота з підручником</vt:lpstr>
      <vt:lpstr>Висновок </vt:lpstr>
      <vt:lpstr>Аналіз ситуації</vt:lpstr>
      <vt:lpstr>Корисні рекомендації</vt:lpstr>
      <vt:lpstr>Корисні рекомендації</vt:lpstr>
      <vt:lpstr>Корисні рекомендації</vt:lpstr>
      <vt:lpstr>Корисні рекомендації</vt:lpstr>
      <vt:lpstr>Робота в групах</vt:lpstr>
      <vt:lpstr>Робота в групах</vt:lpstr>
      <vt:lpstr>Презентація роботи груп</vt:lpstr>
      <vt:lpstr>Перегляд навчального відео «Як економити воду» </vt:lpstr>
      <vt:lpstr>Робота з підручником</vt:lpstr>
      <vt:lpstr>Поміркуймо! </vt:lpstr>
      <vt:lpstr>Це цікаво!</vt:lpstr>
      <vt:lpstr>Це цікаво!</vt:lpstr>
      <vt:lpstr>Це цікаво!</vt:lpstr>
      <vt:lpstr>Це цікаво!</vt:lpstr>
      <vt:lpstr>Розгадайте ребус </vt:lpstr>
      <vt:lpstr>Словничок </vt:lpstr>
      <vt:lpstr>Словничок </vt:lpstr>
      <vt:lpstr>Словничок </vt:lpstr>
      <vt:lpstr>Робота з підручником</vt:lpstr>
      <vt:lpstr>Корисні рекомендації</vt:lpstr>
      <vt:lpstr>Корисні рекомендації</vt:lpstr>
      <vt:lpstr>Поміркуймо!</vt:lpstr>
      <vt:lpstr>Робота з підручником</vt:lpstr>
      <vt:lpstr>Закріплення вивченого матеріалу</vt:lpstr>
      <vt:lpstr>Дошка настрою</vt:lpstr>
      <vt:lpstr>Домашня робота</vt:lpstr>
      <vt:lpstr>Джерела та література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Ольга</cp:lastModifiedBy>
  <cp:revision>465</cp:revision>
  <dcterms:modified xsi:type="dcterms:W3CDTF">2024-01-30T18:16:36Z</dcterms:modified>
</cp:coreProperties>
</file>