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3" r:id="rId2"/>
    <p:sldId id="257" r:id="rId3"/>
    <p:sldId id="282" r:id="rId4"/>
    <p:sldId id="258" r:id="rId5"/>
    <p:sldId id="299" r:id="rId6"/>
    <p:sldId id="521" r:id="rId7"/>
    <p:sldId id="523" r:id="rId8"/>
    <p:sldId id="524" r:id="rId9"/>
    <p:sldId id="519" r:id="rId10"/>
    <p:sldId id="520" r:id="rId11"/>
    <p:sldId id="525" r:id="rId12"/>
    <p:sldId id="526" r:id="rId13"/>
    <p:sldId id="527" r:id="rId14"/>
    <p:sldId id="528" r:id="rId15"/>
    <p:sldId id="529" r:id="rId16"/>
    <p:sldId id="535" r:id="rId17"/>
    <p:sldId id="532" r:id="rId18"/>
    <p:sldId id="533" r:id="rId19"/>
    <p:sldId id="534" r:id="rId20"/>
    <p:sldId id="536" r:id="rId21"/>
    <p:sldId id="537" r:id="rId22"/>
    <p:sldId id="538" r:id="rId23"/>
    <p:sldId id="539" r:id="rId24"/>
    <p:sldId id="541" r:id="rId25"/>
    <p:sldId id="545" r:id="rId26"/>
    <p:sldId id="546" r:id="rId27"/>
    <p:sldId id="547" r:id="rId28"/>
    <p:sldId id="548" r:id="rId29"/>
    <p:sldId id="549" r:id="rId30"/>
    <p:sldId id="550" r:id="rId31"/>
    <p:sldId id="298" r:id="rId32"/>
    <p:sldId id="264" r:id="rId33"/>
    <p:sldId id="265" r:id="rId34"/>
    <p:sldId id="263"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a:srgbClr val="0033CC"/>
    <a:srgbClr val="000099"/>
    <a:srgbClr val="3333FF"/>
    <a:srgbClr val="3399FF"/>
    <a:srgbClr val="33CC33"/>
    <a:srgbClr val="009900"/>
    <a:srgbClr val="9900CC"/>
    <a:srgbClr val="FF0000"/>
    <a:srgbClr val="FF99CC"/>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246" autoAdjust="0"/>
    <p:restoredTop sz="94660"/>
  </p:normalViewPr>
  <p:slideViewPr>
    <p:cSldViewPr>
      <p:cViewPr>
        <p:scale>
          <a:sx n="70" d="100"/>
          <a:sy n="70" d="100"/>
        </p:scale>
        <p:origin x="-1152"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07830-3F00-41FE-9C79-6D2C0B47DA7C}" type="datetimeFigureOut">
              <a:rPr lang="ru-RU" smtClean="0"/>
              <a:pPr/>
              <a:t>30.01.2024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1B6103-860A-41DC-A019-180D9A78E67F}"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84B2CA-7C35-40D5-9D97-FAFB04196A8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69AEE7D-AEDC-4480-94A8-FDDEBD162114}"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C8A1F5C-B6B5-4A57-A28E-954A4DA27085}"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6D8D8E-04DB-45DE-A97D-52188836C8BF}"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C3E5D3C-C89E-41E2-8971-2E7675C73AE7}" type="datetime1">
              <a:rPr lang="ru-RU" smtClean="0"/>
              <a:pPr/>
              <a:t>30.01.2024</a:t>
            </a:fld>
            <a:endParaRPr lang="ru-RU"/>
          </a:p>
        </p:txBody>
      </p:sp>
      <p:sp>
        <p:nvSpPr>
          <p:cNvPr id="5" name="Нижний колонтитул 4"/>
          <p:cNvSpPr>
            <a:spLocks noGrp="1"/>
          </p:cNvSpPr>
          <p:nvPr>
            <p:ph type="ftr" sz="quarter" idx="11"/>
          </p:nvPr>
        </p:nvSpPr>
        <p:spPr/>
        <p:txBody>
          <a:bodyPr/>
          <a:lstStyle/>
          <a:p>
            <a:r>
              <a:rPr lang="ru-RU" smtClean="0"/>
              <a:t>© Скляренко О.А. 2024</a:t>
            </a:r>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76BE1F4-42BC-46CC-B09C-C8E5407A31C8}"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B886C50-F0CB-452D-91A8-0ACE6EE3E0D7}" type="datetime1">
              <a:rPr lang="ru-RU" smtClean="0"/>
              <a:pPr/>
              <a:t>30.01.2024</a:t>
            </a:fld>
            <a:endParaRPr lang="ru-RU"/>
          </a:p>
        </p:txBody>
      </p:sp>
      <p:sp>
        <p:nvSpPr>
          <p:cNvPr id="8" name="Нижний колонтитул 7"/>
          <p:cNvSpPr>
            <a:spLocks noGrp="1"/>
          </p:cNvSpPr>
          <p:nvPr>
            <p:ph type="ftr" sz="quarter" idx="11"/>
          </p:nvPr>
        </p:nvSpPr>
        <p:spPr/>
        <p:txBody>
          <a:bodyPr/>
          <a:lstStyle/>
          <a:p>
            <a:r>
              <a:rPr lang="ru-RU" smtClean="0"/>
              <a:t>© Скляренко О.А. 2024</a:t>
            </a:r>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088E488-655C-4FF7-821E-C2CB78B385B2}" type="datetime1">
              <a:rPr lang="ru-RU" smtClean="0"/>
              <a:pPr/>
              <a:t>30.01.2024</a:t>
            </a:fld>
            <a:endParaRPr lang="ru-RU"/>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53EFEBB-390A-4754-B744-90DA082E2CB4}" type="datetime1">
              <a:rPr lang="ru-RU" smtClean="0"/>
              <a:pPr/>
              <a:t>30.01.2024</a:t>
            </a:fld>
            <a:endParaRPr lang="ru-RU"/>
          </a:p>
        </p:txBody>
      </p:sp>
      <p:sp>
        <p:nvSpPr>
          <p:cNvPr id="3" name="Нижний колонтитул 2"/>
          <p:cNvSpPr>
            <a:spLocks noGrp="1"/>
          </p:cNvSpPr>
          <p:nvPr>
            <p:ph type="ftr" sz="quarter" idx="11"/>
          </p:nvPr>
        </p:nvSpPr>
        <p:spPr/>
        <p:txBody>
          <a:bodyPr/>
          <a:lstStyle/>
          <a:p>
            <a:r>
              <a:rPr lang="ru-RU" smtClean="0"/>
              <a:t>© Скляренко О.А. 2024</a:t>
            </a:r>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BE12EF2-AE2D-418C-92F7-90CB56AD3179}"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2C402DA-6CEC-40DF-A5AE-C13336FE950E}" type="datetime1">
              <a:rPr lang="ru-RU" smtClean="0"/>
              <a:pPr/>
              <a:t>30.01.2024</a:t>
            </a:fld>
            <a:endParaRPr lang="ru-RU"/>
          </a:p>
        </p:txBody>
      </p:sp>
      <p:sp>
        <p:nvSpPr>
          <p:cNvPr id="6" name="Нижний колонтитул 5"/>
          <p:cNvSpPr>
            <a:spLocks noGrp="1"/>
          </p:cNvSpPr>
          <p:nvPr>
            <p:ph type="ftr" sz="quarter" idx="11"/>
          </p:nvPr>
        </p:nvSpPr>
        <p:spPr/>
        <p:txBody>
          <a:bodyPr/>
          <a:lstStyle/>
          <a:p>
            <a:r>
              <a:rPr lang="ru-RU" smtClean="0"/>
              <a:t>© Скляренко О.А. 2024</a:t>
            </a:r>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0">
              <a:srgbClr val="FFFF00"/>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2A103-60AF-42A3-BDCD-F155E6357AD4}" type="datetime1">
              <a:rPr lang="ru-RU" smtClean="0"/>
              <a:pPr/>
              <a:t>30.01.2024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smtClean="0"/>
              <a:t>© Скляренко О.А. 2024</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B_tZZrzsea8&amp;ab_channel=8news.ua"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learningapps.org/watch?v=pdawa0wfn24" TargetMode="Externa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kdukraine.com/app/uploads/2023/07/zbirka_new.pdf" TargetMode="External"/><Relationship Id="rId2" Type="http://schemas.openxmlformats.org/officeDocument/2006/relationships/hyperlink" Target="https://uk.wikipedia.org/wiki/%D0%9F%D1%96%D1%80%D0%B0%D0%BC%D1%96%D0%B4%D0%B0_%D0%BF%D0%BE%D1%82%D1%80%D0%B5%D0%B1_%D0%90%D0%B1%D1%80%D0%B0%D0%B3%D0%B0%D0%BC%D0%B0_%D0%9C%D0%B0%D1%81%D0%BB%D0%BE%D1%83" TargetMode="External"/><Relationship Id="rId1" Type="http://schemas.openxmlformats.org/officeDocument/2006/relationships/slideLayout" Target="../slideLayouts/slideLayout2.xml"/><Relationship Id="rId4" Type="http://schemas.openxmlformats.org/officeDocument/2006/relationships/hyperlink" Target="https://www.auc.org.ua/sites/default/files/library/1plangrweb.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11354"/>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Щоб дізнатися про що буде сьогоднішній урок - розгадайте ребус</a:t>
            </a:r>
            <a:endParaRPr lang="ru-RU" dirty="0">
              <a:solidFill>
                <a:srgbClr val="CC0099"/>
              </a:solidFill>
            </a:endParaRPr>
          </a:p>
        </p:txBody>
      </p:sp>
      <p:sp>
        <p:nvSpPr>
          <p:cNvPr id="4" name="Нижний колонтитул 3"/>
          <p:cNvSpPr>
            <a:spLocks noGrp="1"/>
          </p:cNvSpPr>
          <p:nvPr>
            <p:ph type="ftr" sz="quarter" idx="11"/>
          </p:nvPr>
        </p:nvSpPr>
        <p:spPr>
          <a:xfrm>
            <a:off x="6072198" y="6286520"/>
            <a:ext cx="2895600" cy="365125"/>
          </a:xfrm>
        </p:spPr>
        <p:txBody>
          <a:bodyPr/>
          <a:lstStyle/>
          <a:p>
            <a:r>
              <a:rPr lang="ru-RU" dirty="0" smtClean="0"/>
              <a:t>© Скляренко О.А. 2024</a:t>
            </a:r>
            <a:endParaRPr lang="ru-RU" dirty="0"/>
          </a:p>
        </p:txBody>
      </p:sp>
      <p:sp>
        <p:nvSpPr>
          <p:cNvPr id="5" name="WordArt 7"/>
          <p:cNvSpPr>
            <a:spLocks noChangeArrowheads="1" noChangeShapeType="1" noTextEdit="1"/>
          </p:cNvSpPr>
          <p:nvPr/>
        </p:nvSpPr>
        <p:spPr bwMode="auto">
          <a:xfrm>
            <a:off x="500034" y="5572140"/>
            <a:ext cx="5643602" cy="1142984"/>
          </a:xfrm>
          <a:prstGeom prst="rect">
            <a:avLst/>
          </a:prstGeom>
        </p:spPr>
        <p:txBody>
          <a:bodyPr wrap="none" numCol="1" fromWordArt="1">
            <a:prstTxWarp prst="textPlain">
              <a:avLst>
                <a:gd name="adj" fmla="val 50000"/>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ru-RU" sz="3600" b="1" kern="10" spc="0" dirty="0" smtClean="0">
                <a:ln w="19050">
                  <a:solidFill>
                    <a:srgbClr val="99CCFF"/>
                  </a:solidFill>
                  <a:round/>
                  <a:headEnd/>
                  <a:tailEnd/>
                </a:ln>
                <a:solidFill>
                  <a:srgbClr val="0066CC"/>
                </a:solidFill>
                <a:effectLst>
                  <a:outerShdw dist="35921" dir="2700000" algn="ctr" rotWithShape="0">
                    <a:srgbClr val="990000"/>
                  </a:outerShdw>
                </a:effectLst>
                <a:latin typeface="Georgia"/>
              </a:rPr>
              <a:t>Розвиток</a:t>
            </a:r>
            <a:endParaRPr lang="ru-RU" sz="3600" b="1" kern="10" spc="0" dirty="0">
              <a:ln w="19050">
                <a:solidFill>
                  <a:srgbClr val="99CCFF"/>
                </a:solidFill>
                <a:round/>
                <a:headEnd/>
                <a:tailEnd/>
              </a:ln>
              <a:solidFill>
                <a:srgbClr val="0066CC"/>
              </a:solidFill>
              <a:effectLst>
                <a:outerShdw dist="35921" dir="2700000" algn="ctr" rotWithShape="0">
                  <a:srgbClr val="990000"/>
                </a:outerShdw>
              </a:effectLst>
              <a:latin typeface="Georgia"/>
            </a:endParaRPr>
          </a:p>
        </p:txBody>
      </p:sp>
      <p:sp>
        <p:nvSpPr>
          <p:cNvPr id="12" name="Заголовок 1"/>
          <p:cNvSpPr txBox="1">
            <a:spLocks/>
          </p:cNvSpPr>
          <p:nvPr/>
        </p:nvSpPr>
        <p:spPr bwMode="auto">
          <a:xfrm rot="10800000">
            <a:off x="292892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3" name="Заголовок 1"/>
          <p:cNvSpPr txBox="1">
            <a:spLocks/>
          </p:cNvSpPr>
          <p:nvPr/>
        </p:nvSpPr>
        <p:spPr bwMode="auto">
          <a:xfrm rot="10800000">
            <a:off x="328611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6" name="Picture 2" descr="C:\Users\User\Desktop\завантаження.jpg"/>
          <p:cNvPicPr>
            <a:picLocks noChangeAspect="1" noChangeArrowheads="1"/>
          </p:cNvPicPr>
          <p:nvPr/>
        </p:nvPicPr>
        <p:blipFill>
          <a:blip r:embed="rId2"/>
          <a:srcRect l="8392" r="5346"/>
          <a:stretch>
            <a:fillRect/>
          </a:stretch>
        </p:blipFill>
        <p:spPr bwMode="auto">
          <a:xfrm>
            <a:off x="142844" y="2494183"/>
            <a:ext cx="2508268" cy="1934949"/>
          </a:xfrm>
          <a:prstGeom prst="rect">
            <a:avLst/>
          </a:prstGeom>
          <a:noFill/>
        </p:spPr>
      </p:pic>
      <p:sp>
        <p:nvSpPr>
          <p:cNvPr id="14" name="Заголовок 1"/>
          <p:cNvSpPr txBox="1">
            <a:spLocks/>
          </p:cNvSpPr>
          <p:nvPr/>
        </p:nvSpPr>
        <p:spPr bwMode="auto">
          <a:xfrm rot="10800000">
            <a:off x="257173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8" name="Picture 4" descr="C:\Users\User\Desktop\1642299774_1-abrakadabra-fun-p-vzriv-na-prozrachnom-fone-5.png"/>
          <p:cNvPicPr>
            <a:picLocks noChangeAspect="1" noChangeArrowheads="1"/>
          </p:cNvPicPr>
          <p:nvPr/>
        </p:nvPicPr>
        <p:blipFill>
          <a:blip r:embed="rId3" cstate="print"/>
          <a:srcRect l="3125" r="47656"/>
          <a:stretch>
            <a:fillRect/>
          </a:stretch>
        </p:blipFill>
        <p:spPr bwMode="auto">
          <a:xfrm>
            <a:off x="4214811" y="2071678"/>
            <a:ext cx="1928826" cy="2857508"/>
          </a:xfrm>
          <a:prstGeom prst="rect">
            <a:avLst/>
          </a:prstGeom>
          <a:noFill/>
        </p:spPr>
      </p:pic>
      <p:sp>
        <p:nvSpPr>
          <p:cNvPr id="17" name="Заголовок 1"/>
          <p:cNvSpPr txBox="1">
            <a:spLocks/>
          </p:cNvSpPr>
          <p:nvPr/>
        </p:nvSpPr>
        <p:spPr bwMode="auto">
          <a:xfrm rot="10800000">
            <a:off x="2214547"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5" name="Заголовок 1"/>
          <p:cNvSpPr txBox="1">
            <a:spLocks/>
          </p:cNvSpPr>
          <p:nvPr/>
        </p:nvSpPr>
        <p:spPr bwMode="auto">
          <a:xfrm rot="10800000">
            <a:off x="614363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6" name="Заголовок 1"/>
          <p:cNvSpPr txBox="1">
            <a:spLocks/>
          </p:cNvSpPr>
          <p:nvPr/>
        </p:nvSpPr>
        <p:spPr bwMode="auto">
          <a:xfrm rot="10800000">
            <a:off x="542925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19" name="Заголовок 1"/>
          <p:cNvSpPr txBox="1">
            <a:spLocks/>
          </p:cNvSpPr>
          <p:nvPr/>
        </p:nvSpPr>
        <p:spPr bwMode="auto">
          <a:xfrm rot="10800000">
            <a:off x="5786446" y="1214422"/>
            <a:ext cx="714380" cy="2451925"/>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pic>
        <p:nvPicPr>
          <p:cNvPr id="1029" name="Picture 5" descr="C:\Users\User\Desktop\завантаження__1_-removebg-preview.png"/>
          <p:cNvPicPr>
            <a:picLocks noChangeAspect="1" noChangeArrowheads="1"/>
          </p:cNvPicPr>
          <p:nvPr/>
        </p:nvPicPr>
        <p:blipFill>
          <a:blip r:embed="rId4"/>
          <a:srcRect r="8614"/>
          <a:stretch>
            <a:fillRect/>
          </a:stretch>
        </p:blipFill>
        <p:spPr bwMode="auto">
          <a:xfrm>
            <a:off x="6925749" y="2571744"/>
            <a:ext cx="2218251" cy="2162176"/>
          </a:xfrm>
          <a:prstGeom prst="rect">
            <a:avLst/>
          </a:prstGeom>
          <a:noFill/>
        </p:spPr>
      </p:pic>
      <p:sp>
        <p:nvSpPr>
          <p:cNvPr id="20" name="Заголовок 1"/>
          <p:cNvSpPr txBox="1">
            <a:spLocks/>
          </p:cNvSpPr>
          <p:nvPr/>
        </p:nvSpPr>
        <p:spPr bwMode="auto">
          <a:xfrm rot="10800000" flipV="1">
            <a:off x="7072330" y="4357694"/>
            <a:ext cx="714380" cy="1824831"/>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1" name="Заголовок 1"/>
          <p:cNvSpPr txBox="1">
            <a:spLocks/>
          </p:cNvSpPr>
          <p:nvPr/>
        </p:nvSpPr>
        <p:spPr bwMode="auto">
          <a:xfrm rot="10800000" flipV="1">
            <a:off x="7358082" y="4357694"/>
            <a:ext cx="714380" cy="1824831"/>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
        <p:nvSpPr>
          <p:cNvPr id="22" name="Заголовок 1"/>
          <p:cNvSpPr txBox="1">
            <a:spLocks/>
          </p:cNvSpPr>
          <p:nvPr/>
        </p:nvSpPr>
        <p:spPr bwMode="auto">
          <a:xfrm rot="10800000" flipV="1">
            <a:off x="7643834" y="4357694"/>
            <a:ext cx="714380" cy="1824831"/>
          </a:xfrm>
          <a:prstGeom prst="rect">
            <a:avLst/>
          </a:prstGeom>
          <a:noFill/>
          <a:ln w="9525">
            <a:noFill/>
            <a:miter lim="800000"/>
            <a:headEnd/>
            <a:tailEnd/>
          </a:ln>
        </p:spPr>
        <p:txBody>
          <a:bodyPr anchor="ctr"/>
          <a:lstStyle/>
          <a:p>
            <a:pPr algn="ctr" eaLnBrk="0" hangingPunct="0">
              <a:defRPr/>
            </a:pPr>
            <a:r>
              <a:rPr lang="en-US" sz="15000" b="1" kern="0" dirty="0">
                <a:latin typeface="+mj-lt"/>
                <a:ea typeface="+mj-ea"/>
                <a:cs typeface="+mj-cs"/>
              </a:rPr>
              <a:t>’</a:t>
            </a:r>
            <a:r>
              <a:rPr lang="uk-UA" sz="4400" b="1" kern="0" dirty="0">
                <a:solidFill>
                  <a:srgbClr val="0000FF"/>
                </a:solidFill>
                <a:latin typeface="+mj-lt"/>
                <a:ea typeface="+mj-ea"/>
                <a:cs typeface="+mj-cs"/>
              </a:rPr>
              <a:t> </a:t>
            </a:r>
            <a:endParaRPr lang="ru-RU" sz="4400" b="1"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274638"/>
            <a:ext cx="5286412" cy="1143000"/>
          </a:xfrm>
        </p:spPr>
        <p:txBody>
          <a:bodyPr/>
          <a:lstStyle/>
          <a:p>
            <a:r>
              <a:rPr lang="uk-UA" b="1" dirty="0" smtClean="0">
                <a:solidFill>
                  <a:srgbClr val="CC0099"/>
                </a:solidFill>
                <a:effectLst>
                  <a:outerShdw blurRad="38100" dist="38100" dir="2700000" algn="tl">
                    <a:srgbClr val="000000">
                      <a:alpha val="43137"/>
                    </a:srgbClr>
                  </a:outerShdw>
                </a:effectLst>
              </a:rPr>
              <a:t>Поміркуймо!</a:t>
            </a:r>
            <a:endParaRPr lang="uk-UA" dirty="0"/>
          </a:p>
        </p:txBody>
      </p:sp>
      <p:sp>
        <p:nvSpPr>
          <p:cNvPr id="3" name="Содержимое 2"/>
          <p:cNvSpPr>
            <a:spLocks noGrp="1"/>
          </p:cNvSpPr>
          <p:nvPr>
            <p:ph idx="1"/>
          </p:nvPr>
        </p:nvSpPr>
        <p:spPr>
          <a:xfrm>
            <a:off x="457200" y="1285861"/>
            <a:ext cx="8229600" cy="1857388"/>
          </a:xfrm>
        </p:spPr>
        <p:txBody>
          <a:bodyPr>
            <a:normAutofit/>
          </a:bodyPr>
          <a:lstStyle/>
          <a:p>
            <a:pPr algn="ctr"/>
            <a:r>
              <a:rPr lang="ru-RU" sz="2400" dirty="0" smtClean="0"/>
              <a:t>Стор. 121-122, вправа 3: Прочитайте текст про всесвітньо відомого митця Волта Діснея. Дайте відповіді на запитання.</a:t>
            </a:r>
          </a:p>
          <a:p>
            <a:pPr algn="ctr">
              <a:buNone/>
            </a:pPr>
            <a:r>
              <a:rPr lang="ru-RU" sz="2400" b="1" i="1" dirty="0" smtClean="0">
                <a:solidFill>
                  <a:srgbClr val="FF0000"/>
                </a:solidFill>
              </a:rPr>
              <a:t>  Історія успіху Волта Діснея</a:t>
            </a:r>
          </a:p>
        </p:txBody>
      </p:sp>
      <p:sp>
        <p:nvSpPr>
          <p:cNvPr id="4" name="Нижний колонтитул 3"/>
          <p:cNvSpPr>
            <a:spLocks noGrp="1"/>
          </p:cNvSpPr>
          <p:nvPr>
            <p:ph type="ftr" sz="quarter" idx="11"/>
          </p:nvPr>
        </p:nvSpPr>
        <p:spPr>
          <a:xfrm>
            <a:off x="785786" y="6492875"/>
            <a:ext cx="2357454" cy="365125"/>
          </a:xfrm>
        </p:spPr>
        <p:txBody>
          <a:bodyPr/>
          <a:lstStyle/>
          <a:p>
            <a:r>
              <a:rPr lang="ru-RU" dirty="0" smtClean="0"/>
              <a:t>© Скляренко О.А. 2024</a:t>
            </a:r>
            <a:endParaRPr lang="ru-RU" dirty="0"/>
          </a:p>
        </p:txBody>
      </p:sp>
      <p:sp>
        <p:nvSpPr>
          <p:cNvPr id="5" name="Блок-схема: ручное управление 4"/>
          <p:cNvSpPr/>
          <p:nvPr/>
        </p:nvSpPr>
        <p:spPr>
          <a:xfrm flipV="1">
            <a:off x="571472" y="5491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ая прямоугольная выноска 5"/>
          <p:cNvSpPr/>
          <p:nvPr/>
        </p:nvSpPr>
        <p:spPr>
          <a:xfrm rot="20970662" flipH="1">
            <a:off x="119412" y="1508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ая прямоугольная выноска 6"/>
          <p:cNvSpPr/>
          <p:nvPr/>
        </p:nvSpPr>
        <p:spPr>
          <a:xfrm rot="494076">
            <a:off x="1118110" y="2937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C:\Users\Ольга\Desktop\Walt-Disney-PNG-Photos.png"/>
          <p:cNvPicPr>
            <a:picLocks noChangeAspect="1" noChangeArrowheads="1"/>
          </p:cNvPicPr>
          <p:nvPr/>
        </p:nvPicPr>
        <p:blipFill>
          <a:blip r:embed="rId2" cstate="print"/>
          <a:srcRect/>
          <a:stretch>
            <a:fillRect/>
          </a:stretch>
        </p:blipFill>
        <p:spPr bwMode="auto">
          <a:xfrm>
            <a:off x="500034" y="2928934"/>
            <a:ext cx="3000396" cy="3000396"/>
          </a:xfrm>
          <a:prstGeom prst="rect">
            <a:avLst/>
          </a:prstGeom>
          <a:noFill/>
        </p:spPr>
      </p:pic>
      <p:sp>
        <p:nvSpPr>
          <p:cNvPr id="9" name="Содержимое 2"/>
          <p:cNvSpPr txBox="1">
            <a:spLocks/>
          </p:cNvSpPr>
          <p:nvPr/>
        </p:nvSpPr>
        <p:spPr>
          <a:xfrm>
            <a:off x="3143240" y="3000372"/>
            <a:ext cx="5757874" cy="3857628"/>
          </a:xfrm>
          <a:prstGeom prst="rect">
            <a:avLst/>
          </a:prstGeom>
        </p:spPr>
        <p:txBody>
          <a:bodyPr vert="horz" lIns="91440" tIns="45720" rIns="91440" bIns="45720" rtlCol="0">
            <a:normAutofit/>
          </a:bodyPr>
          <a:lstStyle/>
          <a:p>
            <a:pPr marL="342900" lvl="0" indent="-342900" algn="ctr">
              <a:spcBef>
                <a:spcPct val="20000"/>
              </a:spcBef>
              <a:buFont typeface="Arial" pitchFamily="34" charset="0"/>
              <a:buChar char="•"/>
            </a:pPr>
            <a:r>
              <a:rPr kumimoji="0" lang="ru-RU" sz="2400" b="0" i="0" u="none" strike="noStrike" kern="1200" cap="none" spc="0" normalizeH="0" baseline="0" noProof="0" dirty="0" smtClean="0">
                <a:ln>
                  <a:noFill/>
                </a:ln>
                <a:solidFill>
                  <a:schemeClr val="tx1"/>
                </a:solidFill>
                <a:effectLst/>
                <a:uLnTx/>
                <a:uFillTx/>
                <a:latin typeface="+mn-lt"/>
                <a:ea typeface="+mn-ea"/>
                <a:cs typeface="+mn-cs"/>
              </a:rPr>
              <a:t>Коли Волт Дісней жив у Канзасі, то мріяв стати художником. Волт відправив свої малюнки в газету «Канзас сіті стар» у надії отримати роботу. Прийшла відповідь, що малюнки просто бездарні. Він був дуже засмучений, але не опустив рук. Гараж його батька був для нього студією. І</a:t>
            </a:r>
            <a:r>
              <a:rPr lang="ru-RU" sz="2400" dirty="0" smtClean="0"/>
              <a:t> саме в цьому брудному гаражі він знайшов</a:t>
            </a:r>
            <a:endParaRPr kumimoji="0" lang="uk-UA"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3075" name="Picture 3" descr="C:\Users\Ольга\Desktop\png-transparent-princess-jasmine-aladdin-rapunzel-belle-ariel-disney-princess-fictional-character-cartoon-girl-thumbnail-removebg-preview.png"/>
          <p:cNvPicPr>
            <a:picLocks noChangeAspect="1" noChangeArrowheads="1"/>
          </p:cNvPicPr>
          <p:nvPr/>
        </p:nvPicPr>
        <p:blipFill>
          <a:blip r:embed="rId3"/>
          <a:srcRect/>
          <a:stretch>
            <a:fillRect/>
          </a:stretch>
        </p:blipFill>
        <p:spPr bwMode="auto">
          <a:xfrm>
            <a:off x="0" y="5060183"/>
            <a:ext cx="1428728" cy="1797817"/>
          </a:xfrm>
          <a:prstGeom prst="rect">
            <a:avLst/>
          </a:prstGeom>
          <a:noFill/>
        </p:spPr>
      </p:pic>
      <p:pic>
        <p:nvPicPr>
          <p:cNvPr id="3076" name="Picture 4" descr="C:\Users\Ольга\Desktop\Без_названия-removebg-preview.png"/>
          <p:cNvPicPr>
            <a:picLocks noChangeAspect="1" noChangeArrowheads="1"/>
          </p:cNvPicPr>
          <p:nvPr/>
        </p:nvPicPr>
        <p:blipFill>
          <a:blip r:embed="rId4"/>
          <a:srcRect/>
          <a:stretch>
            <a:fillRect/>
          </a:stretch>
        </p:blipFill>
        <p:spPr bwMode="auto">
          <a:xfrm>
            <a:off x="-1" y="1857364"/>
            <a:ext cx="1437690" cy="1643074"/>
          </a:xfrm>
          <a:prstGeom prst="rect">
            <a:avLst/>
          </a:prstGeom>
          <a:noFill/>
        </p:spPr>
      </p:pic>
      <p:pic>
        <p:nvPicPr>
          <p:cNvPr id="3077" name="Picture 5" descr="C:\Users\Ольга\Desktop\1641901613_8-abrakadabra-fun-p-mikki-maus-na-prozrachnom-fone-20.png"/>
          <p:cNvPicPr>
            <a:picLocks noChangeAspect="1" noChangeArrowheads="1"/>
          </p:cNvPicPr>
          <p:nvPr/>
        </p:nvPicPr>
        <p:blipFill>
          <a:blip r:embed="rId5" cstate="print"/>
          <a:srcRect/>
          <a:stretch>
            <a:fillRect/>
          </a:stretch>
        </p:blipFill>
        <p:spPr bwMode="auto">
          <a:xfrm>
            <a:off x="7452558" y="1857364"/>
            <a:ext cx="1691442" cy="1183026"/>
          </a:xfrm>
          <a:prstGeom prst="rect">
            <a:avLst/>
          </a:prstGeom>
          <a:noFill/>
        </p:spPr>
      </p:pic>
      <p:pic>
        <p:nvPicPr>
          <p:cNvPr id="3078" name="Picture 6" descr="C:\Users\Ольга\Desktop\depositphotos_3795050-stock-illustration-castle-removebg-preview.png"/>
          <p:cNvPicPr>
            <a:picLocks noChangeAspect="1" noChangeArrowheads="1"/>
          </p:cNvPicPr>
          <p:nvPr/>
        </p:nvPicPr>
        <p:blipFill>
          <a:blip r:embed="rId6" cstate="print"/>
          <a:srcRect/>
          <a:stretch>
            <a:fillRect/>
          </a:stretch>
        </p:blipFill>
        <p:spPr bwMode="auto">
          <a:xfrm>
            <a:off x="7583721" y="0"/>
            <a:ext cx="1560279" cy="1428760"/>
          </a:xfrm>
          <a:prstGeom prst="rect">
            <a:avLst/>
          </a:prstGeom>
          <a:noFill/>
        </p:spPr>
      </p:pic>
      <p:pic>
        <p:nvPicPr>
          <p:cNvPr id="3079" name="Picture 7" descr="C:\Users\Ольга\Desktop\Без_названия-removebg-preview (2).png"/>
          <p:cNvPicPr>
            <a:picLocks noChangeAspect="1" noChangeArrowheads="1"/>
          </p:cNvPicPr>
          <p:nvPr/>
        </p:nvPicPr>
        <p:blipFill>
          <a:blip r:embed="rId7"/>
          <a:srcRect/>
          <a:stretch>
            <a:fillRect/>
          </a:stretch>
        </p:blipFill>
        <p:spPr bwMode="auto">
          <a:xfrm>
            <a:off x="2714612" y="5097751"/>
            <a:ext cx="1262065" cy="17602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7"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1" end="1"/>
                                            </p:txEl>
                                          </p:spTgt>
                                        </p:tgtEl>
                                        <p:attrNameLst>
                                          <p:attrName>fill.type</p:attrName>
                                        </p:attrNameLst>
                                      </p:cBhvr>
                                      <p:to>
                                        <p:strVal val="solid"/>
                                      </p:to>
                                    </p:set>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blinds(horizontal)">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a:xfrm>
            <a:off x="3124200" y="6492899"/>
            <a:ext cx="2895600" cy="365125"/>
          </a:xfrm>
        </p:spPr>
        <p:txBody>
          <a:bodyPr/>
          <a:lstStyle/>
          <a:p>
            <a:r>
              <a:rPr lang="ru-RU" dirty="0" smtClean="0"/>
              <a:t>© Скляренко О.А. 2024</a:t>
            </a:r>
            <a:endParaRPr lang="ru-RU" dirty="0"/>
          </a:p>
        </p:txBody>
      </p:sp>
      <p:sp>
        <p:nvSpPr>
          <p:cNvPr id="5" name="Содержимое 2"/>
          <p:cNvSpPr>
            <a:spLocks noGrp="1"/>
          </p:cNvSpPr>
          <p:nvPr>
            <p:ph idx="1"/>
          </p:nvPr>
        </p:nvSpPr>
        <p:spPr>
          <a:xfrm>
            <a:off x="571472" y="1571612"/>
            <a:ext cx="5929354" cy="4929222"/>
          </a:xfrm>
        </p:spPr>
        <p:txBody>
          <a:bodyPr>
            <a:normAutofit/>
          </a:bodyPr>
          <a:lstStyle/>
          <a:p>
            <a:pPr algn="ctr">
              <a:buNone/>
            </a:pPr>
            <a:r>
              <a:rPr lang="ru-RU" sz="2400" dirty="0" smtClean="0"/>
              <a:t>   ідею, яка принесла потім мільйони доларів і дала поштовх розвитку кар’єри. Одного разу він побачив на підлозі мишку, яка бігала і гралася. Волту вона дуже сподобалася, і він приніс їй трохи хлібних крихт. Так вони співіснували разом. Через деякий час Волт переїхав до Голівуду і став обмірковувати основу свого майбутнього фільму. Геть випадково він згадав про мишку в гаражі. І ось вже контури малюнка мишки лягли на папір. Це і був Міккі Маус.</a:t>
            </a:r>
            <a:endParaRPr lang="uk-UA" sz="2400" dirty="0"/>
          </a:p>
        </p:txBody>
      </p:sp>
      <p:pic>
        <p:nvPicPr>
          <p:cNvPr id="4098" name="Picture 2" descr="C:\Users\Ольга\Desktop\Без_названия-removebg-preview.png"/>
          <p:cNvPicPr>
            <a:picLocks noChangeAspect="1" noChangeArrowheads="1"/>
          </p:cNvPicPr>
          <p:nvPr/>
        </p:nvPicPr>
        <p:blipFill>
          <a:blip r:embed="rId2"/>
          <a:srcRect/>
          <a:stretch>
            <a:fillRect/>
          </a:stretch>
        </p:blipFill>
        <p:spPr bwMode="auto">
          <a:xfrm>
            <a:off x="1" y="0"/>
            <a:ext cx="1500166" cy="1703625"/>
          </a:xfrm>
          <a:prstGeom prst="rect">
            <a:avLst/>
          </a:prstGeom>
          <a:noFill/>
        </p:spPr>
      </p:pic>
      <p:pic>
        <p:nvPicPr>
          <p:cNvPr id="4099" name="Picture 3" descr="C:\Users\Ольга\Desktop\Без_названия-removebg-preview (3).png"/>
          <p:cNvPicPr>
            <a:picLocks noChangeAspect="1" noChangeArrowheads="1"/>
          </p:cNvPicPr>
          <p:nvPr/>
        </p:nvPicPr>
        <p:blipFill>
          <a:blip r:embed="rId3"/>
          <a:srcRect l="13046"/>
          <a:stretch>
            <a:fillRect/>
          </a:stretch>
        </p:blipFill>
        <p:spPr bwMode="auto">
          <a:xfrm>
            <a:off x="0" y="5214950"/>
            <a:ext cx="1428704" cy="1643050"/>
          </a:xfrm>
          <a:prstGeom prst="rect">
            <a:avLst/>
          </a:prstGeom>
          <a:noFill/>
        </p:spPr>
      </p:pic>
      <p:pic>
        <p:nvPicPr>
          <p:cNvPr id="4100" name="Picture 4" descr="C:\Users\Ольга\Desktop\mickey_mouse_PNG99.png"/>
          <p:cNvPicPr>
            <a:picLocks noChangeAspect="1" noChangeArrowheads="1"/>
          </p:cNvPicPr>
          <p:nvPr/>
        </p:nvPicPr>
        <p:blipFill>
          <a:blip r:embed="rId4" cstate="print"/>
          <a:srcRect/>
          <a:stretch>
            <a:fillRect/>
          </a:stretch>
        </p:blipFill>
        <p:spPr bwMode="auto">
          <a:xfrm flipH="1">
            <a:off x="7330836" y="5000612"/>
            <a:ext cx="1813164" cy="1857388"/>
          </a:xfrm>
          <a:prstGeom prst="rect">
            <a:avLst/>
          </a:prstGeom>
          <a:noFill/>
        </p:spPr>
      </p:pic>
      <p:pic>
        <p:nvPicPr>
          <p:cNvPr id="4101" name="Picture 5" descr="C:\Users\Ольга\Desktop\0_8a490_393aa77c_M.png"/>
          <p:cNvPicPr>
            <a:picLocks noChangeAspect="1" noChangeArrowheads="1"/>
          </p:cNvPicPr>
          <p:nvPr/>
        </p:nvPicPr>
        <p:blipFill>
          <a:blip r:embed="rId5"/>
          <a:srcRect/>
          <a:stretch>
            <a:fillRect/>
          </a:stretch>
        </p:blipFill>
        <p:spPr bwMode="auto">
          <a:xfrm>
            <a:off x="7215206" y="142852"/>
            <a:ext cx="1738320" cy="2383982"/>
          </a:xfrm>
          <a:prstGeom prst="rect">
            <a:avLst/>
          </a:prstGeom>
          <a:noFill/>
        </p:spPr>
      </p:pic>
      <p:pic>
        <p:nvPicPr>
          <p:cNvPr id="4102" name="Picture 6" descr="C:\Users\Ольга\Desktop\Без_названия-removebg-preview (2).png"/>
          <p:cNvPicPr>
            <a:picLocks noChangeAspect="1" noChangeArrowheads="1"/>
          </p:cNvPicPr>
          <p:nvPr/>
        </p:nvPicPr>
        <p:blipFill>
          <a:blip r:embed="rId6"/>
          <a:srcRect t="7935" b="20636"/>
          <a:stretch>
            <a:fillRect/>
          </a:stretch>
        </p:blipFill>
        <p:spPr bwMode="auto">
          <a:xfrm>
            <a:off x="2071670" y="0"/>
            <a:ext cx="3096636" cy="1571612"/>
          </a:xfrm>
          <a:prstGeom prst="rect">
            <a:avLst/>
          </a:prstGeom>
          <a:noFill/>
        </p:spPr>
      </p:pic>
      <p:pic>
        <p:nvPicPr>
          <p:cNvPr id="4103" name="Picture 7" descr="C:\Users\Ольга\Desktop\png-transparent-snow-white-illustration-snow-white-queen-magic-mirror-seven-dwarfs-snow-white-hand-toddler-vertebrate-removebg-preview.png"/>
          <p:cNvPicPr>
            <a:picLocks noChangeAspect="1" noChangeArrowheads="1"/>
          </p:cNvPicPr>
          <p:nvPr/>
        </p:nvPicPr>
        <p:blipFill>
          <a:blip r:embed="rId7"/>
          <a:srcRect l="16074" r="17286"/>
          <a:stretch>
            <a:fillRect/>
          </a:stretch>
        </p:blipFill>
        <p:spPr bwMode="auto">
          <a:xfrm>
            <a:off x="6357950" y="2571744"/>
            <a:ext cx="2428892" cy="23729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386158" y="142852"/>
            <a:ext cx="5400684" cy="6715148"/>
          </a:xfrm>
        </p:spPr>
        <p:txBody>
          <a:bodyPr>
            <a:normAutofit lnSpcReduction="10000"/>
          </a:bodyPr>
          <a:lstStyle/>
          <a:p>
            <a:pPr algn="ctr">
              <a:buNone/>
            </a:pPr>
            <a:r>
              <a:rPr lang="ru-RU" sz="2600" dirty="0" smtClean="0"/>
              <a:t>     Але Волт Дісней сам не малював і не писав сценаріїв і музики для своїх фільмів. Для цього в нього було 134 працівники, серед яких, до речі, і мультиплікатор українського походження – Вілл Титла. Куди ж він витрачав свій час? Він шукав ідеї та сюжети для фільмів. Щоб герой був правдоподібним, Волт Дісней щотижня ходив до зоопарку і спостерігав за тваринами, а також слухав їх. Наприклад, мишачий писк у мультфільмах про Міккі Мауса озвучував сам Волт.</a:t>
            </a:r>
            <a:endParaRPr lang="ru-RU" sz="2600" dirty="0"/>
          </a:p>
        </p:txBody>
      </p:sp>
      <p:sp>
        <p:nvSpPr>
          <p:cNvPr id="4" name="Нижний колонтитул 3"/>
          <p:cNvSpPr>
            <a:spLocks noGrp="1"/>
          </p:cNvSpPr>
          <p:nvPr>
            <p:ph type="ftr" sz="quarter" idx="11"/>
          </p:nvPr>
        </p:nvSpPr>
        <p:spPr>
          <a:xfrm>
            <a:off x="6715140" y="6492875"/>
            <a:ext cx="2428860" cy="365125"/>
          </a:xfrm>
        </p:spPr>
        <p:txBody>
          <a:bodyPr/>
          <a:lstStyle/>
          <a:p>
            <a:r>
              <a:rPr lang="ru-RU" dirty="0" smtClean="0"/>
              <a:t>© Скляренко О.А. 2024</a:t>
            </a:r>
            <a:endParaRPr lang="ru-RU" dirty="0"/>
          </a:p>
        </p:txBody>
      </p:sp>
      <p:pic>
        <p:nvPicPr>
          <p:cNvPr id="5122" name="Picture 2" descr="C:\Users\Ольга\Desktop\Walt_Disney_Animation_Studios_logo.svg.png"/>
          <p:cNvPicPr>
            <a:picLocks noChangeAspect="1" noChangeArrowheads="1"/>
          </p:cNvPicPr>
          <p:nvPr/>
        </p:nvPicPr>
        <p:blipFill>
          <a:blip r:embed="rId2"/>
          <a:srcRect b="9301"/>
          <a:stretch>
            <a:fillRect/>
          </a:stretch>
        </p:blipFill>
        <p:spPr bwMode="auto">
          <a:xfrm>
            <a:off x="142844" y="142852"/>
            <a:ext cx="3736731" cy="2428892"/>
          </a:xfrm>
          <a:prstGeom prst="rect">
            <a:avLst/>
          </a:prstGeom>
          <a:noFill/>
        </p:spPr>
      </p:pic>
      <p:pic>
        <p:nvPicPr>
          <p:cNvPr id="5123" name="Picture 3" descr="C:\Users\Ольга\Desktop\dacd6f81301e57560a224b0def31ab43.png"/>
          <p:cNvPicPr>
            <a:picLocks noChangeAspect="1" noChangeArrowheads="1"/>
          </p:cNvPicPr>
          <p:nvPr/>
        </p:nvPicPr>
        <p:blipFill>
          <a:blip r:embed="rId3" cstate="print"/>
          <a:srcRect/>
          <a:stretch>
            <a:fillRect/>
          </a:stretch>
        </p:blipFill>
        <p:spPr bwMode="auto">
          <a:xfrm>
            <a:off x="0" y="4757501"/>
            <a:ext cx="4357686" cy="2100500"/>
          </a:xfrm>
          <a:prstGeom prst="rect">
            <a:avLst/>
          </a:prstGeom>
          <a:noFill/>
        </p:spPr>
      </p:pic>
      <p:pic>
        <p:nvPicPr>
          <p:cNvPr id="5125" name="Picture 5" descr="C:\Users\Ольга\Desktop\images-removebg-preview (2).png"/>
          <p:cNvPicPr>
            <a:picLocks noChangeAspect="1" noChangeArrowheads="1"/>
          </p:cNvPicPr>
          <p:nvPr/>
        </p:nvPicPr>
        <p:blipFill>
          <a:blip r:embed="rId4"/>
          <a:srcRect/>
          <a:stretch>
            <a:fillRect/>
          </a:stretch>
        </p:blipFill>
        <p:spPr bwMode="auto">
          <a:xfrm>
            <a:off x="2428860" y="2703714"/>
            <a:ext cx="1071570" cy="1725409"/>
          </a:xfrm>
          <a:prstGeom prst="rect">
            <a:avLst/>
          </a:prstGeom>
          <a:noFill/>
        </p:spPr>
      </p:pic>
      <p:pic>
        <p:nvPicPr>
          <p:cNvPr id="5126" name="Picture 6" descr="C:\Users\Ольга\Desktop\png-clipart-arecaceae-shrub-tree-plant-stem-grass-removebg-preview.png"/>
          <p:cNvPicPr>
            <a:picLocks noChangeAspect="1" noChangeArrowheads="1"/>
          </p:cNvPicPr>
          <p:nvPr/>
        </p:nvPicPr>
        <p:blipFill>
          <a:blip r:embed="rId5"/>
          <a:srcRect l="13414" r="47848"/>
          <a:stretch>
            <a:fillRect/>
          </a:stretch>
        </p:blipFill>
        <p:spPr bwMode="auto">
          <a:xfrm flipH="1">
            <a:off x="0" y="3357562"/>
            <a:ext cx="1285884" cy="2062165"/>
          </a:xfrm>
          <a:prstGeom prst="rect">
            <a:avLst/>
          </a:prstGeom>
          <a:noFill/>
        </p:spPr>
      </p:pic>
      <p:pic>
        <p:nvPicPr>
          <p:cNvPr id="5124" name="Picture 4" descr="C:\Users\Ольга\Desktop\1647207431_2-abrakadabra-fun-p-personazh-na-prozrachnom-fone-3-removebg-preview.png"/>
          <p:cNvPicPr>
            <a:picLocks noChangeAspect="1" noChangeArrowheads="1"/>
          </p:cNvPicPr>
          <p:nvPr/>
        </p:nvPicPr>
        <p:blipFill>
          <a:blip r:embed="rId6" cstate="print"/>
          <a:srcRect/>
          <a:stretch>
            <a:fillRect/>
          </a:stretch>
        </p:blipFill>
        <p:spPr bwMode="auto">
          <a:xfrm>
            <a:off x="785786" y="2643182"/>
            <a:ext cx="1230795" cy="20396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14290"/>
            <a:ext cx="8572560" cy="3186122"/>
          </a:xfrm>
        </p:spPr>
        <p:txBody>
          <a:bodyPr>
            <a:normAutofit/>
          </a:bodyPr>
          <a:lstStyle/>
          <a:p>
            <a:pPr algn="ctr">
              <a:buNone/>
            </a:pPr>
            <a:r>
              <a:rPr lang="ru-RU" sz="2600" dirty="0" smtClean="0"/>
              <a:t>  Як тільки він знаходив сюжет, то відразу обговорював із 20 своїми сценаристами, і навіть якщо вони не були згодні із сюжетними поворотами, то намагався їх переконати чи наполягти на своєму баченні. На зйомки фільму про Міккі Мауса пішло 90 днів, а потім був приголомшливий успіх у глядачів.</a:t>
            </a:r>
            <a:endParaRPr lang="ru-RU" sz="2600" dirty="0"/>
          </a:p>
        </p:txBody>
      </p:sp>
      <p:sp>
        <p:nvSpPr>
          <p:cNvPr id="4" name="Нижний колонтитул 3"/>
          <p:cNvSpPr>
            <a:spLocks noGrp="1"/>
          </p:cNvSpPr>
          <p:nvPr>
            <p:ph type="ftr" sz="quarter" idx="11"/>
          </p:nvPr>
        </p:nvSpPr>
        <p:spPr>
          <a:xfrm>
            <a:off x="6858016" y="6492875"/>
            <a:ext cx="2285984" cy="365125"/>
          </a:xfrm>
        </p:spPr>
        <p:txBody>
          <a:bodyPr/>
          <a:lstStyle/>
          <a:p>
            <a:r>
              <a:rPr lang="ru-RU" dirty="0" smtClean="0"/>
              <a:t>© Скляренко О.А. 2024</a:t>
            </a:r>
            <a:endParaRPr lang="ru-RU" dirty="0"/>
          </a:p>
        </p:txBody>
      </p:sp>
      <p:pic>
        <p:nvPicPr>
          <p:cNvPr id="6146" name="Picture 2" descr="C:\Users\Ольга\Desktop\mikki-maus-multfilmi-tort-do-dnya-narodzhennya-klip-art-shpalery-removebg-preview.png"/>
          <p:cNvPicPr>
            <a:picLocks noChangeAspect="1" noChangeArrowheads="1"/>
          </p:cNvPicPr>
          <p:nvPr/>
        </p:nvPicPr>
        <p:blipFill>
          <a:blip r:embed="rId2"/>
          <a:srcRect b="3464"/>
          <a:stretch>
            <a:fillRect/>
          </a:stretch>
        </p:blipFill>
        <p:spPr bwMode="auto">
          <a:xfrm>
            <a:off x="1535252" y="2643183"/>
            <a:ext cx="5818029" cy="4214818"/>
          </a:xfrm>
          <a:prstGeom prst="rect">
            <a:avLst/>
          </a:prstGeom>
          <a:noFill/>
        </p:spPr>
      </p:pic>
      <p:pic>
        <p:nvPicPr>
          <p:cNvPr id="6147" name="Picture 3" descr="C:\Users\Ольга\Desktop\images__5_-removebg-preview (1).png"/>
          <p:cNvPicPr>
            <a:picLocks noChangeAspect="1" noChangeArrowheads="1"/>
          </p:cNvPicPr>
          <p:nvPr/>
        </p:nvPicPr>
        <p:blipFill>
          <a:blip r:embed="rId3"/>
          <a:srcRect/>
          <a:stretch>
            <a:fillRect/>
          </a:stretch>
        </p:blipFill>
        <p:spPr bwMode="auto">
          <a:xfrm>
            <a:off x="0" y="2571744"/>
            <a:ext cx="1902951" cy="2428892"/>
          </a:xfrm>
          <a:prstGeom prst="rect">
            <a:avLst/>
          </a:prstGeom>
          <a:noFill/>
        </p:spPr>
      </p:pic>
      <p:pic>
        <p:nvPicPr>
          <p:cNvPr id="6148" name="Picture 4" descr="C:\Users\Ольга\Desktop\images__7_-removebg-preview.png"/>
          <p:cNvPicPr>
            <a:picLocks noChangeAspect="1" noChangeArrowheads="1"/>
          </p:cNvPicPr>
          <p:nvPr/>
        </p:nvPicPr>
        <p:blipFill>
          <a:blip r:embed="rId4"/>
          <a:srcRect/>
          <a:stretch>
            <a:fillRect/>
          </a:stretch>
        </p:blipFill>
        <p:spPr bwMode="auto">
          <a:xfrm flipH="1">
            <a:off x="7358082" y="2857496"/>
            <a:ext cx="1785918" cy="21759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28"/>
            <a:ext cx="8258204" cy="2757494"/>
          </a:xfrm>
        </p:spPr>
        <p:txBody>
          <a:bodyPr>
            <a:normAutofit/>
          </a:bodyPr>
          <a:lstStyle/>
          <a:p>
            <a:pPr algn="ctr">
              <a:buNone/>
            </a:pPr>
            <a:r>
              <a:rPr lang="ru-RU" sz="2600" dirty="0" smtClean="0"/>
              <a:t>Волт Дісней вважав, що успіх приходить тільки тоді, коли людина любить свою роботу. Він ніколи не робив нічого тільки заради грошей. Джерелом натхнення для нього була сама робота і те, що вона приносила задоволення не тільки йому, а й іншим людям.</a:t>
            </a:r>
            <a:endParaRPr lang="ru-RU" sz="26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7170" name="Picture 2" descr="C:\Users\Ольга\Desktop\images__5_-removebg-preview (2).png"/>
          <p:cNvPicPr>
            <a:picLocks noChangeAspect="1" noChangeArrowheads="1"/>
          </p:cNvPicPr>
          <p:nvPr/>
        </p:nvPicPr>
        <p:blipFill>
          <a:blip r:embed="rId2"/>
          <a:srcRect/>
          <a:stretch>
            <a:fillRect/>
          </a:stretch>
        </p:blipFill>
        <p:spPr bwMode="auto">
          <a:xfrm>
            <a:off x="3000364" y="2786058"/>
            <a:ext cx="3500462" cy="3500462"/>
          </a:xfrm>
          <a:prstGeom prst="rect">
            <a:avLst/>
          </a:prstGeom>
          <a:noFill/>
        </p:spPr>
      </p:pic>
      <p:pic>
        <p:nvPicPr>
          <p:cNvPr id="7171" name="Picture 3" descr="C:\Users\Ольга\Desktop\mickey_mouse_PNG19.png"/>
          <p:cNvPicPr>
            <a:picLocks noChangeAspect="1" noChangeArrowheads="1"/>
          </p:cNvPicPr>
          <p:nvPr/>
        </p:nvPicPr>
        <p:blipFill>
          <a:blip r:embed="rId3"/>
          <a:srcRect/>
          <a:stretch>
            <a:fillRect/>
          </a:stretch>
        </p:blipFill>
        <p:spPr bwMode="auto">
          <a:xfrm>
            <a:off x="6357950" y="4357702"/>
            <a:ext cx="2500298" cy="2500298"/>
          </a:xfrm>
          <a:prstGeom prst="rect">
            <a:avLst/>
          </a:prstGeom>
          <a:noFill/>
        </p:spPr>
      </p:pic>
      <p:pic>
        <p:nvPicPr>
          <p:cNvPr id="7172" name="Picture 4" descr="C:\Users\Ольга\Desktop\images__7_-removebg-preview (1).png"/>
          <p:cNvPicPr>
            <a:picLocks noChangeAspect="1" noChangeArrowheads="1"/>
          </p:cNvPicPr>
          <p:nvPr/>
        </p:nvPicPr>
        <p:blipFill>
          <a:blip r:embed="rId4"/>
          <a:srcRect/>
          <a:stretch>
            <a:fillRect/>
          </a:stretch>
        </p:blipFill>
        <p:spPr bwMode="auto">
          <a:xfrm>
            <a:off x="142844" y="2500306"/>
            <a:ext cx="2500298" cy="2065023"/>
          </a:xfrm>
          <a:prstGeom prst="rect">
            <a:avLst/>
          </a:prstGeom>
          <a:noFill/>
        </p:spPr>
      </p:pic>
      <p:pic>
        <p:nvPicPr>
          <p:cNvPr id="7173" name="Picture 5" descr="C:\Users\Ольга\Desktop\mickey-mouse-pictures-for-desktop-wallpaper-preview-removebg-preview.png"/>
          <p:cNvPicPr>
            <a:picLocks noChangeAspect="1" noChangeArrowheads="1"/>
          </p:cNvPicPr>
          <p:nvPr/>
        </p:nvPicPr>
        <p:blipFill>
          <a:blip r:embed="rId5"/>
          <a:srcRect/>
          <a:stretch>
            <a:fillRect/>
          </a:stretch>
        </p:blipFill>
        <p:spPr bwMode="auto">
          <a:xfrm>
            <a:off x="0" y="4991614"/>
            <a:ext cx="3314701" cy="1866386"/>
          </a:xfrm>
          <a:prstGeom prst="rect">
            <a:avLst/>
          </a:prstGeom>
          <a:noFill/>
        </p:spPr>
      </p:pic>
      <p:pic>
        <p:nvPicPr>
          <p:cNvPr id="7174" name="Picture 6" descr="C:\Users\Ольга\Desktop\Без_названия__2_-removebg-preview (1).png"/>
          <p:cNvPicPr>
            <a:picLocks noChangeAspect="1" noChangeArrowheads="1"/>
          </p:cNvPicPr>
          <p:nvPr/>
        </p:nvPicPr>
        <p:blipFill>
          <a:blip r:embed="rId6"/>
          <a:srcRect/>
          <a:stretch>
            <a:fillRect/>
          </a:stretch>
        </p:blipFill>
        <p:spPr bwMode="auto">
          <a:xfrm>
            <a:off x="6734176" y="2428869"/>
            <a:ext cx="2179756" cy="1714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21" presetClass="entr" presetSubtype="8"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heel(8)">
                                      <p:cBhvr>
                                        <p:cTn id="10" dur="500"/>
                                        <p:tgtEl>
                                          <p:spTgt spid="7172"/>
                                        </p:tgtEl>
                                      </p:cBhvr>
                                    </p:animEffect>
                                  </p:childTnLst>
                                </p:cTn>
                              </p:par>
                              <p:par>
                                <p:cTn id="11" presetID="21" presetClass="entr" presetSubtype="8"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heel(8)">
                                      <p:cBhvr>
                                        <p:cTn id="13" dur="500"/>
                                        <p:tgtEl>
                                          <p:spTgt spid="7170"/>
                                        </p:tgtEl>
                                      </p:cBhvr>
                                    </p:animEffect>
                                  </p:childTnLst>
                                </p:cTn>
                              </p:par>
                              <p:par>
                                <p:cTn id="14" presetID="21" presetClass="entr" presetSubtype="8" fill="hold" nodeType="withEffect">
                                  <p:stCondLst>
                                    <p:cond delay="0"/>
                                  </p:stCondLst>
                                  <p:childTnLst>
                                    <p:set>
                                      <p:cBhvr>
                                        <p:cTn id="15" dur="1" fill="hold">
                                          <p:stCondLst>
                                            <p:cond delay="0"/>
                                          </p:stCondLst>
                                        </p:cTn>
                                        <p:tgtEl>
                                          <p:spTgt spid="7173"/>
                                        </p:tgtEl>
                                        <p:attrNameLst>
                                          <p:attrName>style.visibility</p:attrName>
                                        </p:attrNameLst>
                                      </p:cBhvr>
                                      <p:to>
                                        <p:strVal val="visible"/>
                                      </p:to>
                                    </p:set>
                                    <p:animEffect transition="in" filter="wheel(8)">
                                      <p:cBhvr>
                                        <p:cTn id="16" dur="500"/>
                                        <p:tgtEl>
                                          <p:spTgt spid="7173"/>
                                        </p:tgtEl>
                                      </p:cBhvr>
                                    </p:animEffect>
                                  </p:childTnLst>
                                </p:cTn>
                              </p:par>
                              <p:par>
                                <p:cTn id="17" presetID="21" presetClass="entr" presetSubtype="8" fill="hold" nodeType="with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wheel(8)">
                                      <p:cBhvr>
                                        <p:cTn id="19" dur="500"/>
                                        <p:tgtEl>
                                          <p:spTgt spid="7171"/>
                                        </p:tgtEl>
                                      </p:cBhvr>
                                    </p:animEffect>
                                  </p:childTnLst>
                                </p:cTn>
                              </p:par>
                              <p:par>
                                <p:cTn id="20" presetID="21" presetClass="entr" presetSubtype="8" fill="hold" nodeType="withEffect">
                                  <p:stCondLst>
                                    <p:cond delay="0"/>
                                  </p:stCondLst>
                                  <p:childTnLst>
                                    <p:set>
                                      <p:cBhvr>
                                        <p:cTn id="21" dur="1" fill="hold">
                                          <p:stCondLst>
                                            <p:cond delay="0"/>
                                          </p:stCondLst>
                                        </p:cTn>
                                        <p:tgtEl>
                                          <p:spTgt spid="7174"/>
                                        </p:tgtEl>
                                        <p:attrNameLst>
                                          <p:attrName>style.visibility</p:attrName>
                                        </p:attrNameLst>
                                      </p:cBhvr>
                                      <p:to>
                                        <p:strVal val="visible"/>
                                      </p:to>
                                    </p:set>
                                    <p:animEffect transition="in" filter="wheel(8)">
                                      <p:cBhvr>
                                        <p:cTn id="22"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939784"/>
          </a:xfrm>
        </p:spPr>
        <p:txBody>
          <a:bodyPr/>
          <a:lstStyle/>
          <a:p>
            <a:r>
              <a:rPr lang="uk-UA" b="1" dirty="0" smtClean="0">
                <a:solidFill>
                  <a:srgbClr val="CC0099"/>
                </a:solidFill>
                <a:effectLst>
                  <a:outerShdw blurRad="38100" dist="38100" dir="2700000" algn="tl">
                    <a:srgbClr val="000000">
                      <a:alpha val="43137"/>
                    </a:srgbClr>
                  </a:outerShdw>
                </a:effectLst>
              </a:rPr>
              <a:t>Бесіда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285952" y="1071546"/>
            <a:ext cx="6858048" cy="4525963"/>
          </a:xfrm>
        </p:spPr>
        <p:txBody>
          <a:bodyPr>
            <a:normAutofit/>
          </a:bodyPr>
          <a:lstStyle/>
          <a:p>
            <a:r>
              <a:rPr lang="ru-RU" sz="2600" dirty="0" smtClean="0"/>
              <a:t>Які риси допомогли творцю стати успішним? </a:t>
            </a:r>
          </a:p>
          <a:p>
            <a:r>
              <a:rPr lang="ru-RU" sz="2600" dirty="0" smtClean="0"/>
              <a:t>Чи можна назвати Волта Діснея підприємливою людиною? </a:t>
            </a:r>
          </a:p>
          <a:p>
            <a:r>
              <a:rPr lang="ru-RU" sz="2600" dirty="0" smtClean="0"/>
              <a:t>Як ти думаєш, на початку свого життєвого шляху Волт Дісней був підприємцем, а потім підприємливою людиною, чи навпаки? </a:t>
            </a:r>
          </a:p>
          <a:p>
            <a:r>
              <a:rPr lang="ru-RU" sz="2600" dirty="0" smtClean="0"/>
              <a:t>Які знання та вміння необхідні підприємливій людині?</a:t>
            </a:r>
            <a:endParaRPr lang="ru-RU" sz="2600" dirty="0"/>
          </a:p>
        </p:txBody>
      </p:sp>
      <p:sp>
        <p:nvSpPr>
          <p:cNvPr id="4" name="Нижний колонтитул 3"/>
          <p:cNvSpPr>
            <a:spLocks noGrp="1"/>
          </p:cNvSpPr>
          <p:nvPr>
            <p:ph type="ftr" sz="quarter" idx="11"/>
          </p:nvPr>
        </p:nvSpPr>
        <p:spPr>
          <a:xfrm>
            <a:off x="2857488" y="6492875"/>
            <a:ext cx="2895600" cy="365125"/>
          </a:xfrm>
        </p:spPr>
        <p:txBody>
          <a:bodyPr/>
          <a:lstStyle/>
          <a:p>
            <a:r>
              <a:rPr lang="ru-RU" dirty="0" smtClean="0"/>
              <a:t>© Скляренко О.А. 2024</a:t>
            </a:r>
            <a:endParaRPr lang="ru-RU" dirty="0"/>
          </a:p>
        </p:txBody>
      </p:sp>
      <p:pic>
        <p:nvPicPr>
          <p:cNvPr id="8195" name="Picture 3" descr="C:\Users\Ольга\Desktop\pngimg.com - walt_disney_PNG46.png"/>
          <p:cNvPicPr>
            <a:picLocks noChangeAspect="1" noChangeArrowheads="1"/>
          </p:cNvPicPr>
          <p:nvPr/>
        </p:nvPicPr>
        <p:blipFill>
          <a:blip r:embed="rId2"/>
          <a:srcRect b="11736"/>
          <a:stretch>
            <a:fillRect/>
          </a:stretch>
        </p:blipFill>
        <p:spPr bwMode="auto">
          <a:xfrm>
            <a:off x="5572132" y="5246372"/>
            <a:ext cx="3571868" cy="1611628"/>
          </a:xfrm>
          <a:prstGeom prst="rect">
            <a:avLst/>
          </a:prstGeom>
          <a:noFill/>
        </p:spPr>
      </p:pic>
      <p:pic>
        <p:nvPicPr>
          <p:cNvPr id="8196" name="Picture 4" descr="C:\Users\Ольга\Desktop\Walt-Disney-Transparent.png"/>
          <p:cNvPicPr>
            <a:picLocks noChangeAspect="1" noChangeArrowheads="1"/>
          </p:cNvPicPr>
          <p:nvPr/>
        </p:nvPicPr>
        <p:blipFill>
          <a:blip r:embed="rId3"/>
          <a:srcRect/>
          <a:stretch>
            <a:fillRect/>
          </a:stretch>
        </p:blipFill>
        <p:spPr bwMode="auto">
          <a:xfrm>
            <a:off x="0" y="3524457"/>
            <a:ext cx="2714612" cy="3333543"/>
          </a:xfrm>
          <a:prstGeom prst="rect">
            <a:avLst/>
          </a:prstGeom>
          <a:noFill/>
        </p:spPr>
      </p:pic>
      <p:pic>
        <p:nvPicPr>
          <p:cNvPr id="8197" name="Picture 5" descr="C:\Users\Ольга\Desktop\images__6_-removebg-preview.png"/>
          <p:cNvPicPr>
            <a:picLocks noChangeAspect="1" noChangeArrowheads="1"/>
          </p:cNvPicPr>
          <p:nvPr/>
        </p:nvPicPr>
        <p:blipFill>
          <a:blip r:embed="rId4"/>
          <a:srcRect/>
          <a:stretch>
            <a:fillRect/>
          </a:stretch>
        </p:blipFill>
        <p:spPr bwMode="auto">
          <a:xfrm>
            <a:off x="214282" y="142852"/>
            <a:ext cx="1785950" cy="1356768"/>
          </a:xfrm>
          <a:prstGeom prst="rect">
            <a:avLst/>
          </a:prstGeom>
          <a:noFill/>
        </p:spPr>
      </p:pic>
      <p:pic>
        <p:nvPicPr>
          <p:cNvPr id="8198" name="Picture 6" descr="C:\Users\Ольга\Desktop\Без_названия__1_-removebg-preview.png"/>
          <p:cNvPicPr>
            <a:picLocks noChangeAspect="1" noChangeArrowheads="1"/>
          </p:cNvPicPr>
          <p:nvPr/>
        </p:nvPicPr>
        <p:blipFill>
          <a:blip r:embed="rId5"/>
          <a:srcRect/>
          <a:stretch>
            <a:fillRect/>
          </a:stretch>
        </p:blipFill>
        <p:spPr bwMode="auto">
          <a:xfrm>
            <a:off x="7915395" y="0"/>
            <a:ext cx="1228605" cy="1514469"/>
          </a:xfrm>
          <a:prstGeom prst="rect">
            <a:avLst/>
          </a:prstGeom>
          <a:noFill/>
        </p:spPr>
      </p:pic>
      <p:pic>
        <p:nvPicPr>
          <p:cNvPr id="8200" name="Picture 8" descr="C:\Users\Ольга\Desktop\comic_banner_disney.png"/>
          <p:cNvPicPr>
            <a:picLocks noChangeAspect="1" noChangeArrowheads="1"/>
          </p:cNvPicPr>
          <p:nvPr/>
        </p:nvPicPr>
        <p:blipFill>
          <a:blip r:embed="rId6"/>
          <a:srcRect l="47728" t="9542" r="15131" b="21755"/>
          <a:stretch>
            <a:fillRect/>
          </a:stretch>
        </p:blipFill>
        <p:spPr bwMode="auto">
          <a:xfrm flipH="1">
            <a:off x="0" y="1643050"/>
            <a:ext cx="1571604" cy="1928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1714512"/>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Перегляд навчального відео </a:t>
            </a:r>
            <a:r>
              <a:rPr lang="uk-UA" sz="4000" b="1" dirty="0" smtClean="0">
                <a:solidFill>
                  <a:srgbClr val="CC0099"/>
                </a:solidFill>
                <a:effectLst>
                  <a:outerShdw blurRad="38100" dist="38100" dir="2700000" algn="tl">
                    <a:srgbClr val="000000">
                      <a:alpha val="43137"/>
                    </a:srgbClr>
                  </a:outerShdw>
                </a:effectLst>
              </a:rPr>
              <a:t>«Уолт Дісней – король анімації»</a:t>
            </a:r>
            <a:endParaRPr lang="ru-RU" sz="4000"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928802"/>
            <a:ext cx="8229600" cy="1643074"/>
          </a:xfrm>
        </p:spPr>
        <p:txBody>
          <a:bodyPr>
            <a:normAutofit/>
          </a:bodyPr>
          <a:lstStyle/>
          <a:p>
            <a:pPr algn="ctr"/>
            <a:r>
              <a:rPr lang="en-US" dirty="0" smtClean="0">
                <a:hlinkClick r:id="rId2"/>
              </a:rPr>
              <a:t>https://www.youtube.com/watch?v=B_tZZrzsea8&amp;ab_channel=8news.ua</a:t>
            </a:r>
            <a:endParaRPr lang="uk-UA" dirty="0" smtClean="0"/>
          </a:p>
        </p:txBody>
      </p:sp>
      <p:sp>
        <p:nvSpPr>
          <p:cNvPr id="4" name="Нижний колонтитул 3"/>
          <p:cNvSpPr>
            <a:spLocks noGrp="1"/>
          </p:cNvSpPr>
          <p:nvPr>
            <p:ph type="ftr" sz="quarter" idx="11"/>
          </p:nvPr>
        </p:nvSpPr>
        <p:spPr>
          <a:xfrm>
            <a:off x="3143240" y="6492899"/>
            <a:ext cx="2895600" cy="365125"/>
          </a:xfrm>
        </p:spPr>
        <p:txBody>
          <a:bodyPr/>
          <a:lstStyle/>
          <a:p>
            <a:r>
              <a:rPr lang="ru-RU" dirty="0" smtClean="0"/>
              <a:t>© Скляренко О.А. 2024</a:t>
            </a:r>
            <a:endParaRPr lang="ru-RU" dirty="0"/>
          </a:p>
        </p:txBody>
      </p:sp>
      <p:pic>
        <p:nvPicPr>
          <p:cNvPr id="9" name="Picture 5" descr="C:\Users\Оля\Desktop\plenka10.png"/>
          <p:cNvPicPr>
            <a:picLocks noChangeAspect="1" noChangeArrowheads="1"/>
          </p:cNvPicPr>
          <p:nvPr/>
        </p:nvPicPr>
        <p:blipFill>
          <a:blip r:embed="rId3" cstate="print"/>
          <a:srcRect/>
          <a:stretch>
            <a:fillRect/>
          </a:stretch>
        </p:blipFill>
        <p:spPr bwMode="auto">
          <a:xfrm>
            <a:off x="2357422" y="3845419"/>
            <a:ext cx="4572032" cy="2481355"/>
          </a:xfrm>
          <a:prstGeom prst="rect">
            <a:avLst/>
          </a:prstGeom>
          <a:noFill/>
          <a:ln w="9525">
            <a:noFill/>
            <a:miter lim="800000"/>
            <a:headEnd/>
            <a:tailEnd/>
          </a:ln>
        </p:spPr>
      </p:pic>
      <p:pic>
        <p:nvPicPr>
          <p:cNvPr id="9218" name="Picture 2" descr="C:\Users\Ольга\Desktop\Walt_Disney_Pictures_logo.png"/>
          <p:cNvPicPr>
            <a:picLocks noChangeAspect="1" noChangeArrowheads="1"/>
          </p:cNvPicPr>
          <p:nvPr/>
        </p:nvPicPr>
        <p:blipFill>
          <a:blip r:embed="rId4" cstate="print"/>
          <a:srcRect/>
          <a:stretch>
            <a:fillRect/>
          </a:stretch>
        </p:blipFill>
        <p:spPr bwMode="auto">
          <a:xfrm>
            <a:off x="0" y="3550701"/>
            <a:ext cx="2428860" cy="3307299"/>
          </a:xfrm>
          <a:prstGeom prst="rect">
            <a:avLst/>
          </a:prstGeom>
          <a:noFill/>
        </p:spPr>
      </p:pic>
      <p:pic>
        <p:nvPicPr>
          <p:cNvPr id="9219" name="Picture 3" descr="C:\Users\Ольга\Desktop\1644968648_11-kartinkin-net-p-miki-maus-kartinki-11.png"/>
          <p:cNvPicPr>
            <a:picLocks noChangeAspect="1" noChangeArrowheads="1"/>
          </p:cNvPicPr>
          <p:nvPr/>
        </p:nvPicPr>
        <p:blipFill>
          <a:blip r:embed="rId5" cstate="print"/>
          <a:srcRect/>
          <a:stretch>
            <a:fillRect/>
          </a:stretch>
        </p:blipFill>
        <p:spPr bwMode="auto">
          <a:xfrm>
            <a:off x="6628863" y="3261820"/>
            <a:ext cx="2515137" cy="35961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7620" y="142852"/>
            <a:ext cx="5286380" cy="1011222"/>
          </a:xfrm>
        </p:spPr>
        <p:txBody>
          <a:bodyPr/>
          <a:lstStyle/>
          <a:p>
            <a:r>
              <a:rPr lang="uk-UA" b="1" dirty="0" smtClean="0">
                <a:solidFill>
                  <a:srgbClr val="CC0099"/>
                </a:solidFill>
                <a:effectLst>
                  <a:outerShdw blurRad="38100" dist="38100" dir="2700000" algn="tl">
                    <a:srgbClr val="000000">
                      <a:alpha val="43137"/>
                    </a:srgbClr>
                  </a:outerShdw>
                </a:effectLst>
              </a:rPr>
              <a:t>Дослідіть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3643306" y="1071546"/>
            <a:ext cx="5214974" cy="4543443"/>
          </a:xfrm>
        </p:spPr>
        <p:txBody>
          <a:bodyPr>
            <a:normAutofit/>
          </a:bodyPr>
          <a:lstStyle/>
          <a:p>
            <a:pPr algn="ctr"/>
            <a:r>
              <a:rPr lang="ru-RU" sz="2600" b="1" i="1" dirty="0" smtClean="0">
                <a:solidFill>
                  <a:srgbClr val="0033CC"/>
                </a:solidFill>
              </a:rPr>
              <a:t>Стор. 122, вправа 4</a:t>
            </a:r>
            <a:r>
              <a:rPr lang="ru-RU" sz="2600" dirty="0" smtClean="0"/>
              <a:t>: Перегляньте список рис особистості із завдання 2. Позначте ті, якими володів Волт Дісней (завдання 3). Зіставте список власних рис та рис Волта Діснея. Скільки пунктів збіглося? Поміркуй, які ще якості ти хочеш розвивати в собі.</a:t>
            </a:r>
            <a:endParaRPr lang="ru-RU" sz="2600" dirty="0"/>
          </a:p>
        </p:txBody>
      </p:sp>
      <p:sp>
        <p:nvSpPr>
          <p:cNvPr id="4" name="Нижний колонтитул 3"/>
          <p:cNvSpPr>
            <a:spLocks noGrp="1"/>
          </p:cNvSpPr>
          <p:nvPr>
            <p:ph type="ftr" sz="quarter" idx="11"/>
          </p:nvPr>
        </p:nvSpPr>
        <p:spPr>
          <a:xfrm>
            <a:off x="4143372" y="6492875"/>
            <a:ext cx="2895600" cy="365125"/>
          </a:xfrm>
        </p:spPr>
        <p:txBody>
          <a:bodyPr/>
          <a:lstStyle/>
          <a:p>
            <a:r>
              <a:rPr lang="ru-RU" dirty="0" smtClean="0"/>
              <a:t>© Скляренко О.А. 2024</a:t>
            </a:r>
            <a:endParaRPr lang="ru-RU" dirty="0"/>
          </a:p>
        </p:txBody>
      </p:sp>
      <p:pic>
        <p:nvPicPr>
          <p:cNvPr id="10242" name="Picture 2" descr="C:\Users\Ольга\Desktop\pngtree-office-magnifying-glass-information-illustration-image_1416693__1_-removebg-preview.png"/>
          <p:cNvPicPr>
            <a:picLocks noChangeAspect="1" noChangeArrowheads="1"/>
          </p:cNvPicPr>
          <p:nvPr/>
        </p:nvPicPr>
        <p:blipFill>
          <a:blip r:embed="rId2"/>
          <a:srcRect l="9923" t="9033" r="7061" b="9033"/>
          <a:stretch>
            <a:fillRect/>
          </a:stretch>
        </p:blipFill>
        <p:spPr bwMode="auto">
          <a:xfrm>
            <a:off x="0" y="0"/>
            <a:ext cx="1785918" cy="1601168"/>
          </a:xfrm>
          <a:prstGeom prst="rect">
            <a:avLst/>
          </a:prstGeom>
          <a:noFill/>
        </p:spPr>
      </p:pic>
      <p:pic>
        <p:nvPicPr>
          <p:cNvPr id="10243" name="Picture 3" descr="C:\Users\Ольга\Desktop\images__5_-removebg-preview (1).png"/>
          <p:cNvPicPr>
            <a:picLocks noChangeAspect="1" noChangeArrowheads="1"/>
          </p:cNvPicPr>
          <p:nvPr/>
        </p:nvPicPr>
        <p:blipFill>
          <a:blip r:embed="rId3"/>
          <a:srcRect/>
          <a:stretch>
            <a:fillRect/>
          </a:stretch>
        </p:blipFill>
        <p:spPr bwMode="auto">
          <a:xfrm>
            <a:off x="0" y="1326386"/>
            <a:ext cx="4143372" cy="5531615"/>
          </a:xfrm>
          <a:prstGeom prst="rect">
            <a:avLst/>
          </a:prstGeom>
          <a:noFill/>
        </p:spPr>
      </p:pic>
      <p:pic>
        <p:nvPicPr>
          <p:cNvPr id="10244" name="Picture 4" descr="C:\Users\Ольга\Desktop\png-transparent-mickey-mouse-illustration-castle-of-illusion-starring-mickey-mouse-minnie-mouse-the-walt-disney-company-mickey-mouse-heroes-balloon-computer-wallpaper-removebg-preview.png"/>
          <p:cNvPicPr>
            <a:picLocks noChangeAspect="1" noChangeArrowheads="1"/>
          </p:cNvPicPr>
          <p:nvPr/>
        </p:nvPicPr>
        <p:blipFill>
          <a:blip r:embed="rId4"/>
          <a:srcRect/>
          <a:stretch>
            <a:fillRect/>
          </a:stretch>
        </p:blipFill>
        <p:spPr bwMode="auto">
          <a:xfrm>
            <a:off x="6143636" y="4931602"/>
            <a:ext cx="3000364" cy="1926398"/>
          </a:xfrm>
          <a:prstGeom prst="rect">
            <a:avLst/>
          </a:prstGeom>
          <a:noFill/>
        </p:spPr>
      </p:pic>
      <p:pic>
        <p:nvPicPr>
          <p:cNvPr id="10245" name="Picture 5" descr="C:\Users\Ольга\Desktop\png-transparent-minnie-mouse-mickey-mouse-daisy-duck-pink-minie-mouse-disney-minnie-mouse-illustration-the-walt-disney-company-computer-wallpaper-cartoons-thumbnail-removebg-preview.png"/>
          <p:cNvPicPr>
            <a:picLocks noChangeAspect="1" noChangeArrowheads="1"/>
          </p:cNvPicPr>
          <p:nvPr/>
        </p:nvPicPr>
        <p:blipFill>
          <a:blip r:embed="rId5"/>
          <a:srcRect l="27083" r="31250" b="9275"/>
          <a:stretch>
            <a:fillRect/>
          </a:stretch>
        </p:blipFill>
        <p:spPr bwMode="auto">
          <a:xfrm>
            <a:off x="3286116" y="4286261"/>
            <a:ext cx="1714512" cy="257173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32"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Подумайте, обміркуйте!</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71472" y="1285860"/>
            <a:ext cx="8229600" cy="4525963"/>
          </a:xfrm>
        </p:spPr>
        <p:txBody>
          <a:bodyPr>
            <a:normAutofit/>
          </a:bodyPr>
          <a:lstStyle/>
          <a:p>
            <a:pPr algn="ctr"/>
            <a:r>
              <a:rPr lang="ru-RU" sz="2600" b="1" i="1" dirty="0" smtClean="0">
                <a:solidFill>
                  <a:srgbClr val="0033CC"/>
                </a:solidFill>
              </a:rPr>
              <a:t>Стор. 122, вправа 5: </a:t>
            </a:r>
            <a:r>
              <a:rPr lang="ru-RU" sz="2600" dirty="0" smtClean="0"/>
              <a:t>Дайте визначення, що таке гроші. Поміркуй над запитаннями: </a:t>
            </a:r>
          </a:p>
          <a:p>
            <a:r>
              <a:rPr lang="ru-RU" sz="2600" dirty="0" smtClean="0"/>
              <a:t>Що робить гроші цінними? </a:t>
            </a:r>
          </a:p>
          <a:p>
            <a:r>
              <a:rPr lang="ru-RU" sz="2600" dirty="0" smtClean="0"/>
              <a:t>Чи є гроші найбільшою цінністю в житті людини? </a:t>
            </a:r>
          </a:p>
          <a:p>
            <a:r>
              <a:rPr lang="ru-RU" sz="2600" dirty="0" smtClean="0"/>
              <a:t>Що можна робити, маючи певну суму грошей?</a:t>
            </a:r>
            <a:endParaRPr lang="ru-RU" sz="2600" dirty="0"/>
          </a:p>
        </p:txBody>
      </p:sp>
      <p:sp>
        <p:nvSpPr>
          <p:cNvPr id="4" name="Нижний колонтитул 3"/>
          <p:cNvSpPr>
            <a:spLocks noGrp="1"/>
          </p:cNvSpPr>
          <p:nvPr>
            <p:ph type="ftr" sz="quarter" idx="11"/>
          </p:nvPr>
        </p:nvSpPr>
        <p:spPr>
          <a:xfrm>
            <a:off x="3390912" y="6492875"/>
            <a:ext cx="2895600" cy="365125"/>
          </a:xfrm>
        </p:spPr>
        <p:txBody>
          <a:bodyPr/>
          <a:lstStyle/>
          <a:p>
            <a:r>
              <a:rPr lang="ru-RU" dirty="0" smtClean="0"/>
              <a:t>© Скляренко О.А. 2024</a:t>
            </a:r>
            <a:endParaRPr lang="ru-RU" dirty="0"/>
          </a:p>
        </p:txBody>
      </p:sp>
      <p:pic>
        <p:nvPicPr>
          <p:cNvPr id="11266" name="Picture 2" descr="C:\Users\Ольга\Desktop\images__5_-removebg-preview (1).png"/>
          <p:cNvPicPr>
            <a:picLocks noChangeAspect="1" noChangeArrowheads="1"/>
          </p:cNvPicPr>
          <p:nvPr/>
        </p:nvPicPr>
        <p:blipFill>
          <a:blip r:embed="rId2"/>
          <a:srcRect l="50000"/>
          <a:stretch>
            <a:fillRect/>
          </a:stretch>
        </p:blipFill>
        <p:spPr bwMode="auto">
          <a:xfrm>
            <a:off x="0" y="0"/>
            <a:ext cx="1090613" cy="2095500"/>
          </a:xfrm>
          <a:prstGeom prst="rect">
            <a:avLst/>
          </a:prstGeom>
          <a:noFill/>
        </p:spPr>
      </p:pic>
      <p:pic>
        <p:nvPicPr>
          <p:cNvPr id="11267" name="Picture 3" descr="C:\Users\Ольга\Desktop\images__5_-removebg-preview (2).png"/>
          <p:cNvPicPr>
            <a:picLocks noChangeAspect="1" noChangeArrowheads="1"/>
          </p:cNvPicPr>
          <p:nvPr/>
        </p:nvPicPr>
        <p:blipFill>
          <a:blip r:embed="rId3"/>
          <a:srcRect t="9196" b="7447"/>
          <a:stretch>
            <a:fillRect/>
          </a:stretch>
        </p:blipFill>
        <p:spPr bwMode="auto">
          <a:xfrm>
            <a:off x="5786446" y="3929066"/>
            <a:ext cx="3214678" cy="2928934"/>
          </a:xfrm>
          <a:prstGeom prst="rect">
            <a:avLst/>
          </a:prstGeom>
          <a:noFill/>
        </p:spPr>
      </p:pic>
      <p:pic>
        <p:nvPicPr>
          <p:cNvPr id="11268" name="Picture 4" descr="C:\Users\Ольга\Desktop\images__5_-removebg-preview (3).png"/>
          <p:cNvPicPr>
            <a:picLocks noChangeAspect="1" noChangeArrowheads="1"/>
          </p:cNvPicPr>
          <p:nvPr/>
        </p:nvPicPr>
        <p:blipFill>
          <a:blip r:embed="rId4"/>
          <a:srcRect/>
          <a:stretch>
            <a:fillRect/>
          </a:stretch>
        </p:blipFill>
        <p:spPr bwMode="auto">
          <a:xfrm flipH="1">
            <a:off x="0" y="4066905"/>
            <a:ext cx="3929058" cy="27910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7400948" cy="1011222"/>
          </a:xfrm>
        </p:spPr>
        <p:txBody>
          <a:bodyPr/>
          <a:lstStyle/>
          <a:p>
            <a:r>
              <a:rPr lang="uk-UA" b="1" dirty="0" smtClean="0">
                <a:solidFill>
                  <a:srgbClr val="CC0099"/>
                </a:solidFill>
                <a:effectLst>
                  <a:outerShdw blurRad="38100" dist="38100" dir="2700000" algn="tl">
                    <a:srgbClr val="000000">
                      <a:alpha val="43137"/>
                    </a:srgbClr>
                  </a:outerShdw>
                </a:effectLst>
              </a:rPr>
              <a:t>Інформація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71546"/>
            <a:ext cx="8229600" cy="4840303"/>
          </a:xfrm>
        </p:spPr>
        <p:txBody>
          <a:bodyPr>
            <a:normAutofit/>
          </a:bodyPr>
          <a:lstStyle/>
          <a:p>
            <a:pPr algn="ctr"/>
            <a:r>
              <a:rPr lang="ru-RU" sz="2600" dirty="0" smtClean="0"/>
              <a:t>Кожна людина та кожна сім’я має доходи та витрати. Для того щоб витрати відповідали доходам і ще залишалося для заощаджень, необхідно планувати свій бюджет. Бюджет — це план доходів та витрат із вказуванням часового проміжку. Чому варто складати бюджет? </a:t>
            </a:r>
          </a:p>
          <a:p>
            <a:r>
              <a:rPr lang="ru-RU" sz="2600" dirty="0" smtClean="0"/>
              <a:t>Щоб контролювати свої витрати. </a:t>
            </a:r>
          </a:p>
          <a:p>
            <a:r>
              <a:rPr lang="ru-RU" sz="2600" dirty="0" smtClean="0"/>
              <a:t>Щоб розуміти, на що ти витрачаєш. </a:t>
            </a:r>
          </a:p>
          <a:p>
            <a:r>
              <a:rPr lang="ru-RU" sz="2600" dirty="0" smtClean="0"/>
              <a:t>Щоб заощаджувати на майбутнє. </a:t>
            </a:r>
          </a:p>
          <a:p>
            <a:r>
              <a:rPr lang="ru-RU" sz="2600" dirty="0" smtClean="0"/>
              <a:t>Щоб мати фінансову безпеку.</a:t>
            </a:r>
            <a:endParaRPr lang="ru-RU" sz="26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a:off x="7882511" y="0"/>
            <a:ext cx="1261489" cy="1871666"/>
          </a:xfrm>
          <a:prstGeom prst="rect">
            <a:avLst/>
          </a:prstGeom>
          <a:noFill/>
        </p:spPr>
      </p:pic>
      <p:pic>
        <p:nvPicPr>
          <p:cNvPr id="12290" name="Picture 2" descr="C:\Users\Ольга\Desktop\_-removebg-preview.png"/>
          <p:cNvPicPr>
            <a:picLocks noChangeAspect="1" noChangeArrowheads="1"/>
          </p:cNvPicPr>
          <p:nvPr/>
        </p:nvPicPr>
        <p:blipFill>
          <a:blip r:embed="rId3"/>
          <a:srcRect r="8536"/>
          <a:stretch>
            <a:fillRect/>
          </a:stretch>
        </p:blipFill>
        <p:spPr bwMode="auto">
          <a:xfrm>
            <a:off x="5487272" y="3857628"/>
            <a:ext cx="3656729" cy="3000372"/>
          </a:xfrm>
          <a:prstGeom prst="rect">
            <a:avLst/>
          </a:prstGeom>
          <a:noFill/>
        </p:spPr>
      </p:pic>
      <p:pic>
        <p:nvPicPr>
          <p:cNvPr id="12291" name="Picture 3" descr="C:\Users\Ольга\Desktop\Без_названия-removebg-preview.png"/>
          <p:cNvPicPr>
            <a:picLocks noChangeAspect="1" noChangeArrowheads="1"/>
          </p:cNvPicPr>
          <p:nvPr/>
        </p:nvPicPr>
        <p:blipFill>
          <a:blip r:embed="rId4"/>
          <a:srcRect l="13332" b="6666"/>
          <a:stretch>
            <a:fillRect/>
          </a:stretch>
        </p:blipFill>
        <p:spPr bwMode="auto">
          <a:xfrm>
            <a:off x="1" y="5088586"/>
            <a:ext cx="1643042" cy="17694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6472254" cy="939784"/>
          </a:xfrm>
        </p:spPr>
        <p:txBody>
          <a:bodyPr/>
          <a:lstStyle/>
          <a:p>
            <a:r>
              <a:rPr lang="uk-UA" b="1" dirty="0" smtClean="0">
                <a:solidFill>
                  <a:srgbClr val="CC0099"/>
                </a:solidFill>
                <a:effectLst>
                  <a:outerShdw blurRad="38100" dist="38100" dir="2700000" algn="tl">
                    <a:srgbClr val="000000">
                      <a:alpha val="43137"/>
                    </a:srgbClr>
                  </a:outerShdw>
                </a:effectLst>
              </a:rPr>
              <a:t>Очікування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14282" y="1142984"/>
            <a:ext cx="6786610" cy="5429288"/>
          </a:xfrm>
        </p:spPr>
        <p:txBody>
          <a:bodyPr>
            <a:noAutofit/>
          </a:bodyPr>
          <a:lstStyle/>
          <a:p>
            <a:pPr marL="0" algn="ctr">
              <a:spcBef>
                <a:spcPts val="0"/>
              </a:spcBef>
              <a:buNone/>
            </a:pPr>
            <a:r>
              <a:rPr lang="ru-RU" sz="2600" dirty="0" smtClean="0"/>
              <a:t>Учень/учениця:</a:t>
            </a:r>
          </a:p>
          <a:p>
            <a:pPr marL="0">
              <a:spcBef>
                <a:spcPts val="0"/>
              </a:spcBef>
            </a:pPr>
            <a:r>
              <a:rPr lang="uk-UA" sz="2600" dirty="0" smtClean="0"/>
              <a:t>обґрунтовує обмеженість ресурсів (зокрема часу, здоров’я, фінансів);  </a:t>
            </a:r>
          </a:p>
          <a:p>
            <a:pPr marL="0">
              <a:spcBef>
                <a:spcPts val="0"/>
              </a:spcBef>
            </a:pPr>
            <a:r>
              <a:rPr lang="uk-UA" sz="2600" dirty="0" smtClean="0"/>
              <a:t>оперує основними економічними поняттями (гроші, зайнятість, підприємництво тощо);  </a:t>
            </a:r>
          </a:p>
          <a:p>
            <a:pPr marL="0">
              <a:spcBef>
                <a:spcPts val="0"/>
              </a:spcBef>
            </a:pPr>
            <a:r>
              <a:rPr lang="uk-UA" sz="2600" dirty="0" smtClean="0"/>
              <a:t>розрізняє та зазначає законні джерела доходів для свого віку;  </a:t>
            </a:r>
          </a:p>
          <a:p>
            <a:pPr marL="0">
              <a:spcBef>
                <a:spcPts val="0"/>
              </a:spcBef>
            </a:pPr>
            <a:r>
              <a:rPr lang="uk-UA" sz="2600" dirty="0" smtClean="0"/>
              <a:t>вміє раціонально розпоряджатися власними грошима;  </a:t>
            </a:r>
          </a:p>
          <a:p>
            <a:pPr marL="0">
              <a:spcBef>
                <a:spcPts val="0"/>
              </a:spcBef>
            </a:pPr>
            <a:r>
              <a:rPr lang="uk-UA" sz="2600" dirty="0" smtClean="0"/>
              <a:t>розуміє вагу докладених зусиль дорослих для отримання доходів.</a:t>
            </a:r>
          </a:p>
        </p:txBody>
      </p:sp>
      <p:sp>
        <p:nvSpPr>
          <p:cNvPr id="4" name="Нижний колонтитул 3"/>
          <p:cNvSpPr>
            <a:spLocks noGrp="1"/>
          </p:cNvSpPr>
          <p:nvPr>
            <p:ph type="ftr" sz="quarter" idx="11"/>
          </p:nvPr>
        </p:nvSpPr>
        <p:spPr>
          <a:xfrm>
            <a:off x="5429256" y="6492875"/>
            <a:ext cx="2895600" cy="365125"/>
          </a:xfrm>
        </p:spPr>
        <p:txBody>
          <a:bodyPr/>
          <a:lstStyle/>
          <a:p>
            <a:r>
              <a:rPr lang="ru-RU" dirty="0" smtClean="0"/>
              <a:t>© Скляренко О.А. 2024</a:t>
            </a:r>
            <a:endParaRPr lang="ru-RU" dirty="0"/>
          </a:p>
        </p:txBody>
      </p:sp>
      <p:pic>
        <p:nvPicPr>
          <p:cNvPr id="5" name="Picture 6" descr="C:\Users\Ольга\Desktop\15fdb46866a5e5126e24d9df90eeb25e.png"/>
          <p:cNvPicPr>
            <a:picLocks noChangeAspect="1" noChangeArrowheads="1"/>
          </p:cNvPicPr>
          <p:nvPr/>
        </p:nvPicPr>
        <p:blipFill>
          <a:blip r:embed="rId2"/>
          <a:srcRect l="27967"/>
          <a:stretch>
            <a:fillRect/>
          </a:stretch>
        </p:blipFill>
        <p:spPr bwMode="auto">
          <a:xfrm flipH="1">
            <a:off x="6643702" y="0"/>
            <a:ext cx="2500328"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7400948" cy="939784"/>
          </a:xfrm>
        </p:spPr>
        <p:txBody>
          <a:bodyPr/>
          <a:lstStyle/>
          <a:p>
            <a:r>
              <a:rPr lang="uk-UA" b="1" dirty="0" smtClean="0">
                <a:solidFill>
                  <a:srgbClr val="CC0099"/>
                </a:solidFill>
                <a:effectLst>
                  <a:outerShdw blurRad="38100" dist="38100" dir="2700000" algn="tl">
                    <a:srgbClr val="000000">
                      <a:alpha val="43137"/>
                    </a:srgbClr>
                  </a:outerShdw>
                </a:effectLst>
              </a:rPr>
              <a:t>Інформація </a:t>
            </a:r>
            <a:endParaRPr lang="ru-RU" dirty="0"/>
          </a:p>
        </p:txBody>
      </p:sp>
      <p:sp>
        <p:nvSpPr>
          <p:cNvPr id="3" name="Содержимое 2"/>
          <p:cNvSpPr>
            <a:spLocks noGrp="1"/>
          </p:cNvSpPr>
          <p:nvPr>
            <p:ph idx="1"/>
          </p:nvPr>
        </p:nvSpPr>
        <p:spPr>
          <a:xfrm>
            <a:off x="357158" y="1142985"/>
            <a:ext cx="8229600" cy="3357586"/>
          </a:xfrm>
        </p:spPr>
        <p:txBody>
          <a:bodyPr>
            <a:normAutofit/>
          </a:bodyPr>
          <a:lstStyle/>
          <a:p>
            <a:pPr algn="ctr"/>
            <a:r>
              <a:rPr lang="ru-RU" sz="2600" dirty="0" smtClean="0"/>
              <a:t>Для планування бюджету необхідно: </a:t>
            </a:r>
          </a:p>
          <a:p>
            <a:pPr marL="514350" indent="-514350">
              <a:buAutoNum type="arabicPeriod"/>
            </a:pPr>
            <a:r>
              <a:rPr lang="ru-RU" sz="2600" dirty="0" smtClean="0"/>
              <a:t>Визначити ціль (купити щось, заощадити, поїхати в подорож тощо). </a:t>
            </a:r>
          </a:p>
          <a:p>
            <a:pPr marL="514350" indent="-514350">
              <a:buAutoNum type="arabicPeriod"/>
            </a:pPr>
            <a:r>
              <a:rPr lang="ru-RU" sz="2600" dirty="0" smtClean="0"/>
              <a:t>Скласти перелік джерел доходу. </a:t>
            </a:r>
          </a:p>
          <a:p>
            <a:pPr marL="514350" indent="-514350">
              <a:buAutoNum type="arabicPeriod"/>
            </a:pPr>
            <a:r>
              <a:rPr lang="ru-RU" sz="2600" dirty="0" smtClean="0"/>
              <a:t>Скласти перелік витрат. </a:t>
            </a:r>
          </a:p>
          <a:p>
            <a:pPr marL="514350" indent="-514350">
              <a:buAutoNum type="arabicPeriod"/>
            </a:pPr>
            <a:r>
              <a:rPr lang="ru-RU" sz="2600" dirty="0" smtClean="0"/>
              <a:t>Синхронізувати витрати, доходи та часові межі для досягнення цілі.</a:t>
            </a:r>
            <a:endParaRPr lang="ru-RU" sz="2600" dirty="0"/>
          </a:p>
        </p:txBody>
      </p:sp>
      <p:sp>
        <p:nvSpPr>
          <p:cNvPr id="4" name="Нижний колонтитул 3"/>
          <p:cNvSpPr>
            <a:spLocks noGrp="1"/>
          </p:cNvSpPr>
          <p:nvPr>
            <p:ph type="ftr" sz="quarter" idx="11"/>
          </p:nvPr>
        </p:nvSpPr>
        <p:spPr>
          <a:xfrm>
            <a:off x="2143108" y="6492875"/>
            <a:ext cx="2895600" cy="365125"/>
          </a:xfrm>
        </p:spPr>
        <p:txBody>
          <a:bodyPr/>
          <a:lstStyle/>
          <a:p>
            <a:r>
              <a:rPr lang="ru-RU" dirty="0" smtClean="0"/>
              <a:t>© Скляренко О.А. 2024</a:t>
            </a:r>
            <a:endParaRPr lang="ru-RU" dirty="0"/>
          </a:p>
        </p:txBody>
      </p:sp>
      <p:pic>
        <p:nvPicPr>
          <p:cNvPr id="5" name="Picture 2" descr="C:\Users\Ольга\Desktop\Без_названия-removebg-preview (1).png"/>
          <p:cNvPicPr>
            <a:picLocks noChangeAspect="1" noChangeArrowheads="1"/>
          </p:cNvPicPr>
          <p:nvPr/>
        </p:nvPicPr>
        <p:blipFill>
          <a:blip r:embed="rId2"/>
          <a:srcRect/>
          <a:stretch>
            <a:fillRect/>
          </a:stretch>
        </p:blipFill>
        <p:spPr bwMode="auto">
          <a:xfrm>
            <a:off x="7882511" y="0"/>
            <a:ext cx="1261489" cy="1871666"/>
          </a:xfrm>
          <a:prstGeom prst="rect">
            <a:avLst/>
          </a:prstGeom>
          <a:noFill/>
        </p:spPr>
      </p:pic>
      <p:pic>
        <p:nvPicPr>
          <p:cNvPr id="13314" name="Picture 2" descr="C:\Users\Ольга\Desktop\istockphoto-1317762716-612x612-removebg-preview.png"/>
          <p:cNvPicPr>
            <a:picLocks noChangeAspect="1" noChangeArrowheads="1"/>
          </p:cNvPicPr>
          <p:nvPr/>
        </p:nvPicPr>
        <p:blipFill>
          <a:blip r:embed="rId3"/>
          <a:srcRect l="10171" t="9848" b="11016"/>
          <a:stretch>
            <a:fillRect/>
          </a:stretch>
        </p:blipFill>
        <p:spPr bwMode="auto">
          <a:xfrm>
            <a:off x="214314" y="4214818"/>
            <a:ext cx="3000364" cy="2643182"/>
          </a:xfrm>
          <a:prstGeom prst="rect">
            <a:avLst/>
          </a:prstGeom>
          <a:noFill/>
        </p:spPr>
      </p:pic>
      <p:pic>
        <p:nvPicPr>
          <p:cNvPr id="13315" name="Picture 3" descr="C:\Users\Ольга\Desktop\istockphoto-1348017895-612x612-removebg-preview.png"/>
          <p:cNvPicPr>
            <a:picLocks noChangeAspect="1" noChangeArrowheads="1"/>
          </p:cNvPicPr>
          <p:nvPr/>
        </p:nvPicPr>
        <p:blipFill>
          <a:blip r:embed="rId4"/>
          <a:srcRect t="8011" b="8054"/>
          <a:stretch>
            <a:fillRect/>
          </a:stretch>
        </p:blipFill>
        <p:spPr bwMode="auto">
          <a:xfrm>
            <a:off x="4357686" y="4062198"/>
            <a:ext cx="4500594" cy="27958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500"/>
                                        <p:tgtEl>
                                          <p:spTgt spid="3">
                                            <p:txEl>
                                              <p:pRg st="1" end="1"/>
                                            </p:txEl>
                                          </p:spTgt>
                                        </p:tgtEl>
                                      </p:cBhvr>
                                    </p:animEffect>
                                  </p:childTnLst>
                                </p:cTn>
                              </p:par>
                              <p:par>
                                <p:cTn id="11" presetID="18" presetClass="entr" presetSubtype="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Right)">
                                      <p:cBhvr>
                                        <p:cTn id="13" dur="500"/>
                                        <p:tgtEl>
                                          <p:spTgt spid="3">
                                            <p:txEl>
                                              <p:pRg st="2" end="2"/>
                                            </p:txEl>
                                          </p:spTgt>
                                        </p:tgtEl>
                                      </p:cBhvr>
                                    </p:animEffect>
                                  </p:childTnLst>
                                </p:cTn>
                              </p:par>
                              <p:par>
                                <p:cTn id="14" presetID="18" presetClass="entr" presetSubtype="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Right)">
                                      <p:cBhvr>
                                        <p:cTn id="16" dur="500"/>
                                        <p:tgtEl>
                                          <p:spTgt spid="3">
                                            <p:txEl>
                                              <p:pRg st="3" end="3"/>
                                            </p:txEl>
                                          </p:spTgt>
                                        </p:tgtEl>
                                      </p:cBhvr>
                                    </p:animEffect>
                                  </p:childTnLst>
                                </p:cTn>
                              </p:par>
                              <p:par>
                                <p:cTn id="17" presetID="18" presetClass="entr" presetSubtype="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Right)">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274638"/>
            <a:ext cx="7115196" cy="868346"/>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500034" y="1214422"/>
            <a:ext cx="8229600" cy="1428760"/>
          </a:xfrm>
        </p:spPr>
        <p:txBody>
          <a:bodyPr>
            <a:normAutofit/>
          </a:bodyPr>
          <a:lstStyle/>
          <a:p>
            <a:pPr algn="ctr"/>
            <a:r>
              <a:rPr lang="ru-RU" sz="2600" b="1" i="1" dirty="0" smtClean="0">
                <a:solidFill>
                  <a:srgbClr val="000099"/>
                </a:solidFill>
              </a:rPr>
              <a:t>Стор. 123, вправа 6</a:t>
            </a:r>
            <a:r>
              <a:rPr lang="ru-RU" sz="2600" dirty="0" smtClean="0"/>
              <a:t>: прочитати текст, проаналізувати таблицю витрат Максима та разом з однокласниками обговорити запитання</a:t>
            </a:r>
            <a:endParaRPr lang="ru-RU" sz="2600" dirty="0"/>
          </a:p>
        </p:txBody>
      </p:sp>
      <p:sp>
        <p:nvSpPr>
          <p:cNvPr id="4" name="Нижний колонтитул 3"/>
          <p:cNvSpPr>
            <a:spLocks noGrp="1"/>
          </p:cNvSpPr>
          <p:nvPr>
            <p:ph type="ftr" sz="quarter" idx="11"/>
          </p:nvPr>
        </p:nvSpPr>
        <p:spPr>
          <a:xfrm>
            <a:off x="1571604" y="6492875"/>
            <a:ext cx="2895600" cy="365125"/>
          </a:xfrm>
        </p:spPr>
        <p:txBody>
          <a:bodyPr/>
          <a:lstStyle/>
          <a:p>
            <a:r>
              <a:rPr lang="ru-RU" dirty="0" smtClean="0"/>
              <a:t>© Скляренко О.А. 2024</a:t>
            </a:r>
            <a:endParaRPr lang="ru-RU" dirty="0"/>
          </a:p>
        </p:txBody>
      </p:sp>
      <p:pic>
        <p:nvPicPr>
          <p:cNvPr id="14338"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398587" cy="1428736"/>
          </a:xfrm>
          <a:prstGeom prst="rect">
            <a:avLst/>
          </a:prstGeom>
          <a:noFill/>
        </p:spPr>
      </p:pic>
      <p:sp>
        <p:nvSpPr>
          <p:cNvPr id="6" name="Содержимое 2"/>
          <p:cNvSpPr txBox="1">
            <a:spLocks/>
          </p:cNvSpPr>
          <p:nvPr/>
        </p:nvSpPr>
        <p:spPr>
          <a:xfrm>
            <a:off x="214282" y="2500306"/>
            <a:ext cx="5429288" cy="392909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600" b="0" i="0" u="none" strike="noStrike" kern="1200" cap="none" spc="0" normalizeH="0" baseline="0" noProof="0" dirty="0" smtClean="0">
                <a:ln>
                  <a:noFill/>
                </a:ln>
                <a:solidFill>
                  <a:schemeClr val="tx1"/>
                </a:solidFill>
                <a:effectLst/>
                <a:uLnTx/>
                <a:uFillTx/>
                <a:latin typeface="+mn-lt"/>
                <a:ea typeface="+mn-ea"/>
                <a:cs typeface="+mn-cs"/>
              </a:rPr>
              <a:t>Це Максим. Він ІТ-фахівець, який лише розпочав свою кар’єру в Україні. Він дуже хоче придбати новий смартфон. Він знає, що провідні економісти пропонують заощаджувати 20% від доходу, щоб мати ресурс для омріяних покупок чи подорожей.</a:t>
            </a:r>
            <a:endParaRPr kumimoji="0" lang="ru-RU" sz="2600" b="0" i="0" u="none" strike="noStrike" kern="1200" cap="none" spc="0" normalizeH="0" baseline="0" noProof="0" dirty="0">
              <a:ln>
                <a:noFill/>
              </a:ln>
              <a:solidFill>
                <a:schemeClr val="tx1"/>
              </a:solidFill>
              <a:effectLst/>
              <a:uLnTx/>
              <a:uFillTx/>
              <a:latin typeface="+mn-lt"/>
              <a:ea typeface="+mn-ea"/>
              <a:cs typeface="+mn-cs"/>
            </a:endParaRPr>
          </a:p>
        </p:txBody>
      </p:sp>
      <p:pic>
        <p:nvPicPr>
          <p:cNvPr id="14340" name="Picture 4" descr="C:\Users\Ольга\Desktop\pngtree-pink-lamp-illustration-vector-on-white-background-png-image_2060431-removebg-preview.png"/>
          <p:cNvPicPr>
            <a:picLocks noChangeAspect="1" noChangeArrowheads="1"/>
          </p:cNvPicPr>
          <p:nvPr/>
        </p:nvPicPr>
        <p:blipFill>
          <a:blip r:embed="rId3"/>
          <a:srcRect l="27083" r="27083"/>
          <a:stretch>
            <a:fillRect/>
          </a:stretch>
        </p:blipFill>
        <p:spPr bwMode="auto">
          <a:xfrm>
            <a:off x="7572364" y="2357430"/>
            <a:ext cx="1571636" cy="3429000"/>
          </a:xfrm>
          <a:prstGeom prst="rect">
            <a:avLst/>
          </a:prstGeom>
          <a:noFill/>
        </p:spPr>
      </p:pic>
      <p:pic>
        <p:nvPicPr>
          <p:cNvPr id="14339" name="Picture 3" descr="C:\Users\Ольга\Desktop\1680961873_kartinki-pibig-info-p-kartinki-rabota-za-kompyuterom-dlya-prezen-30.png"/>
          <p:cNvPicPr>
            <a:picLocks noChangeAspect="1" noChangeArrowheads="1"/>
          </p:cNvPicPr>
          <p:nvPr/>
        </p:nvPicPr>
        <p:blipFill>
          <a:blip r:embed="rId4" cstate="print"/>
          <a:srcRect/>
          <a:stretch>
            <a:fillRect/>
          </a:stretch>
        </p:blipFill>
        <p:spPr bwMode="auto">
          <a:xfrm>
            <a:off x="5572132" y="3602150"/>
            <a:ext cx="2846098" cy="3255850"/>
          </a:xfrm>
          <a:prstGeom prst="rect">
            <a:avLst/>
          </a:prstGeom>
          <a:noFill/>
        </p:spPr>
      </p:pic>
      <p:pic>
        <p:nvPicPr>
          <p:cNvPr id="14341" name="Picture 5" descr="C:\Users\Ольга\Desktop\Без_названия-removebg-preview.png"/>
          <p:cNvPicPr>
            <a:picLocks noChangeAspect="1" noChangeArrowheads="1"/>
          </p:cNvPicPr>
          <p:nvPr/>
        </p:nvPicPr>
        <p:blipFill>
          <a:blip r:embed="rId5" cstate="print"/>
          <a:srcRect/>
          <a:stretch>
            <a:fillRect/>
          </a:stretch>
        </p:blipFill>
        <p:spPr bwMode="auto">
          <a:xfrm>
            <a:off x="8286776" y="5791202"/>
            <a:ext cx="668627" cy="1066798"/>
          </a:xfrm>
          <a:prstGeom prst="rect">
            <a:avLst/>
          </a:prstGeom>
          <a:noFill/>
        </p:spPr>
      </p:pic>
      <p:pic>
        <p:nvPicPr>
          <p:cNvPr id="14342" name="Picture 6" descr="C:\Users\Ольга\Desktop\images__5_-removebg-preview (1).png"/>
          <p:cNvPicPr>
            <a:picLocks noChangeAspect="1" noChangeArrowheads="1"/>
          </p:cNvPicPr>
          <p:nvPr/>
        </p:nvPicPr>
        <p:blipFill>
          <a:blip r:embed="rId6"/>
          <a:srcRect l="57120"/>
          <a:stretch>
            <a:fillRect/>
          </a:stretch>
        </p:blipFill>
        <p:spPr bwMode="auto">
          <a:xfrm>
            <a:off x="0" y="3104005"/>
            <a:ext cx="1357290" cy="22538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horizontal)">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71414"/>
            <a:ext cx="6572296" cy="939784"/>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ru-RU" dirty="0"/>
          </a:p>
        </p:txBody>
      </p:sp>
      <p:sp>
        <p:nvSpPr>
          <p:cNvPr id="3" name="Содержимое 2"/>
          <p:cNvSpPr>
            <a:spLocks noGrp="1"/>
          </p:cNvSpPr>
          <p:nvPr>
            <p:ph idx="1"/>
          </p:nvPr>
        </p:nvSpPr>
        <p:spPr>
          <a:xfrm>
            <a:off x="428596" y="928670"/>
            <a:ext cx="8258204" cy="928695"/>
          </a:xfrm>
        </p:spPr>
        <p:txBody>
          <a:bodyPr>
            <a:normAutofit/>
          </a:bodyPr>
          <a:lstStyle/>
          <a:p>
            <a:pPr algn="ctr"/>
            <a:r>
              <a:rPr lang="uk-UA" sz="2800" dirty="0" smtClean="0"/>
              <a:t>Таблиця витрат Максима</a:t>
            </a:r>
            <a:endParaRPr lang="ru-RU" sz="2800"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pic>
        <p:nvPicPr>
          <p:cNvPr id="15362" name="Picture 2"/>
          <p:cNvPicPr>
            <a:picLocks noChangeAspect="1" noChangeArrowheads="1"/>
          </p:cNvPicPr>
          <p:nvPr/>
        </p:nvPicPr>
        <p:blipFill>
          <a:blip r:embed="rId2"/>
          <a:srcRect l="35688" t="38086" r="17642" b="21875"/>
          <a:stretch>
            <a:fillRect/>
          </a:stretch>
        </p:blipFill>
        <p:spPr bwMode="auto">
          <a:xfrm>
            <a:off x="142845" y="1643050"/>
            <a:ext cx="8941946" cy="4527488"/>
          </a:xfrm>
          <a:prstGeom prst="rect">
            <a:avLst/>
          </a:prstGeom>
          <a:noFill/>
          <a:ln w="9525">
            <a:noFill/>
            <a:miter lim="800000"/>
            <a:headEnd/>
            <a:tailEnd/>
          </a:ln>
          <a:effectLst/>
        </p:spPr>
      </p:pic>
      <p:pic>
        <p:nvPicPr>
          <p:cNvPr id="6" name="Picture 2" descr="C:\Users\Ольга\Desktop\istockphoto-147318788-612x612-removebg-preview.png"/>
          <p:cNvPicPr>
            <a:picLocks noChangeAspect="1" noChangeArrowheads="1"/>
          </p:cNvPicPr>
          <p:nvPr/>
        </p:nvPicPr>
        <p:blipFill>
          <a:blip r:embed="rId3" cstate="print"/>
          <a:srcRect/>
          <a:stretch>
            <a:fillRect/>
          </a:stretch>
        </p:blipFill>
        <p:spPr bwMode="auto">
          <a:xfrm>
            <a:off x="0" y="0"/>
            <a:ext cx="1398587" cy="1428736"/>
          </a:xfrm>
          <a:prstGeom prst="rect">
            <a:avLst/>
          </a:prstGeom>
          <a:noFill/>
        </p:spPr>
      </p:pic>
      <p:pic>
        <p:nvPicPr>
          <p:cNvPr id="15363" name="Picture 3" descr="C:\Users\Ольга\Desktop\Без_названия-removebg-preview.png"/>
          <p:cNvPicPr>
            <a:picLocks noChangeAspect="1" noChangeArrowheads="1"/>
          </p:cNvPicPr>
          <p:nvPr/>
        </p:nvPicPr>
        <p:blipFill>
          <a:blip r:embed="rId4"/>
          <a:srcRect b="11713"/>
          <a:stretch>
            <a:fillRect/>
          </a:stretch>
        </p:blipFill>
        <p:spPr bwMode="auto">
          <a:xfrm>
            <a:off x="6715140" y="5266213"/>
            <a:ext cx="2428860" cy="15917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604" y="142852"/>
            <a:ext cx="7115196" cy="928694"/>
          </a:xfrm>
        </p:spPr>
        <p:txBody>
          <a:bodyPr/>
          <a:lstStyle/>
          <a:p>
            <a:r>
              <a:rPr lang="uk-UA" b="1" dirty="0" smtClean="0">
                <a:solidFill>
                  <a:srgbClr val="CC0099"/>
                </a:solidFill>
                <a:effectLst>
                  <a:outerShdw blurRad="38100" dist="38100" dir="2700000" algn="tl">
                    <a:srgbClr val="000000">
                      <a:alpha val="43137"/>
                    </a:srgbClr>
                  </a:outerShdw>
                </a:effectLst>
              </a:rPr>
              <a:t>Робота в групах</a:t>
            </a:r>
            <a:endParaRPr lang="ru-RU" dirty="0"/>
          </a:p>
        </p:txBody>
      </p:sp>
      <p:sp>
        <p:nvSpPr>
          <p:cNvPr id="3" name="Содержимое 2"/>
          <p:cNvSpPr>
            <a:spLocks noGrp="1"/>
          </p:cNvSpPr>
          <p:nvPr>
            <p:ph idx="1"/>
          </p:nvPr>
        </p:nvSpPr>
        <p:spPr>
          <a:xfrm>
            <a:off x="457200" y="1142985"/>
            <a:ext cx="8229600" cy="4143404"/>
          </a:xfrm>
        </p:spPr>
        <p:txBody>
          <a:bodyPr>
            <a:normAutofit/>
          </a:bodyPr>
          <a:lstStyle/>
          <a:p>
            <a:pPr algn="ctr">
              <a:buNone/>
            </a:pPr>
            <a:r>
              <a:rPr lang="ru-RU" sz="2600" dirty="0" smtClean="0"/>
              <a:t>Обговоріть у групах запитання:</a:t>
            </a:r>
          </a:p>
          <a:p>
            <a:r>
              <a:rPr lang="ru-RU" sz="2600" dirty="0" smtClean="0"/>
              <a:t>Скільки коштує новий смартфон? </a:t>
            </a:r>
          </a:p>
          <a:p>
            <a:r>
              <a:rPr lang="ru-RU" sz="2600" dirty="0" smtClean="0"/>
              <a:t>Скільки коштів потрібно заощадити, щоб його придбати? </a:t>
            </a:r>
          </a:p>
          <a:p>
            <a:r>
              <a:rPr lang="ru-RU" sz="2600" dirty="0" smtClean="0"/>
              <a:t>Скільки часу потрібно заощаджувати? </a:t>
            </a:r>
          </a:p>
          <a:p>
            <a:r>
              <a:rPr lang="ru-RU" sz="2600" dirty="0" smtClean="0"/>
              <a:t>Що має зробити Максим, щоб швидше придбати новий смартфон? </a:t>
            </a:r>
          </a:p>
          <a:p>
            <a:pPr algn="ctr">
              <a:buNone/>
            </a:pPr>
            <a:r>
              <a:rPr lang="ru-RU" sz="2600" dirty="0" smtClean="0"/>
              <a:t>Презентуйте напрацювання групи на загал.</a:t>
            </a:r>
            <a:endParaRPr lang="ru-RU" sz="2600" dirty="0"/>
          </a:p>
        </p:txBody>
      </p:sp>
      <p:sp>
        <p:nvSpPr>
          <p:cNvPr id="4" name="Нижний колонтитул 3"/>
          <p:cNvSpPr>
            <a:spLocks noGrp="1"/>
          </p:cNvSpPr>
          <p:nvPr>
            <p:ph type="ftr" sz="quarter" idx="11"/>
          </p:nvPr>
        </p:nvSpPr>
        <p:spPr>
          <a:xfrm>
            <a:off x="4857752" y="6492875"/>
            <a:ext cx="2895600" cy="365125"/>
          </a:xfrm>
        </p:spPr>
        <p:txBody>
          <a:bodyPr/>
          <a:lstStyle/>
          <a:p>
            <a:r>
              <a:rPr lang="ru-RU" dirty="0" smtClean="0"/>
              <a:t>© Скляренко О.А. 2024</a:t>
            </a:r>
            <a:endParaRPr lang="ru-RU" dirty="0"/>
          </a:p>
        </p:txBody>
      </p:sp>
      <p:pic>
        <p:nvPicPr>
          <p:cNvPr id="5"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398587" cy="1428736"/>
          </a:xfrm>
          <a:prstGeom prst="rect">
            <a:avLst/>
          </a:prstGeom>
          <a:noFill/>
        </p:spPr>
      </p:pic>
      <p:pic>
        <p:nvPicPr>
          <p:cNvPr id="16386" name="Picture 2" descr="C:\Users\Ольга\Desktop\images__5_-removebg-preview (3).png"/>
          <p:cNvPicPr>
            <a:picLocks noChangeAspect="1" noChangeArrowheads="1"/>
          </p:cNvPicPr>
          <p:nvPr/>
        </p:nvPicPr>
        <p:blipFill>
          <a:blip r:embed="rId3"/>
          <a:srcRect b="10000"/>
          <a:stretch>
            <a:fillRect/>
          </a:stretch>
        </p:blipFill>
        <p:spPr bwMode="auto">
          <a:xfrm>
            <a:off x="6715141" y="4672038"/>
            <a:ext cx="2428860" cy="2185962"/>
          </a:xfrm>
          <a:prstGeom prst="rect">
            <a:avLst/>
          </a:prstGeom>
          <a:noFill/>
        </p:spPr>
      </p:pic>
      <p:pic>
        <p:nvPicPr>
          <p:cNvPr id="16387" name="Picture 3" descr="C:\Users\Ольга\Desktop\Без_названия-removebg-preview.png"/>
          <p:cNvPicPr>
            <a:picLocks noChangeAspect="1" noChangeArrowheads="1"/>
          </p:cNvPicPr>
          <p:nvPr/>
        </p:nvPicPr>
        <p:blipFill>
          <a:blip r:embed="rId4"/>
          <a:srcRect l="22727" t="19035" r="19697" b="17213"/>
          <a:stretch>
            <a:fillRect/>
          </a:stretch>
        </p:blipFill>
        <p:spPr bwMode="auto">
          <a:xfrm>
            <a:off x="0" y="4857760"/>
            <a:ext cx="2714612" cy="2000241"/>
          </a:xfrm>
          <a:prstGeom prst="rect">
            <a:avLst/>
          </a:prstGeom>
          <a:noFill/>
        </p:spPr>
      </p:pic>
      <p:pic>
        <p:nvPicPr>
          <p:cNvPr id="16388" name="Picture 4" descr="C:\Users\Ольга\Desktop\Test_Smartphone_1000_0001-removebg-preview.png"/>
          <p:cNvPicPr>
            <a:picLocks noChangeAspect="1" noChangeArrowheads="1"/>
          </p:cNvPicPr>
          <p:nvPr/>
        </p:nvPicPr>
        <p:blipFill>
          <a:blip r:embed="rId5"/>
          <a:srcRect l="23000" t="12500" r="21500" b="14000"/>
          <a:stretch>
            <a:fillRect/>
          </a:stretch>
        </p:blipFill>
        <p:spPr bwMode="auto">
          <a:xfrm rot="21195539">
            <a:off x="3398291" y="4776029"/>
            <a:ext cx="1510385" cy="2000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27"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29" dur="80"/>
                                        <p:tgtEl>
                                          <p:spTgt spid="3">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274638"/>
            <a:ext cx="5286412" cy="1143000"/>
          </a:xfrm>
        </p:spPr>
        <p:txBody>
          <a:bodyPr/>
          <a:lstStyle/>
          <a:p>
            <a:r>
              <a:rPr lang="uk-UA" b="1" dirty="0" smtClean="0">
                <a:solidFill>
                  <a:srgbClr val="CC0099"/>
                </a:solidFill>
                <a:effectLst>
                  <a:outerShdw blurRad="38100" dist="38100" dir="2700000" algn="tl">
                    <a:srgbClr val="000000">
                      <a:alpha val="43137"/>
                    </a:srgbClr>
                  </a:outerShdw>
                </a:effectLst>
              </a:rPr>
              <a:t>Поміркуймо!</a:t>
            </a:r>
            <a:endParaRPr lang="uk-UA" dirty="0"/>
          </a:p>
        </p:txBody>
      </p:sp>
      <p:sp>
        <p:nvSpPr>
          <p:cNvPr id="3" name="Содержимое 2"/>
          <p:cNvSpPr>
            <a:spLocks noGrp="1"/>
          </p:cNvSpPr>
          <p:nvPr>
            <p:ph idx="1"/>
          </p:nvPr>
        </p:nvSpPr>
        <p:spPr>
          <a:xfrm>
            <a:off x="457200" y="1214422"/>
            <a:ext cx="8229600" cy="3857652"/>
          </a:xfrm>
        </p:spPr>
        <p:txBody>
          <a:bodyPr>
            <a:normAutofit/>
          </a:bodyPr>
          <a:lstStyle/>
          <a:p>
            <a:pPr algn="ctr"/>
            <a:r>
              <a:rPr lang="ru-RU" sz="2600" dirty="0" smtClean="0"/>
              <a:t>Стор. 124: Дайте відповіді на запитання. </a:t>
            </a:r>
          </a:p>
          <a:p>
            <a:r>
              <a:rPr lang="ru-RU" sz="2600" dirty="0" smtClean="0"/>
              <a:t>Які джерела доходів ти маєш? Наприклад, гроші подаровані на день народження, заощадження з кишенькових грошей тощо. </a:t>
            </a:r>
          </a:p>
          <a:p>
            <a:r>
              <a:rPr lang="ru-RU" sz="2600" dirty="0" smtClean="0"/>
              <a:t>Які ще джерела доходів можуть з’явитися в тебе в майбутньому? </a:t>
            </a:r>
          </a:p>
          <a:p>
            <a:r>
              <a:rPr lang="ru-RU" sz="2600" dirty="0" smtClean="0"/>
              <a:t>Від чого залежить поява нових джерел доходу?</a:t>
            </a:r>
          </a:p>
        </p:txBody>
      </p:sp>
      <p:sp>
        <p:nvSpPr>
          <p:cNvPr id="4" name="Нижний колонтитул 3"/>
          <p:cNvSpPr>
            <a:spLocks noGrp="1"/>
          </p:cNvSpPr>
          <p:nvPr>
            <p:ph type="ftr" sz="quarter" idx="11"/>
          </p:nvPr>
        </p:nvSpPr>
        <p:spPr>
          <a:xfrm>
            <a:off x="3500430" y="6572272"/>
            <a:ext cx="2357454" cy="285728"/>
          </a:xfrm>
        </p:spPr>
        <p:txBody>
          <a:bodyPr/>
          <a:lstStyle/>
          <a:p>
            <a:r>
              <a:rPr lang="ru-RU" dirty="0" smtClean="0"/>
              <a:t>© Скляренко О.А. 2024</a:t>
            </a:r>
            <a:endParaRPr lang="ru-RU" dirty="0"/>
          </a:p>
        </p:txBody>
      </p:sp>
      <p:sp>
        <p:nvSpPr>
          <p:cNvPr id="5" name="Блок-схема: ручное управление 4"/>
          <p:cNvSpPr/>
          <p:nvPr/>
        </p:nvSpPr>
        <p:spPr>
          <a:xfrm flipV="1">
            <a:off x="571472" y="5491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ая прямоугольная выноска 5"/>
          <p:cNvSpPr/>
          <p:nvPr/>
        </p:nvSpPr>
        <p:spPr>
          <a:xfrm rot="20970662" flipH="1">
            <a:off x="119412" y="1508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ая прямоугольная выноска 6"/>
          <p:cNvSpPr/>
          <p:nvPr/>
        </p:nvSpPr>
        <p:spPr>
          <a:xfrm rot="494076">
            <a:off x="1118110" y="2937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C:\Users\Ольга\Desktop\1680149634_1-removebg-preview.png"/>
          <p:cNvPicPr>
            <a:picLocks noChangeAspect="1" noChangeArrowheads="1"/>
          </p:cNvPicPr>
          <p:nvPr/>
        </p:nvPicPr>
        <p:blipFill>
          <a:blip r:embed="rId2"/>
          <a:srcRect/>
          <a:stretch>
            <a:fillRect/>
          </a:stretch>
        </p:blipFill>
        <p:spPr bwMode="auto">
          <a:xfrm>
            <a:off x="2786050" y="4123919"/>
            <a:ext cx="3643338" cy="2734083"/>
          </a:xfrm>
          <a:prstGeom prst="rect">
            <a:avLst/>
          </a:prstGeom>
          <a:noFill/>
        </p:spPr>
      </p:pic>
      <p:pic>
        <p:nvPicPr>
          <p:cNvPr id="1027" name="Picture 3" descr="C:\Users\Ольга\Desktop\Без названия.png"/>
          <p:cNvPicPr>
            <a:picLocks noChangeAspect="1" noChangeArrowheads="1"/>
          </p:cNvPicPr>
          <p:nvPr/>
        </p:nvPicPr>
        <p:blipFill>
          <a:blip r:embed="rId3"/>
          <a:srcRect l="8695" t="21305" b="20000"/>
          <a:stretch>
            <a:fillRect/>
          </a:stretch>
        </p:blipFill>
        <p:spPr bwMode="auto">
          <a:xfrm>
            <a:off x="0" y="4929198"/>
            <a:ext cx="3000396" cy="1928802"/>
          </a:xfrm>
          <a:prstGeom prst="rect">
            <a:avLst/>
          </a:prstGeom>
          <a:noFill/>
        </p:spPr>
      </p:pic>
      <p:pic>
        <p:nvPicPr>
          <p:cNvPr id="1029" name="Picture 5" descr="C:\Users\Ольга\Desktop\images__5_-removebg-preview (1).png"/>
          <p:cNvPicPr>
            <a:picLocks noChangeAspect="1" noChangeArrowheads="1"/>
          </p:cNvPicPr>
          <p:nvPr/>
        </p:nvPicPr>
        <p:blipFill>
          <a:blip r:embed="rId4"/>
          <a:srcRect/>
          <a:stretch>
            <a:fillRect/>
          </a:stretch>
        </p:blipFill>
        <p:spPr bwMode="auto">
          <a:xfrm>
            <a:off x="6417253" y="4429133"/>
            <a:ext cx="2726747" cy="24288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1414"/>
            <a:ext cx="8286808"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124 - 125.</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C:\Users\Ольга\Desktop\Без_названия-removebg-preview.png"/>
          <p:cNvPicPr>
            <a:picLocks noChangeAspect="1" noChangeArrowheads="1"/>
          </p:cNvPicPr>
          <p:nvPr/>
        </p:nvPicPr>
        <p:blipFill>
          <a:blip r:embed="rId6"/>
          <a:srcRect/>
          <a:stretch>
            <a:fillRect/>
          </a:stretch>
        </p:blipFill>
        <p:spPr bwMode="auto">
          <a:xfrm flipH="1">
            <a:off x="5643570" y="1142984"/>
            <a:ext cx="2433661" cy="2889193"/>
          </a:xfrm>
          <a:prstGeom prst="rect">
            <a:avLst/>
          </a:prstGeom>
          <a:noFill/>
        </p:spPr>
      </p:pic>
      <p:pic>
        <p:nvPicPr>
          <p:cNvPr id="12" name="Picture 6" descr="C:\Users\Ольга\Desktop\5555\1639209701_1-papik-pro-p-klipart-noutbuk-1.png"/>
          <p:cNvPicPr>
            <a:picLocks noChangeAspect="1" noChangeArrowheads="1"/>
          </p:cNvPicPr>
          <p:nvPr/>
        </p:nvPicPr>
        <p:blipFill>
          <a:blip r:embed="rId7" cstate="print"/>
          <a:srcRect/>
          <a:stretch>
            <a:fillRect/>
          </a:stretch>
        </p:blipFill>
        <p:spPr bwMode="auto">
          <a:xfrm rot="17741874">
            <a:off x="5763745" y="2262417"/>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142852"/>
            <a:ext cx="6786610" cy="868346"/>
          </a:xfrm>
        </p:spPr>
        <p:txBody>
          <a:bodyPr/>
          <a:lstStyle/>
          <a:p>
            <a:r>
              <a:rPr lang="uk-UA" b="1" dirty="0" smtClean="0">
                <a:solidFill>
                  <a:srgbClr val="CC0099"/>
                </a:solidFill>
                <a:effectLst>
                  <a:outerShdw blurRad="38100" dist="38100" dir="2700000" algn="tl">
                    <a:srgbClr val="000000">
                      <a:alpha val="43137"/>
                    </a:srgbClr>
                  </a:outerShdw>
                </a:effectLst>
              </a:rPr>
              <a:t>Словничок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714480" y="1000108"/>
            <a:ext cx="5786478" cy="4929222"/>
          </a:xfrm>
        </p:spPr>
        <p:txBody>
          <a:bodyPr>
            <a:noAutofit/>
          </a:bodyPr>
          <a:lstStyle/>
          <a:p>
            <a:pPr marL="0" algn="ctr">
              <a:lnSpc>
                <a:spcPct val="114000"/>
              </a:lnSpc>
              <a:spcBef>
                <a:spcPts val="0"/>
              </a:spcBef>
            </a:pPr>
            <a:r>
              <a:rPr lang="ru-RU" sz="2600" b="1" i="1" dirty="0" smtClean="0">
                <a:solidFill>
                  <a:srgbClr val="FF0000"/>
                </a:solidFill>
              </a:rPr>
              <a:t>Підприємливість</a:t>
            </a:r>
            <a:r>
              <a:rPr lang="ru-RU" sz="2600" dirty="0" smtClean="0"/>
              <a:t> — це коли ти бачиш і використовуєш можливості чи продукуєш ідеї і втілюєш їх у цінність для інших. Створена таким чином цінність може бути фінансовою, </a:t>
            </a:r>
          </a:p>
          <a:p>
            <a:pPr marL="0" algn="ctr">
              <a:lnSpc>
                <a:spcPct val="114000"/>
              </a:lnSpc>
              <a:spcBef>
                <a:spcPts val="0"/>
              </a:spcBef>
              <a:buNone/>
            </a:pPr>
            <a:r>
              <a:rPr lang="ru-RU" sz="2600" dirty="0" smtClean="0"/>
              <a:t>  культурною або соціальною.</a:t>
            </a:r>
          </a:p>
        </p:txBody>
      </p:sp>
      <p:pic>
        <p:nvPicPr>
          <p:cNvPr id="4" name="Picture 2" descr="C:\Users\Ольга\Desktop\images__1_-removebg-preview.png"/>
          <p:cNvPicPr>
            <a:picLocks noChangeAspect="1" noChangeArrowheads="1"/>
          </p:cNvPicPr>
          <p:nvPr/>
        </p:nvPicPr>
        <p:blipFill>
          <a:blip r:embed="rId2"/>
          <a:srcRect/>
          <a:stretch>
            <a:fillRect/>
          </a:stretch>
        </p:blipFill>
        <p:spPr bwMode="auto">
          <a:xfrm>
            <a:off x="71407" y="71438"/>
            <a:ext cx="1285884" cy="1620213"/>
          </a:xfrm>
          <a:prstGeom prst="rect">
            <a:avLst/>
          </a:prstGeom>
          <a:noFill/>
        </p:spPr>
      </p:pic>
      <p:sp>
        <p:nvSpPr>
          <p:cNvPr id="10" name="Нижний колонтитул 3"/>
          <p:cNvSpPr>
            <a:spLocks noGrp="1"/>
          </p:cNvSpPr>
          <p:nvPr>
            <p:ph type="ftr" sz="quarter" idx="11"/>
          </p:nvPr>
        </p:nvSpPr>
        <p:spPr>
          <a:xfrm>
            <a:off x="3214678" y="6492875"/>
            <a:ext cx="2895600" cy="365125"/>
          </a:xfrm>
        </p:spPr>
        <p:txBody>
          <a:bodyPr/>
          <a:lstStyle/>
          <a:p>
            <a:r>
              <a:rPr lang="ru-RU" dirty="0" smtClean="0"/>
              <a:t>© Скляренко О.А. 2024</a:t>
            </a:r>
            <a:endParaRPr lang="ru-RU" dirty="0"/>
          </a:p>
        </p:txBody>
      </p:sp>
      <p:pic>
        <p:nvPicPr>
          <p:cNvPr id="3076" name="Picture 4" descr="C:\Users\Ольга\Desktop\1642070310_3-abrakadabra-fun-p-neznaika-png-na-prozrachnom-fone-6.png"/>
          <p:cNvPicPr>
            <a:picLocks noChangeAspect="1" noChangeArrowheads="1"/>
          </p:cNvPicPr>
          <p:nvPr/>
        </p:nvPicPr>
        <p:blipFill>
          <a:blip r:embed="rId3" cstate="print"/>
          <a:srcRect/>
          <a:stretch>
            <a:fillRect/>
          </a:stretch>
        </p:blipFill>
        <p:spPr bwMode="auto">
          <a:xfrm flipH="1">
            <a:off x="161175" y="2714620"/>
            <a:ext cx="2124809" cy="4143380"/>
          </a:xfrm>
          <a:prstGeom prst="rect">
            <a:avLst/>
          </a:prstGeom>
          <a:noFill/>
        </p:spPr>
      </p:pic>
      <p:pic>
        <p:nvPicPr>
          <p:cNvPr id="3077" name="Picture 5" descr="C:\Users\Ольга\Desktop\1642070350_16-abrakadabra-fun-p-neznaika-png-na-prozrachnom-fone-28-removebg-preview.png"/>
          <p:cNvPicPr>
            <a:picLocks noChangeAspect="1" noChangeArrowheads="1"/>
          </p:cNvPicPr>
          <p:nvPr/>
        </p:nvPicPr>
        <p:blipFill>
          <a:blip r:embed="rId4"/>
          <a:srcRect l="9099" r="46743" b="5196"/>
          <a:stretch>
            <a:fillRect/>
          </a:stretch>
        </p:blipFill>
        <p:spPr bwMode="auto">
          <a:xfrm>
            <a:off x="6572264" y="2714620"/>
            <a:ext cx="2571736" cy="4143380"/>
          </a:xfrm>
          <a:prstGeom prst="rect">
            <a:avLst/>
          </a:prstGeom>
          <a:noFill/>
        </p:spPr>
      </p:pic>
      <p:pic>
        <p:nvPicPr>
          <p:cNvPr id="2050" name="Picture 2" descr="C:\Users\Ольга\Desktop\images__5_-removebg-preview (2).png"/>
          <p:cNvPicPr>
            <a:picLocks noChangeAspect="1" noChangeArrowheads="1"/>
          </p:cNvPicPr>
          <p:nvPr/>
        </p:nvPicPr>
        <p:blipFill>
          <a:blip r:embed="rId5"/>
          <a:srcRect/>
          <a:stretch>
            <a:fillRect/>
          </a:stretch>
        </p:blipFill>
        <p:spPr bwMode="auto">
          <a:xfrm>
            <a:off x="3143240" y="4000504"/>
            <a:ext cx="2571753" cy="25717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796908"/>
          </a:xfrm>
        </p:spPr>
        <p:txBody>
          <a:bodyPr/>
          <a:lstStyle/>
          <a:p>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000108"/>
            <a:ext cx="8229600" cy="5054617"/>
          </a:xfrm>
        </p:spPr>
        <p:txBody>
          <a:bodyPr>
            <a:noAutofit/>
          </a:bodyPr>
          <a:lstStyle/>
          <a:p>
            <a:pPr algn="ctr"/>
            <a:r>
              <a:rPr lang="ru-RU" sz="2600" b="1" i="1" dirty="0" smtClean="0">
                <a:solidFill>
                  <a:srgbClr val="0033CC"/>
                </a:solidFill>
              </a:rPr>
              <a:t>Стор. 125, вправа 9</a:t>
            </a:r>
            <a:r>
              <a:rPr lang="ru-RU" sz="2600" dirty="0" smtClean="0"/>
              <a:t>: Прочитай текст про пана Олексія і перечитай текст про підприємців </a:t>
            </a:r>
          </a:p>
          <a:p>
            <a:pPr algn="ctr">
              <a:buNone/>
            </a:pPr>
            <a:r>
              <a:rPr lang="ru-RU" sz="2600" dirty="0" smtClean="0"/>
              <a:t>   (с. 107). Дай відповіді на запитання.</a:t>
            </a:r>
          </a:p>
          <a:p>
            <a:r>
              <a:rPr lang="ru-RU" sz="2600" dirty="0" smtClean="0"/>
              <a:t>Пан Олексій усе життя прожив у містечку на Закарпатті, де працював у відділку поліції. Коли став пенсіонером, замислився, чим би зайнятися, щоб була користь і собі, і людям. Йому спало на думку робити домашній сир. Він придбав маленьку сироварню на 20 л і поставив на кухні. Купував у місцевої ґаздині молоко і після переробки отримував дві головки сиру.</a:t>
            </a:r>
            <a:endParaRPr lang="ru-RU" sz="2600" dirty="0"/>
          </a:p>
        </p:txBody>
      </p:sp>
      <p:pic>
        <p:nvPicPr>
          <p:cNvPr id="3074" name="Picture 2" descr="C:\Users\Ольга\Desktop\images__5_-removebg-preview (1).png"/>
          <p:cNvPicPr>
            <a:picLocks noChangeAspect="1" noChangeArrowheads="1"/>
          </p:cNvPicPr>
          <p:nvPr/>
        </p:nvPicPr>
        <p:blipFill>
          <a:blip r:embed="rId2"/>
          <a:srcRect/>
          <a:stretch>
            <a:fillRect/>
          </a:stretch>
        </p:blipFill>
        <p:spPr bwMode="auto">
          <a:xfrm>
            <a:off x="0" y="5000629"/>
            <a:ext cx="4572000" cy="1857372"/>
          </a:xfrm>
          <a:prstGeom prst="rect">
            <a:avLst/>
          </a:prstGeom>
          <a:noFill/>
        </p:spPr>
      </p:pic>
      <p:pic>
        <p:nvPicPr>
          <p:cNvPr id="6" name="Picture 2" descr="C:\Users\Ольга\Desktop\images__5_-removebg-preview (1).png"/>
          <p:cNvPicPr>
            <a:picLocks noChangeAspect="1" noChangeArrowheads="1"/>
          </p:cNvPicPr>
          <p:nvPr/>
        </p:nvPicPr>
        <p:blipFill>
          <a:blip r:embed="rId2"/>
          <a:srcRect/>
          <a:stretch>
            <a:fillRect/>
          </a:stretch>
        </p:blipFill>
        <p:spPr bwMode="auto">
          <a:xfrm flipH="1">
            <a:off x="4572000" y="5000628"/>
            <a:ext cx="4572000" cy="1857372"/>
          </a:xfrm>
          <a:prstGeom prst="rect">
            <a:avLst/>
          </a:prstGeom>
          <a:noFill/>
        </p:spPr>
      </p:pic>
      <p:sp>
        <p:nvSpPr>
          <p:cNvPr id="4" name="Нижний колонтитул 3"/>
          <p:cNvSpPr>
            <a:spLocks noGrp="1"/>
          </p:cNvSpPr>
          <p:nvPr>
            <p:ph type="ftr" sz="quarter" idx="11"/>
          </p:nvPr>
        </p:nvSpPr>
        <p:spPr>
          <a:xfrm>
            <a:off x="3071802" y="6492875"/>
            <a:ext cx="2895600" cy="365125"/>
          </a:xfrm>
        </p:spPr>
        <p:txBody>
          <a:bodyPr/>
          <a:lstStyle/>
          <a:p>
            <a:r>
              <a:rPr lang="ru-RU" dirty="0" smtClean="0"/>
              <a:t>© Скляренко О.А. 2024</a:t>
            </a:r>
            <a:endParaRPr lang="ru-RU" dirty="0"/>
          </a:p>
        </p:txBody>
      </p:sp>
      <p:pic>
        <p:nvPicPr>
          <p:cNvPr id="3075" name="Picture 3" descr="C:\Users\Ольга\Desktop\Без_названия-removebg-preview.png"/>
          <p:cNvPicPr>
            <a:picLocks noChangeAspect="1" noChangeArrowheads="1"/>
          </p:cNvPicPr>
          <p:nvPr/>
        </p:nvPicPr>
        <p:blipFill>
          <a:blip r:embed="rId3" cstate="print"/>
          <a:srcRect b="16666"/>
          <a:stretch>
            <a:fillRect/>
          </a:stretch>
        </p:blipFill>
        <p:spPr bwMode="auto">
          <a:xfrm>
            <a:off x="2071670" y="6203150"/>
            <a:ext cx="785818" cy="654850"/>
          </a:xfrm>
          <a:prstGeom prst="rect">
            <a:avLst/>
          </a:prstGeom>
          <a:noFill/>
        </p:spPr>
      </p:pic>
      <p:pic>
        <p:nvPicPr>
          <p:cNvPr id="3076" name="Picture 4" descr="C:\Users\Ольга\Desktop\pngtree-black-and-white-spotted-dairy-cows-with-hand-painted-cartoon-style-png-image_907974-removebg-preview.png"/>
          <p:cNvPicPr>
            <a:picLocks noChangeAspect="1" noChangeArrowheads="1"/>
          </p:cNvPicPr>
          <p:nvPr/>
        </p:nvPicPr>
        <p:blipFill>
          <a:blip r:embed="rId4" cstate="print"/>
          <a:srcRect t="18750" r="12500" b="12500"/>
          <a:stretch>
            <a:fillRect/>
          </a:stretch>
        </p:blipFill>
        <p:spPr bwMode="auto">
          <a:xfrm>
            <a:off x="7072330" y="6143644"/>
            <a:ext cx="545494" cy="428604"/>
          </a:xfrm>
          <a:prstGeom prst="rect">
            <a:avLst/>
          </a:prstGeom>
          <a:noFill/>
        </p:spPr>
      </p:pic>
      <p:pic>
        <p:nvPicPr>
          <p:cNvPr id="9" name="Picture 4" descr="C:\Users\Ольга\Desktop\pngtree-black-and-white-spotted-dairy-cows-with-hand-painted-cartoon-style-png-image_907974-removebg-preview.png"/>
          <p:cNvPicPr>
            <a:picLocks noChangeAspect="1" noChangeArrowheads="1"/>
          </p:cNvPicPr>
          <p:nvPr/>
        </p:nvPicPr>
        <p:blipFill>
          <a:blip r:embed="rId5" cstate="print"/>
          <a:srcRect t="18750" r="12500" b="12500"/>
          <a:stretch>
            <a:fillRect/>
          </a:stretch>
        </p:blipFill>
        <p:spPr bwMode="auto">
          <a:xfrm>
            <a:off x="7929586" y="6429396"/>
            <a:ext cx="454573" cy="357166"/>
          </a:xfrm>
          <a:prstGeom prst="rect">
            <a:avLst/>
          </a:prstGeom>
          <a:noFill/>
        </p:spPr>
      </p:pic>
      <p:pic>
        <p:nvPicPr>
          <p:cNvPr id="10" name="Picture 4" descr="C:\Users\Ольга\Desktop\pngtree-black-and-white-spotted-dairy-cows-with-hand-painted-cartoon-style-png-image_907974-removebg-preview.png"/>
          <p:cNvPicPr>
            <a:picLocks noChangeAspect="1" noChangeArrowheads="1"/>
          </p:cNvPicPr>
          <p:nvPr/>
        </p:nvPicPr>
        <p:blipFill>
          <a:blip r:embed="rId4" cstate="print"/>
          <a:srcRect t="18750" r="12500" b="12500"/>
          <a:stretch>
            <a:fillRect/>
          </a:stretch>
        </p:blipFill>
        <p:spPr bwMode="auto">
          <a:xfrm>
            <a:off x="5929322" y="6357958"/>
            <a:ext cx="545494" cy="428604"/>
          </a:xfrm>
          <a:prstGeom prst="rect">
            <a:avLst/>
          </a:prstGeom>
          <a:noFill/>
        </p:spPr>
      </p:pic>
      <p:pic>
        <p:nvPicPr>
          <p:cNvPr id="11" name="Picture 4" descr="C:\Users\Ольга\Desktop\pngtree-black-and-white-spotted-dairy-cows-with-hand-painted-cartoon-style-png-image_907974-removebg-preview.png"/>
          <p:cNvPicPr>
            <a:picLocks noChangeAspect="1" noChangeArrowheads="1"/>
          </p:cNvPicPr>
          <p:nvPr/>
        </p:nvPicPr>
        <p:blipFill>
          <a:blip r:embed="rId6" cstate="print"/>
          <a:srcRect t="18750" r="12500" b="12500"/>
          <a:stretch>
            <a:fillRect/>
          </a:stretch>
        </p:blipFill>
        <p:spPr bwMode="auto">
          <a:xfrm flipH="1">
            <a:off x="1071538" y="6072206"/>
            <a:ext cx="571504" cy="428604"/>
          </a:xfrm>
          <a:prstGeom prst="rect">
            <a:avLst/>
          </a:prstGeom>
          <a:noFill/>
        </p:spPr>
      </p:pic>
      <p:pic>
        <p:nvPicPr>
          <p:cNvPr id="3077" name="Picture 5" descr="C:\Users\Ольга\Desktop\dc65791d1aaa00bb7e95de3d29381ca4-removebg-preview.png"/>
          <p:cNvPicPr>
            <a:picLocks noChangeAspect="1" noChangeArrowheads="1"/>
          </p:cNvPicPr>
          <p:nvPr/>
        </p:nvPicPr>
        <p:blipFill>
          <a:blip r:embed="rId7" cstate="print"/>
          <a:srcRect/>
          <a:stretch>
            <a:fillRect/>
          </a:stretch>
        </p:blipFill>
        <p:spPr bwMode="auto">
          <a:xfrm>
            <a:off x="7643834" y="5000636"/>
            <a:ext cx="1268718" cy="714368"/>
          </a:xfrm>
          <a:prstGeom prst="rect">
            <a:avLst/>
          </a:prstGeom>
          <a:noFill/>
        </p:spPr>
      </p:pic>
      <p:pic>
        <p:nvPicPr>
          <p:cNvPr id="13" name="Picture 5" descr="C:\Users\Ольга\Desktop\dc65791d1aaa00bb7e95de3d29381ca4-removebg-preview.png"/>
          <p:cNvPicPr>
            <a:picLocks noChangeAspect="1" noChangeArrowheads="1"/>
          </p:cNvPicPr>
          <p:nvPr/>
        </p:nvPicPr>
        <p:blipFill>
          <a:blip r:embed="rId8" cstate="print"/>
          <a:srcRect/>
          <a:stretch>
            <a:fillRect/>
          </a:stretch>
        </p:blipFill>
        <p:spPr bwMode="auto">
          <a:xfrm flipH="1">
            <a:off x="4286248" y="5500702"/>
            <a:ext cx="642942" cy="372933"/>
          </a:xfrm>
          <a:prstGeom prst="rect">
            <a:avLst/>
          </a:prstGeom>
          <a:noFill/>
        </p:spPr>
      </p:pic>
      <p:pic>
        <p:nvPicPr>
          <p:cNvPr id="3078" name="Picture 6" descr="C:\Users\Ольга\Desktop\pngtree-sun-cartoon-cute-doodle-png-image_6646859.png"/>
          <p:cNvPicPr>
            <a:picLocks noChangeAspect="1" noChangeArrowheads="1"/>
          </p:cNvPicPr>
          <p:nvPr/>
        </p:nvPicPr>
        <p:blipFill>
          <a:blip r:embed="rId9" cstate="print"/>
          <a:srcRect l="21001" r="20667"/>
          <a:stretch>
            <a:fillRect/>
          </a:stretch>
        </p:blipFill>
        <p:spPr bwMode="auto">
          <a:xfrm>
            <a:off x="0" y="4714884"/>
            <a:ext cx="767486" cy="7397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par>
                                <p:cTn id="8" presetID="18" presetClass="entr" presetSubtype="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Righ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Righ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472" y="428604"/>
            <a:ext cx="8229600" cy="4525963"/>
          </a:xfrm>
        </p:spPr>
        <p:txBody>
          <a:bodyPr>
            <a:normAutofit/>
          </a:bodyPr>
          <a:lstStyle/>
          <a:p>
            <a:pPr algn="r"/>
            <a:r>
              <a:rPr lang="ru-RU" sz="2600" dirty="0" smtClean="0"/>
              <a:t>Спочатку пригощав лише друзів і їхніх знайомих, а потім виклав інформацію в інтернет, що тепер в ОТГ є власна сироварня й можна купувати своє, якісно зроблене. Добра слава пішла в люди, зріс попит. Мер запропонував взяти в міста в оренду за 1 грн на рік приміщення і розвивати своє підприємство — сирну мануфактуру. З’явилася можливість переробляти по 500 л молока за один раз і відкрити нові робочі місця.</a:t>
            </a:r>
            <a:endParaRPr lang="ru-RU" sz="2600" dirty="0"/>
          </a:p>
        </p:txBody>
      </p:sp>
      <p:pic>
        <p:nvPicPr>
          <p:cNvPr id="4098" name="Picture 2" descr="C:\Users\Ольга\Desktop\images__5_-removebg-preview (1).png"/>
          <p:cNvPicPr>
            <a:picLocks noChangeAspect="1" noChangeArrowheads="1"/>
          </p:cNvPicPr>
          <p:nvPr/>
        </p:nvPicPr>
        <p:blipFill>
          <a:blip r:embed="rId2"/>
          <a:srcRect l="20000" t="36667" r="23335" b="13333"/>
          <a:stretch>
            <a:fillRect/>
          </a:stretch>
        </p:blipFill>
        <p:spPr bwMode="auto">
          <a:xfrm flipH="1">
            <a:off x="0" y="1428736"/>
            <a:ext cx="850614" cy="663931"/>
          </a:xfrm>
          <a:prstGeom prst="rect">
            <a:avLst/>
          </a:prstGeom>
          <a:noFill/>
        </p:spPr>
      </p:pic>
      <p:pic>
        <p:nvPicPr>
          <p:cNvPr id="4099" name="Picture 3" descr="C:\Users\Ольга\Desktop\1639261986_34-papik-pro-p-zavod-klipart-34-removebg-preview.png"/>
          <p:cNvPicPr>
            <a:picLocks noChangeAspect="1" noChangeArrowheads="1"/>
          </p:cNvPicPr>
          <p:nvPr/>
        </p:nvPicPr>
        <p:blipFill>
          <a:blip r:embed="rId3"/>
          <a:srcRect l="32500" r="17499" b="7499"/>
          <a:stretch>
            <a:fillRect/>
          </a:stretch>
        </p:blipFill>
        <p:spPr bwMode="auto">
          <a:xfrm>
            <a:off x="0" y="2786058"/>
            <a:ext cx="2285985" cy="2819379"/>
          </a:xfrm>
          <a:prstGeom prst="rect">
            <a:avLst/>
          </a:prstGeom>
          <a:noFill/>
        </p:spPr>
      </p:pic>
      <p:pic>
        <p:nvPicPr>
          <p:cNvPr id="4100" name="Picture 4" descr="C:\Users\Ольга\Desktop\Без_названия-removebg-preview.png"/>
          <p:cNvPicPr>
            <a:picLocks noChangeAspect="1" noChangeArrowheads="1"/>
          </p:cNvPicPr>
          <p:nvPr/>
        </p:nvPicPr>
        <p:blipFill>
          <a:blip r:embed="rId4"/>
          <a:srcRect r="8107" b="50934"/>
          <a:stretch>
            <a:fillRect/>
          </a:stretch>
        </p:blipFill>
        <p:spPr bwMode="auto">
          <a:xfrm flipH="1">
            <a:off x="0" y="5592094"/>
            <a:ext cx="2571736" cy="1265906"/>
          </a:xfrm>
          <a:prstGeom prst="rect">
            <a:avLst/>
          </a:prstGeom>
          <a:noFill/>
        </p:spPr>
      </p:pic>
      <p:pic>
        <p:nvPicPr>
          <p:cNvPr id="4104" name="Picture 8" descr="C:\Users\Ольга\Desktop\Без_названия__3_-removebg-preview.png"/>
          <p:cNvPicPr>
            <a:picLocks noChangeAspect="1" noChangeArrowheads="1"/>
          </p:cNvPicPr>
          <p:nvPr/>
        </p:nvPicPr>
        <p:blipFill>
          <a:blip r:embed="rId5"/>
          <a:srcRect/>
          <a:stretch>
            <a:fillRect/>
          </a:stretch>
        </p:blipFill>
        <p:spPr bwMode="auto">
          <a:xfrm>
            <a:off x="5490982" y="4071942"/>
            <a:ext cx="3653018" cy="2071678"/>
          </a:xfrm>
          <a:prstGeom prst="rect">
            <a:avLst/>
          </a:prstGeom>
          <a:noFill/>
        </p:spPr>
      </p:pic>
      <p:pic>
        <p:nvPicPr>
          <p:cNvPr id="4105" name="Picture 9" descr="C:\Users\Ольга\Desktop\1536394705_flowering-meadow35-removebg-preview.png"/>
          <p:cNvPicPr>
            <a:picLocks noChangeAspect="1" noChangeArrowheads="1"/>
          </p:cNvPicPr>
          <p:nvPr/>
        </p:nvPicPr>
        <p:blipFill>
          <a:blip r:embed="rId6" cstate="print"/>
          <a:srcRect/>
          <a:stretch>
            <a:fillRect/>
          </a:stretch>
        </p:blipFill>
        <p:spPr bwMode="auto">
          <a:xfrm flipH="1">
            <a:off x="5141671" y="5786454"/>
            <a:ext cx="781399" cy="385754"/>
          </a:xfrm>
          <a:prstGeom prst="rect">
            <a:avLst/>
          </a:prstGeom>
          <a:noFill/>
        </p:spPr>
      </p:pic>
      <p:pic>
        <p:nvPicPr>
          <p:cNvPr id="13" name="Picture 9" descr="C:\Users\Ольга\Desktop\1536394705_flowering-meadow35-removebg-preview.png"/>
          <p:cNvPicPr>
            <a:picLocks noChangeAspect="1" noChangeArrowheads="1"/>
          </p:cNvPicPr>
          <p:nvPr/>
        </p:nvPicPr>
        <p:blipFill>
          <a:blip r:embed="rId6" cstate="print"/>
          <a:srcRect/>
          <a:stretch>
            <a:fillRect/>
          </a:stretch>
        </p:blipFill>
        <p:spPr bwMode="auto">
          <a:xfrm flipH="1">
            <a:off x="5072066" y="5500702"/>
            <a:ext cx="781399" cy="385754"/>
          </a:xfrm>
          <a:prstGeom prst="rect">
            <a:avLst/>
          </a:prstGeom>
          <a:noFill/>
        </p:spPr>
      </p:pic>
      <p:pic>
        <p:nvPicPr>
          <p:cNvPr id="4106" name="Picture 10" descr="C:\Users\Ольга\Desktop\Без_названия__1_-removebg-preview (1).png"/>
          <p:cNvPicPr>
            <a:picLocks noChangeAspect="1" noChangeArrowheads="1"/>
          </p:cNvPicPr>
          <p:nvPr/>
        </p:nvPicPr>
        <p:blipFill>
          <a:blip r:embed="rId7"/>
          <a:srcRect/>
          <a:stretch>
            <a:fillRect/>
          </a:stretch>
        </p:blipFill>
        <p:spPr bwMode="auto">
          <a:xfrm>
            <a:off x="4071934" y="4000504"/>
            <a:ext cx="1357322" cy="1357322"/>
          </a:xfrm>
          <a:prstGeom prst="rect">
            <a:avLst/>
          </a:prstGeom>
          <a:noFill/>
        </p:spPr>
      </p:pic>
      <p:pic>
        <p:nvPicPr>
          <p:cNvPr id="4107" name="Picture 11" descr="C:\Users\Ольга\Desktop\1550605170_2-removebg-preview.png"/>
          <p:cNvPicPr>
            <a:picLocks noChangeAspect="1" noChangeArrowheads="1"/>
          </p:cNvPicPr>
          <p:nvPr/>
        </p:nvPicPr>
        <p:blipFill>
          <a:blip r:embed="rId8"/>
          <a:srcRect b="14388"/>
          <a:stretch>
            <a:fillRect/>
          </a:stretch>
        </p:blipFill>
        <p:spPr bwMode="auto">
          <a:xfrm>
            <a:off x="5857884" y="5643578"/>
            <a:ext cx="3286116" cy="1214422"/>
          </a:xfrm>
          <a:prstGeom prst="rect">
            <a:avLst/>
          </a:prstGeom>
          <a:noFill/>
        </p:spPr>
      </p:pic>
      <p:pic>
        <p:nvPicPr>
          <p:cNvPr id="4102" name="Picture 6" descr="C:\Users\Ольга\Desktop\images__5_-removebg-preview (2).png"/>
          <p:cNvPicPr>
            <a:picLocks noChangeAspect="1" noChangeArrowheads="1"/>
          </p:cNvPicPr>
          <p:nvPr/>
        </p:nvPicPr>
        <p:blipFill>
          <a:blip r:embed="rId9"/>
          <a:srcRect r="43450" b="46591"/>
          <a:stretch>
            <a:fillRect/>
          </a:stretch>
        </p:blipFill>
        <p:spPr bwMode="auto">
          <a:xfrm>
            <a:off x="6429388" y="5572140"/>
            <a:ext cx="1023540" cy="928694"/>
          </a:xfrm>
          <a:prstGeom prst="rect">
            <a:avLst/>
          </a:prstGeom>
          <a:noFill/>
        </p:spPr>
      </p:pic>
      <p:pic>
        <p:nvPicPr>
          <p:cNvPr id="4108" name="Picture 12" descr="C:\Users\Ольга\Desktop\images__5_-removebg-preview (4).png"/>
          <p:cNvPicPr>
            <a:picLocks noChangeAspect="1" noChangeArrowheads="1"/>
          </p:cNvPicPr>
          <p:nvPr/>
        </p:nvPicPr>
        <p:blipFill>
          <a:blip r:embed="rId10"/>
          <a:srcRect r="13899"/>
          <a:stretch>
            <a:fillRect/>
          </a:stretch>
        </p:blipFill>
        <p:spPr bwMode="auto">
          <a:xfrm>
            <a:off x="7786710" y="5715016"/>
            <a:ext cx="1357290" cy="561797"/>
          </a:xfrm>
          <a:prstGeom prst="rect">
            <a:avLst/>
          </a:prstGeom>
          <a:noFill/>
        </p:spPr>
      </p:pic>
      <p:pic>
        <p:nvPicPr>
          <p:cNvPr id="17" name="Picture 12" descr="C:\Users\Ольга\Desktop\images__5_-removebg-preview (4).png"/>
          <p:cNvPicPr>
            <a:picLocks noChangeAspect="1" noChangeArrowheads="1"/>
          </p:cNvPicPr>
          <p:nvPr/>
        </p:nvPicPr>
        <p:blipFill>
          <a:blip r:embed="rId10"/>
          <a:srcRect r="4833"/>
          <a:stretch>
            <a:fillRect/>
          </a:stretch>
        </p:blipFill>
        <p:spPr bwMode="auto">
          <a:xfrm>
            <a:off x="5500694" y="6296203"/>
            <a:ext cx="1500198" cy="561797"/>
          </a:xfrm>
          <a:prstGeom prst="rect">
            <a:avLst/>
          </a:prstGeom>
          <a:noFill/>
        </p:spPr>
      </p:pic>
      <p:pic>
        <p:nvPicPr>
          <p:cNvPr id="18" name="Picture 10" descr="C:\Users\Ольга\Desktop\Без_названия__1_-removebg-preview (1).png"/>
          <p:cNvPicPr>
            <a:picLocks noChangeAspect="1" noChangeArrowheads="1"/>
          </p:cNvPicPr>
          <p:nvPr/>
        </p:nvPicPr>
        <p:blipFill>
          <a:blip r:embed="rId11" cstate="print"/>
          <a:srcRect/>
          <a:stretch>
            <a:fillRect/>
          </a:stretch>
        </p:blipFill>
        <p:spPr bwMode="auto">
          <a:xfrm>
            <a:off x="2071670" y="3643314"/>
            <a:ext cx="785818" cy="785818"/>
          </a:xfrm>
          <a:prstGeom prst="rect">
            <a:avLst/>
          </a:prstGeom>
          <a:noFill/>
        </p:spPr>
      </p:pic>
      <p:pic>
        <p:nvPicPr>
          <p:cNvPr id="4109" name="Picture 13" descr="C:\Users\Ольга\Desktop\images-removebg-preview (2).png"/>
          <p:cNvPicPr>
            <a:picLocks noChangeAspect="1" noChangeArrowheads="1"/>
          </p:cNvPicPr>
          <p:nvPr/>
        </p:nvPicPr>
        <p:blipFill>
          <a:blip r:embed="rId12"/>
          <a:srcRect t="37442" b="33489"/>
          <a:stretch>
            <a:fillRect/>
          </a:stretch>
        </p:blipFill>
        <p:spPr bwMode="auto">
          <a:xfrm>
            <a:off x="1785918" y="4357694"/>
            <a:ext cx="2857505" cy="2500306"/>
          </a:xfrm>
          <a:prstGeom prst="rect">
            <a:avLst/>
          </a:prstGeom>
          <a:noFill/>
        </p:spPr>
      </p:pic>
      <p:pic>
        <p:nvPicPr>
          <p:cNvPr id="4103" name="Picture 7" descr="C:\Users\Ольга\Desktop\images__5_-removebg-preview (3).png"/>
          <p:cNvPicPr>
            <a:picLocks noChangeAspect="1" noChangeArrowheads="1"/>
          </p:cNvPicPr>
          <p:nvPr/>
        </p:nvPicPr>
        <p:blipFill>
          <a:blip r:embed="rId13"/>
          <a:srcRect/>
          <a:stretch>
            <a:fillRect/>
          </a:stretch>
        </p:blipFill>
        <p:spPr bwMode="auto">
          <a:xfrm>
            <a:off x="2857488" y="4071942"/>
            <a:ext cx="971549" cy="892663"/>
          </a:xfrm>
          <a:prstGeom prst="rect">
            <a:avLst/>
          </a:prstGeom>
          <a:noFill/>
        </p:spPr>
      </p:pic>
      <p:pic>
        <p:nvPicPr>
          <p:cNvPr id="20" name="Picture 12" descr="C:\Users\Ольга\Desktop\images__5_-removebg-preview (4).png"/>
          <p:cNvPicPr>
            <a:picLocks noChangeAspect="1" noChangeArrowheads="1"/>
          </p:cNvPicPr>
          <p:nvPr/>
        </p:nvPicPr>
        <p:blipFill>
          <a:blip r:embed="rId14" cstate="print"/>
          <a:srcRect r="4833"/>
          <a:stretch>
            <a:fillRect/>
          </a:stretch>
        </p:blipFill>
        <p:spPr bwMode="auto">
          <a:xfrm>
            <a:off x="2357422" y="5072074"/>
            <a:ext cx="737138" cy="276045"/>
          </a:xfrm>
          <a:prstGeom prst="rect">
            <a:avLst/>
          </a:prstGeom>
          <a:noFill/>
        </p:spPr>
      </p:pic>
      <p:pic>
        <p:nvPicPr>
          <p:cNvPr id="21" name="Picture 12" descr="C:\Users\Ольга\Desktop\images__5_-removebg-preview (4).png"/>
          <p:cNvPicPr>
            <a:picLocks noChangeAspect="1" noChangeArrowheads="1"/>
          </p:cNvPicPr>
          <p:nvPr/>
        </p:nvPicPr>
        <p:blipFill>
          <a:blip r:embed="rId15" cstate="print"/>
          <a:srcRect r="4833"/>
          <a:stretch>
            <a:fillRect/>
          </a:stretch>
        </p:blipFill>
        <p:spPr bwMode="auto">
          <a:xfrm>
            <a:off x="4500562" y="6501699"/>
            <a:ext cx="1143008" cy="356302"/>
          </a:xfrm>
          <a:prstGeom prst="rect">
            <a:avLst/>
          </a:prstGeom>
          <a:noFill/>
        </p:spPr>
      </p:pic>
      <p:pic>
        <p:nvPicPr>
          <p:cNvPr id="22" name="Picture 12" descr="C:\Users\Ольга\Desktop\images__5_-removebg-preview (4).png"/>
          <p:cNvPicPr>
            <a:picLocks noChangeAspect="1" noChangeArrowheads="1"/>
          </p:cNvPicPr>
          <p:nvPr/>
        </p:nvPicPr>
        <p:blipFill>
          <a:blip r:embed="rId16" cstate="print"/>
          <a:srcRect r="4833"/>
          <a:stretch>
            <a:fillRect/>
          </a:stretch>
        </p:blipFill>
        <p:spPr bwMode="auto">
          <a:xfrm>
            <a:off x="3643306" y="6456717"/>
            <a:ext cx="1071570" cy="401284"/>
          </a:xfrm>
          <a:prstGeom prst="rect">
            <a:avLst/>
          </a:prstGeom>
          <a:noFill/>
        </p:spPr>
      </p:pic>
      <p:pic>
        <p:nvPicPr>
          <p:cNvPr id="23" name="Picture 10" descr="C:\Users\Ольга\Desktop\Без_названия__1_-removebg-preview (1).png"/>
          <p:cNvPicPr>
            <a:picLocks noChangeAspect="1" noChangeArrowheads="1"/>
          </p:cNvPicPr>
          <p:nvPr/>
        </p:nvPicPr>
        <p:blipFill>
          <a:blip r:embed="rId7"/>
          <a:srcRect r="57897"/>
          <a:stretch>
            <a:fillRect/>
          </a:stretch>
        </p:blipFill>
        <p:spPr bwMode="auto">
          <a:xfrm flipH="1">
            <a:off x="0" y="785794"/>
            <a:ext cx="488786" cy="928694"/>
          </a:xfrm>
          <a:prstGeom prst="rect">
            <a:avLst/>
          </a:prstGeom>
          <a:noFill/>
        </p:spPr>
      </p:pic>
      <p:sp>
        <p:nvSpPr>
          <p:cNvPr id="4" name="Нижний колонтитул 3"/>
          <p:cNvSpPr>
            <a:spLocks noGrp="1"/>
          </p:cNvSpPr>
          <p:nvPr>
            <p:ph type="ftr" sz="quarter" idx="11"/>
          </p:nvPr>
        </p:nvSpPr>
        <p:spPr>
          <a:xfrm>
            <a:off x="6643702" y="6492875"/>
            <a:ext cx="2500298" cy="365125"/>
          </a:xfrm>
        </p:spPr>
        <p:txBody>
          <a:bodyPr/>
          <a:lstStyle/>
          <a:p>
            <a:r>
              <a:rPr lang="ru-RU" dirty="0" smtClean="0"/>
              <a:t>© Скляренко О.А. 2024</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357166"/>
            <a:ext cx="8229600" cy="4214842"/>
          </a:xfrm>
        </p:spPr>
        <p:txBody>
          <a:bodyPr>
            <a:normAutofit/>
          </a:bodyPr>
          <a:lstStyle/>
          <a:p>
            <a:r>
              <a:rPr lang="ru-RU" sz="2600" dirty="0" smtClean="0"/>
              <a:t>Зберігаючи високу якість, працівники почали урізноманітнювати асортимент сирів, додавати до них різні овочі, спеції, фарбувати природними барвниками в різні кольори й давати своїм виробам цікаві місцеві назви, запропонували екскурсії по сироварні й дегустації. Це настільки вирізняло ці сири від інших, що люди стали купувати їх як місцевий сувенір. За два роки сироварня стала дуже відомим і успішним підприємством.</a:t>
            </a:r>
            <a:endParaRPr lang="ru-RU" sz="2600" dirty="0"/>
          </a:p>
        </p:txBody>
      </p:sp>
      <p:sp>
        <p:nvSpPr>
          <p:cNvPr id="4" name="Нижний колонтитул 3"/>
          <p:cNvSpPr>
            <a:spLocks noGrp="1"/>
          </p:cNvSpPr>
          <p:nvPr>
            <p:ph type="ftr" sz="quarter" idx="11"/>
          </p:nvPr>
        </p:nvSpPr>
        <p:spPr>
          <a:xfrm>
            <a:off x="2786050" y="6492875"/>
            <a:ext cx="2895600" cy="365125"/>
          </a:xfrm>
        </p:spPr>
        <p:txBody>
          <a:bodyPr/>
          <a:lstStyle/>
          <a:p>
            <a:r>
              <a:rPr lang="ru-RU" dirty="0" smtClean="0"/>
              <a:t>© Скляренко О.А. 2024</a:t>
            </a:r>
            <a:endParaRPr lang="ru-RU" dirty="0"/>
          </a:p>
        </p:txBody>
      </p:sp>
      <p:pic>
        <p:nvPicPr>
          <p:cNvPr id="5124" name="Picture 4" descr="C:\Users\Ольга\Desktop\konveyor-sistemleri-removebg-preview.png"/>
          <p:cNvPicPr>
            <a:picLocks noChangeAspect="1" noChangeArrowheads="1"/>
          </p:cNvPicPr>
          <p:nvPr/>
        </p:nvPicPr>
        <p:blipFill>
          <a:blip r:embed="rId2"/>
          <a:srcRect/>
          <a:stretch>
            <a:fillRect/>
          </a:stretch>
        </p:blipFill>
        <p:spPr bwMode="auto">
          <a:xfrm>
            <a:off x="5429256" y="3667043"/>
            <a:ext cx="3714744" cy="3190958"/>
          </a:xfrm>
          <a:prstGeom prst="rect">
            <a:avLst/>
          </a:prstGeom>
          <a:noFill/>
        </p:spPr>
      </p:pic>
      <p:pic>
        <p:nvPicPr>
          <p:cNvPr id="5125" name="Picture 5" descr="C:\Users\Ольга\Desktop\Без_названия__2_-removebg-preview (2).png"/>
          <p:cNvPicPr>
            <a:picLocks noChangeAspect="1" noChangeArrowheads="1"/>
          </p:cNvPicPr>
          <p:nvPr/>
        </p:nvPicPr>
        <p:blipFill>
          <a:blip r:embed="rId3"/>
          <a:srcRect l="6249" t="5641" r="7813" b="7449"/>
          <a:stretch>
            <a:fillRect/>
          </a:stretch>
        </p:blipFill>
        <p:spPr bwMode="auto">
          <a:xfrm>
            <a:off x="0" y="4300868"/>
            <a:ext cx="3214678" cy="2557132"/>
          </a:xfrm>
          <a:prstGeom prst="rect">
            <a:avLst/>
          </a:prstGeom>
          <a:noFill/>
        </p:spPr>
      </p:pic>
      <p:pic>
        <p:nvPicPr>
          <p:cNvPr id="5123" name="Picture 3" descr="C:\Users\Ольга\Desktop\Без_названия__3_-removebg-preview (1).png"/>
          <p:cNvPicPr>
            <a:picLocks noChangeAspect="1" noChangeArrowheads="1"/>
          </p:cNvPicPr>
          <p:nvPr/>
        </p:nvPicPr>
        <p:blipFill>
          <a:blip r:embed="rId4"/>
          <a:srcRect t="11780"/>
          <a:stretch>
            <a:fillRect/>
          </a:stretch>
        </p:blipFill>
        <p:spPr bwMode="auto">
          <a:xfrm>
            <a:off x="3143240" y="4143380"/>
            <a:ext cx="2514600" cy="1604961"/>
          </a:xfrm>
          <a:prstGeom prst="rect">
            <a:avLst/>
          </a:prstGeom>
          <a:noFill/>
        </p:spPr>
      </p:pic>
      <p:pic>
        <p:nvPicPr>
          <p:cNvPr id="5127" name="Picture 7" descr="C:\Users\Ольга\Desktop\images__6_-removebg-preview.png"/>
          <p:cNvPicPr>
            <a:picLocks noChangeAspect="1" noChangeArrowheads="1"/>
          </p:cNvPicPr>
          <p:nvPr/>
        </p:nvPicPr>
        <p:blipFill>
          <a:blip r:embed="rId5"/>
          <a:srcRect/>
          <a:stretch>
            <a:fillRect/>
          </a:stretch>
        </p:blipFill>
        <p:spPr bwMode="auto">
          <a:xfrm flipH="1">
            <a:off x="8143893" y="1571612"/>
            <a:ext cx="1000107" cy="1071563"/>
          </a:xfrm>
          <a:prstGeom prst="rect">
            <a:avLst/>
          </a:prstGeom>
          <a:noFill/>
        </p:spPr>
      </p:pic>
      <p:pic>
        <p:nvPicPr>
          <p:cNvPr id="5126" name="Picture 6" descr="C:\Users\Ольга\Desktop\pngtree-worker-with-hard-hat-png-image_2816047-removebg-preview.png"/>
          <p:cNvPicPr>
            <a:picLocks noChangeAspect="1" noChangeArrowheads="1"/>
          </p:cNvPicPr>
          <p:nvPr/>
        </p:nvPicPr>
        <p:blipFill>
          <a:blip r:embed="rId6"/>
          <a:srcRect l="31250" t="16666" r="27083" b="12500"/>
          <a:stretch>
            <a:fillRect/>
          </a:stretch>
        </p:blipFill>
        <p:spPr bwMode="auto">
          <a:xfrm>
            <a:off x="4500562" y="4286256"/>
            <a:ext cx="642942" cy="10715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Ольга\Desktop\++++++.jpg"/>
          <p:cNvPicPr>
            <a:picLocks noChangeAspect="1" noChangeArrowheads="1"/>
          </p:cNvPicPr>
          <p:nvPr/>
        </p:nvPicPr>
        <p:blipFill>
          <a:blip r:embed="rId2"/>
          <a:srcRect b="40707"/>
          <a:stretch>
            <a:fillRect/>
          </a:stretch>
        </p:blipFill>
        <p:spPr bwMode="auto">
          <a:xfrm>
            <a:off x="0" y="0"/>
            <a:ext cx="9161580" cy="6858000"/>
          </a:xfrm>
          <a:prstGeom prst="rect">
            <a:avLst/>
          </a:prstGeom>
          <a:noFill/>
        </p:spPr>
      </p:pic>
      <p:sp>
        <p:nvSpPr>
          <p:cNvPr id="2" name="Заголовок 1"/>
          <p:cNvSpPr>
            <a:spLocks noGrp="1"/>
          </p:cNvSpPr>
          <p:nvPr>
            <p:ph type="ctrTitle"/>
          </p:nvPr>
        </p:nvSpPr>
        <p:spPr>
          <a:xfrm>
            <a:off x="2214546" y="0"/>
            <a:ext cx="6500858" cy="3143272"/>
          </a:xfrm>
        </p:spPr>
        <p:txBody>
          <a:bodyPr>
            <a:normAutofit fontScale="90000"/>
          </a:bodyPr>
          <a:lstStyle/>
          <a:p>
            <a:r>
              <a:rPr lang="uk-UA" sz="4000" b="1" dirty="0" smtClean="0">
                <a:solidFill>
                  <a:srgbClr val="CC0099"/>
                </a:solidFill>
                <a:effectLst>
                  <a:outerShdw blurRad="38100" dist="38100" dir="2700000" algn="tl">
                    <a:srgbClr val="000000">
                      <a:alpha val="43137"/>
                    </a:srgbClr>
                  </a:outerShdw>
                </a:effectLst>
              </a:rPr>
              <a:t>Тема уроку:</a:t>
            </a:r>
            <a:br>
              <a:rPr lang="uk-UA" sz="4000" b="1" dirty="0" smtClean="0">
                <a:solidFill>
                  <a:srgbClr val="CC0099"/>
                </a:solidFill>
                <a:effectLst>
                  <a:outerShdw blurRad="38100" dist="38100" dir="2700000" algn="tl">
                    <a:srgbClr val="000000">
                      <a:alpha val="43137"/>
                    </a:srgbClr>
                  </a:outerShdw>
                </a:effectLst>
              </a:rPr>
            </a:br>
            <a:r>
              <a:rPr lang="ru-RU" sz="4000" b="1" dirty="0" smtClean="0">
                <a:solidFill>
                  <a:srgbClr val="CC0099"/>
                </a:solidFill>
                <a:effectLst>
                  <a:outerShdw blurRad="38100" dist="38100" dir="2700000" algn="tl">
                    <a:srgbClr val="000000">
                      <a:alpha val="43137"/>
                    </a:srgbClr>
                  </a:outerShdw>
                </a:effectLst>
              </a:rPr>
              <a:t>Підприємливість та ініціативність як ресурс розвитку власного добробуту і громади</a:t>
            </a:r>
            <a:endParaRPr lang="ru-RU" sz="4000" b="1" dirty="0">
              <a:solidFill>
                <a:srgbClr val="CC0099"/>
              </a:solidFill>
              <a:effectLst>
                <a:outerShdw blurRad="38100" dist="38100" dir="2700000" algn="tl">
                  <a:srgbClr val="000000">
                    <a:alpha val="43137"/>
                  </a:srgbClr>
                </a:outerShdw>
              </a:effectLst>
            </a:endParaRPr>
          </a:p>
        </p:txBody>
      </p:sp>
      <p:sp>
        <p:nvSpPr>
          <p:cNvPr id="5" name="Нижний колонтитул 4"/>
          <p:cNvSpPr>
            <a:spLocks noGrp="1"/>
          </p:cNvSpPr>
          <p:nvPr>
            <p:ph type="ftr" sz="quarter" idx="11"/>
          </p:nvPr>
        </p:nvSpPr>
        <p:spPr>
          <a:xfrm>
            <a:off x="1928794" y="6421461"/>
            <a:ext cx="2895600" cy="365125"/>
          </a:xfrm>
        </p:spPr>
        <p:txBody>
          <a:bodyPr/>
          <a:lstStyle/>
          <a:p>
            <a:r>
              <a:rPr lang="ru-RU" dirty="0" smtClean="0"/>
              <a:t>© Скляренко О.А. 2024</a:t>
            </a:r>
            <a:endParaRPr lang="ru-RU" dirty="0"/>
          </a:p>
        </p:txBody>
      </p:sp>
      <p:pic>
        <p:nvPicPr>
          <p:cNvPr id="6" name="Picture 2" descr="C:\Users\Ольга\Desktop\free-png.ru-60-340x316.png"/>
          <p:cNvPicPr>
            <a:picLocks noChangeAspect="1" noChangeArrowheads="1"/>
          </p:cNvPicPr>
          <p:nvPr/>
        </p:nvPicPr>
        <p:blipFill>
          <a:blip r:embed="rId3"/>
          <a:srcRect r="14896"/>
          <a:stretch>
            <a:fillRect/>
          </a:stretch>
        </p:blipFill>
        <p:spPr bwMode="auto">
          <a:xfrm>
            <a:off x="5546284" y="2928934"/>
            <a:ext cx="3597747" cy="3929066"/>
          </a:xfrm>
          <a:prstGeom prst="rect">
            <a:avLst/>
          </a:prstGeom>
          <a:noFill/>
        </p:spPr>
      </p:pic>
      <p:pic>
        <p:nvPicPr>
          <p:cNvPr id="4" name="Picture 2" descr="C:\Users\Ольга\Desktop\Картинки КД\free-png.ru-129.png"/>
          <p:cNvPicPr>
            <a:picLocks noChangeAspect="1" noChangeArrowheads="1"/>
          </p:cNvPicPr>
          <p:nvPr/>
        </p:nvPicPr>
        <p:blipFill>
          <a:blip r:embed="rId4" cstate="print"/>
          <a:srcRect/>
          <a:stretch>
            <a:fillRect/>
          </a:stretch>
        </p:blipFill>
        <p:spPr bwMode="auto">
          <a:xfrm>
            <a:off x="4929190" y="6429396"/>
            <a:ext cx="616693" cy="43177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74638"/>
            <a:ext cx="6858048" cy="1143000"/>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Дайте відповіді на запитання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p:txBody>
          <a:bodyPr>
            <a:normAutofit/>
          </a:bodyPr>
          <a:lstStyle/>
          <a:p>
            <a:r>
              <a:rPr lang="ru-RU" sz="2600" dirty="0" smtClean="0"/>
              <a:t>Які риси підприємливості ви побачили у героїв цих історій?</a:t>
            </a:r>
          </a:p>
          <a:p>
            <a:r>
              <a:rPr lang="ru-RU" sz="2600" dirty="0" smtClean="0"/>
              <a:t>Яку цінність для інших створили підприємці? </a:t>
            </a:r>
          </a:p>
          <a:p>
            <a:r>
              <a:rPr lang="ru-RU" sz="2600" dirty="0" smtClean="0"/>
              <a:t>Як їхня діяльність допомогла громаді?</a:t>
            </a:r>
          </a:p>
          <a:p>
            <a:r>
              <a:rPr lang="ru-RU" sz="2600" dirty="0" smtClean="0"/>
              <a:t>Чому, на твій погляд, їхній бізнес став успішним?</a:t>
            </a:r>
            <a:endParaRPr lang="ru-RU" sz="2600" dirty="0"/>
          </a:p>
        </p:txBody>
      </p:sp>
      <p:sp>
        <p:nvSpPr>
          <p:cNvPr id="4" name="Нижний колонтитул 3"/>
          <p:cNvSpPr>
            <a:spLocks noGrp="1"/>
          </p:cNvSpPr>
          <p:nvPr>
            <p:ph type="ftr" sz="quarter" idx="11"/>
          </p:nvPr>
        </p:nvSpPr>
        <p:spPr>
          <a:xfrm>
            <a:off x="0" y="6492875"/>
            <a:ext cx="1714480" cy="365125"/>
          </a:xfrm>
        </p:spPr>
        <p:txBody>
          <a:bodyPr/>
          <a:lstStyle/>
          <a:p>
            <a:r>
              <a:rPr lang="ru-RU" dirty="0" smtClean="0"/>
              <a:t>© Скляренко О.А. 2024</a:t>
            </a:r>
            <a:endParaRPr lang="ru-RU" dirty="0"/>
          </a:p>
        </p:txBody>
      </p:sp>
      <p:pic>
        <p:nvPicPr>
          <p:cNvPr id="6147" name="Picture 3" descr="C:\Users\Ольга\Desktop\images__5_-removebg-preview (1).png"/>
          <p:cNvPicPr>
            <a:picLocks noChangeAspect="1" noChangeArrowheads="1"/>
          </p:cNvPicPr>
          <p:nvPr/>
        </p:nvPicPr>
        <p:blipFill>
          <a:blip r:embed="rId2"/>
          <a:srcRect l="20950" t="6288" r="18310" b="5267"/>
          <a:stretch>
            <a:fillRect/>
          </a:stretch>
        </p:blipFill>
        <p:spPr bwMode="auto">
          <a:xfrm>
            <a:off x="3214678" y="3929066"/>
            <a:ext cx="2214578" cy="2009771"/>
          </a:xfrm>
          <a:prstGeom prst="rect">
            <a:avLst/>
          </a:prstGeom>
          <a:noFill/>
        </p:spPr>
      </p:pic>
      <p:pic>
        <p:nvPicPr>
          <p:cNvPr id="6148" name="Picture 4" descr="C:\Users\Ольга\Desktop\images__5_-removebg-preview (2).png"/>
          <p:cNvPicPr>
            <a:picLocks noChangeAspect="1" noChangeArrowheads="1"/>
          </p:cNvPicPr>
          <p:nvPr/>
        </p:nvPicPr>
        <p:blipFill>
          <a:blip r:embed="rId3"/>
          <a:srcRect/>
          <a:stretch>
            <a:fillRect/>
          </a:stretch>
        </p:blipFill>
        <p:spPr bwMode="auto">
          <a:xfrm>
            <a:off x="5643570" y="4054867"/>
            <a:ext cx="3500431" cy="2803134"/>
          </a:xfrm>
          <a:prstGeom prst="rect">
            <a:avLst/>
          </a:prstGeom>
          <a:noFill/>
        </p:spPr>
      </p:pic>
      <p:pic>
        <p:nvPicPr>
          <p:cNvPr id="6150" name="Picture 6" descr="C:\Users\Ольга\Desktop\1680871761_kartinki-pibig-info-p-novizna-kartinki-dlya-prezentatsii-arti-74.png"/>
          <p:cNvPicPr>
            <a:picLocks noChangeAspect="1" noChangeArrowheads="1"/>
          </p:cNvPicPr>
          <p:nvPr/>
        </p:nvPicPr>
        <p:blipFill>
          <a:blip r:embed="rId4" cstate="print"/>
          <a:srcRect/>
          <a:stretch>
            <a:fillRect/>
          </a:stretch>
        </p:blipFill>
        <p:spPr bwMode="auto">
          <a:xfrm>
            <a:off x="7358082" y="0"/>
            <a:ext cx="1785918" cy="1565624"/>
          </a:xfrm>
          <a:prstGeom prst="rect">
            <a:avLst/>
          </a:prstGeom>
          <a:noFill/>
        </p:spPr>
      </p:pic>
      <p:pic>
        <p:nvPicPr>
          <p:cNvPr id="6151" name="Picture 7" descr="C:\Users\Ольга\Desktop\1680871675_kartinki-pibig-info-p-novizna-kartinki-dlya-prezentatsii-arti-42.png"/>
          <p:cNvPicPr>
            <a:picLocks noChangeAspect="1" noChangeArrowheads="1"/>
          </p:cNvPicPr>
          <p:nvPr/>
        </p:nvPicPr>
        <p:blipFill>
          <a:blip r:embed="rId5" cstate="print"/>
          <a:srcRect/>
          <a:stretch>
            <a:fillRect/>
          </a:stretch>
        </p:blipFill>
        <p:spPr bwMode="auto">
          <a:xfrm flipH="1">
            <a:off x="0" y="3943613"/>
            <a:ext cx="3357554" cy="2914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Закріплення вивченого матеріалу</a:t>
            </a:r>
            <a:endParaRPr lang="ru-RU" b="1" dirty="0">
              <a:solidFill>
                <a:srgbClr val="CC0099"/>
              </a:solidFill>
              <a:effectLst>
                <a:outerShdw blurRad="38100" dist="38100" dir="2700000" algn="tl">
                  <a:srgbClr val="000000">
                    <a:alpha val="43137"/>
                  </a:srgbClr>
                </a:outerShdw>
              </a:effectLst>
            </a:endParaRPr>
          </a:p>
        </p:txBody>
      </p:sp>
      <p:sp>
        <p:nvSpPr>
          <p:cNvPr id="6" name="Содержимое 5"/>
          <p:cNvSpPr>
            <a:spLocks noGrp="1"/>
          </p:cNvSpPr>
          <p:nvPr>
            <p:ph idx="1"/>
          </p:nvPr>
        </p:nvSpPr>
        <p:spPr>
          <a:xfrm>
            <a:off x="457200" y="1600201"/>
            <a:ext cx="8229600" cy="2257428"/>
          </a:xfrm>
        </p:spPr>
        <p:txBody>
          <a:bodyPr/>
          <a:lstStyle/>
          <a:p>
            <a:pPr algn="ctr"/>
            <a:r>
              <a:rPr lang="uk-UA" dirty="0" smtClean="0"/>
              <a:t>Гра «Робота </a:t>
            </a:r>
            <a:r>
              <a:rPr lang="uk-UA" smtClean="0"/>
              <a:t>з відео»</a:t>
            </a:r>
            <a:endParaRPr lang="uk-UA" dirty="0" smtClean="0"/>
          </a:p>
          <a:p>
            <a:pPr algn="ctr"/>
            <a:r>
              <a:rPr lang="en-US" dirty="0" smtClean="0">
                <a:hlinkClick r:id="rId2"/>
              </a:rPr>
              <a:t>https://learningapps.org/watch?v=pdawa0wfn24</a:t>
            </a:r>
            <a:endParaRPr lang="uk-UA" dirty="0" smtClean="0"/>
          </a:p>
          <a:p>
            <a:pPr algn="ctr"/>
            <a:endParaRPr lang="uk-UA" dirty="0" smtClean="0"/>
          </a:p>
          <a:p>
            <a:pPr algn="ctr"/>
            <a:endParaRPr lang="uk-UA" dirty="0" smtClean="0"/>
          </a:p>
        </p:txBody>
      </p:sp>
      <p:pic>
        <p:nvPicPr>
          <p:cNvPr id="4" name="Picture 5" descr="721637218"/>
          <p:cNvPicPr>
            <a:picLocks noChangeAspect="1" noChangeArrowheads="1"/>
          </p:cNvPicPr>
          <p:nvPr/>
        </p:nvPicPr>
        <p:blipFill>
          <a:blip r:embed="rId3"/>
          <a:srcRect/>
          <a:stretch>
            <a:fillRect/>
          </a:stretch>
        </p:blipFill>
        <p:spPr bwMode="auto">
          <a:xfrm>
            <a:off x="6054725" y="3505200"/>
            <a:ext cx="1412875" cy="2843213"/>
          </a:xfrm>
          <a:prstGeom prst="rect">
            <a:avLst/>
          </a:prstGeom>
          <a:noFill/>
          <a:ln w="9525">
            <a:noFill/>
            <a:miter lim="800000"/>
            <a:headEnd/>
            <a:tailEnd/>
          </a:ln>
        </p:spPr>
      </p:pic>
      <p:pic>
        <p:nvPicPr>
          <p:cNvPr id="7" name="Picture 2" descr="C:\Users\Ольга\Desktop\1647018966_1-kartinkin-net-p-kartinki-uchenikov-dlya-prezentatsii-1.png"/>
          <p:cNvPicPr>
            <a:picLocks noChangeAspect="1" noChangeArrowheads="1"/>
          </p:cNvPicPr>
          <p:nvPr/>
        </p:nvPicPr>
        <p:blipFill>
          <a:blip r:embed="rId4" cstate="print"/>
          <a:srcRect/>
          <a:stretch>
            <a:fillRect/>
          </a:stretch>
        </p:blipFill>
        <p:spPr bwMode="auto">
          <a:xfrm flipH="1">
            <a:off x="714348" y="3031699"/>
            <a:ext cx="3643338" cy="382630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85828" y="116633"/>
            <a:ext cx="7886700" cy="954914"/>
          </a:xfrm>
          <a:noFill/>
        </p:spPr>
        <p:txBody>
          <a:bodyPr>
            <a:noAutofit/>
          </a:bodyPr>
          <a:lstStyle/>
          <a:p>
            <a:pPr algn="ctr" fontAlgn="auto">
              <a:spcAft>
                <a:spcPts val="0"/>
              </a:spcAft>
              <a:defRPr/>
            </a:pPr>
            <a:r>
              <a:rPr lang="uk-UA" sz="4400" b="1" i="1" dirty="0" smtClean="0">
                <a:ln w="6600">
                  <a:solidFill>
                    <a:schemeClr val="accent2"/>
                  </a:solidFill>
                  <a:prstDash val="solid"/>
                </a:ln>
                <a:solidFill>
                  <a:srgbClr val="CC0099"/>
                </a:solidFill>
                <a:effectLst>
                  <a:outerShdw dist="38100" dir="2700000" algn="tl" rotWithShape="0">
                    <a:schemeClr val="accent2"/>
                  </a:outerShdw>
                </a:effectLst>
                <a:latin typeface="+mn-lt"/>
              </a:rPr>
              <a:t>Дошка настрою</a:t>
            </a:r>
            <a:endParaRPr lang="ru-RU" sz="4400" b="1" i="1" dirty="0">
              <a:ln w="6600">
                <a:solidFill>
                  <a:schemeClr val="accent2"/>
                </a:solidFill>
                <a:prstDash val="solid"/>
              </a:ln>
              <a:solidFill>
                <a:srgbClr val="CC0099"/>
              </a:solidFill>
              <a:effectLst>
                <a:outerShdw dist="38100" dir="2700000" algn="tl" rotWithShape="0">
                  <a:schemeClr val="accent2"/>
                </a:outerShdw>
              </a:effectLst>
              <a:latin typeface="+mn-lt"/>
            </a:endParaRPr>
          </a:p>
        </p:txBody>
      </p:sp>
      <p:pic>
        <p:nvPicPr>
          <p:cNvPr id="1026" name="Picture 2" descr="C:\Users\Ольга\Desktop\free-png.ru-38.png"/>
          <p:cNvPicPr>
            <a:picLocks noChangeAspect="1" noChangeArrowheads="1"/>
          </p:cNvPicPr>
          <p:nvPr/>
        </p:nvPicPr>
        <p:blipFill>
          <a:blip r:embed="rId2" cstate="print"/>
          <a:srcRect/>
          <a:stretch>
            <a:fillRect/>
          </a:stretch>
        </p:blipFill>
        <p:spPr bwMode="auto">
          <a:xfrm>
            <a:off x="1357290" y="785794"/>
            <a:ext cx="6215106" cy="5914479"/>
          </a:xfrm>
          <a:prstGeom prst="rect">
            <a:avLst/>
          </a:prstGeom>
          <a:noFill/>
        </p:spPr>
      </p:pic>
      <p:pic>
        <p:nvPicPr>
          <p:cNvPr id="8195" name="Picture 3" descr="C:\Users\Ольга\Desktop\букви\_005_yapfiles.ru.png"/>
          <p:cNvPicPr>
            <a:picLocks noChangeAspect="1" noChangeArrowheads="1"/>
          </p:cNvPicPr>
          <p:nvPr/>
        </p:nvPicPr>
        <p:blipFill>
          <a:blip r:embed="rId3" cstate="print"/>
          <a:srcRect l="13298" r="4521"/>
          <a:stretch>
            <a:fillRect/>
          </a:stretch>
        </p:blipFill>
        <p:spPr bwMode="auto">
          <a:xfrm>
            <a:off x="4643438" y="2714620"/>
            <a:ext cx="2579845" cy="1643074"/>
          </a:xfrm>
          <a:prstGeom prst="rect">
            <a:avLst/>
          </a:prstGeom>
          <a:noFill/>
        </p:spPr>
      </p:pic>
      <p:pic>
        <p:nvPicPr>
          <p:cNvPr id="8196" name="Picture 4" descr="C:\Users\Ольга\Desktop\1645708339_15-kartinkin-net-p-krasivie-kartinki-smailiki-16.png"/>
          <p:cNvPicPr>
            <a:picLocks noChangeAspect="1" noChangeArrowheads="1"/>
          </p:cNvPicPr>
          <p:nvPr/>
        </p:nvPicPr>
        <p:blipFill>
          <a:blip r:embed="rId4" cstate="print"/>
          <a:srcRect/>
          <a:stretch>
            <a:fillRect/>
          </a:stretch>
        </p:blipFill>
        <p:spPr bwMode="auto">
          <a:xfrm>
            <a:off x="5072066" y="4500570"/>
            <a:ext cx="1571636" cy="1571636"/>
          </a:xfrm>
          <a:prstGeom prst="rect">
            <a:avLst/>
          </a:prstGeom>
          <a:noFill/>
        </p:spPr>
      </p:pic>
      <p:pic>
        <p:nvPicPr>
          <p:cNvPr id="8197" name="Picture 5" descr="C:\Users\Ольга\Desktop\1576643035_1-8.png"/>
          <p:cNvPicPr>
            <a:picLocks noChangeAspect="1" noChangeArrowheads="1"/>
          </p:cNvPicPr>
          <p:nvPr/>
        </p:nvPicPr>
        <p:blipFill>
          <a:blip r:embed="rId5" cstate="print"/>
          <a:srcRect/>
          <a:stretch>
            <a:fillRect/>
          </a:stretch>
        </p:blipFill>
        <p:spPr bwMode="auto">
          <a:xfrm>
            <a:off x="2643174" y="4714884"/>
            <a:ext cx="1571636" cy="1571636"/>
          </a:xfrm>
          <a:prstGeom prst="rect">
            <a:avLst/>
          </a:prstGeom>
          <a:noFill/>
        </p:spPr>
      </p:pic>
      <p:pic>
        <p:nvPicPr>
          <p:cNvPr id="8198" name="Picture 6" descr="C:\Users\Ольга\Desktop\1647724840_3-amiel-club-p-super-smailiki-kartinki-3.png"/>
          <p:cNvPicPr>
            <a:picLocks noChangeAspect="1" noChangeArrowheads="1"/>
          </p:cNvPicPr>
          <p:nvPr/>
        </p:nvPicPr>
        <p:blipFill>
          <a:blip r:embed="rId6" cstate="print"/>
          <a:srcRect/>
          <a:stretch>
            <a:fillRect/>
          </a:stretch>
        </p:blipFill>
        <p:spPr bwMode="auto">
          <a:xfrm>
            <a:off x="1785918" y="2500306"/>
            <a:ext cx="2974813" cy="235745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Ольга\Desktop\1642499775_36-abrakadabra-fun-p-klipart-na-prozrachnom-fone-shkola-uchenik-61.png"/>
          <p:cNvPicPr>
            <a:picLocks noChangeAspect="1" noChangeArrowheads="1"/>
          </p:cNvPicPr>
          <p:nvPr/>
        </p:nvPicPr>
        <p:blipFill>
          <a:blip r:embed="rId2"/>
          <a:srcRect t="51983"/>
          <a:stretch>
            <a:fillRect/>
          </a:stretch>
        </p:blipFill>
        <p:spPr bwMode="auto">
          <a:xfrm>
            <a:off x="0" y="3532936"/>
            <a:ext cx="9144000" cy="3325066"/>
          </a:xfrm>
          <a:prstGeom prst="rect">
            <a:avLst/>
          </a:prstGeom>
          <a:noFill/>
        </p:spPr>
      </p:pic>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Домашня робота</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1"/>
            <a:ext cx="8229600" cy="1543048"/>
          </a:xfrm>
        </p:spPr>
        <p:txBody>
          <a:bodyPr>
            <a:normAutofit/>
          </a:bodyPr>
          <a:lstStyle/>
          <a:p>
            <a:pPr lvl="0" algn="ctr"/>
            <a:r>
              <a:rPr lang="uk-UA" dirty="0" smtClean="0"/>
              <a:t>Стор. 126, вправа 10.</a:t>
            </a:r>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smtClean="0">
                <a:solidFill>
                  <a:srgbClr val="CC0099"/>
                </a:solidFill>
                <a:effectLst>
                  <a:outerShdw blurRad="38100" dist="38100" dir="2700000" algn="tl">
                    <a:srgbClr val="000000">
                      <a:alpha val="43137"/>
                    </a:srgbClr>
                  </a:outerShdw>
                </a:effectLst>
              </a:rPr>
              <a:t>Джерела </a:t>
            </a:r>
            <a:r>
              <a:rPr lang="uk-UA" b="1" smtClean="0">
                <a:solidFill>
                  <a:srgbClr val="CC0099"/>
                </a:solidFill>
                <a:effectLst>
                  <a:outerShdw blurRad="38100" dist="38100" dir="2700000" algn="tl">
                    <a:srgbClr val="000000">
                      <a:alpha val="43137"/>
                    </a:srgbClr>
                  </a:outerShdw>
                </a:effectLst>
              </a:rPr>
              <a:t>та література</a:t>
            </a:r>
            <a:endParaRPr lang="ru-RU" b="1">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600200"/>
            <a:ext cx="8472518" cy="4525963"/>
          </a:xfrm>
        </p:spPr>
        <p:txBody>
          <a:bodyPr>
            <a:normAutofit fontScale="62500" lnSpcReduction="20000"/>
          </a:bodyPr>
          <a:lstStyle/>
          <a:p>
            <a:r>
              <a:rPr lang="en-US" sz="4200" dirty="0" smtClean="0">
                <a:hlinkClick r:id="rId2"/>
              </a:rPr>
              <a:t>https://www.calameo.com/read/006191963d289874a374e</a:t>
            </a:r>
            <a:endParaRPr lang="uk-UA" sz="4200" dirty="0" smtClean="0">
              <a:hlinkClick r:id="rId2"/>
            </a:endParaRPr>
          </a:p>
          <a:p>
            <a:r>
              <a:rPr lang="en-US" sz="4200" dirty="0" smtClean="0">
                <a:hlinkClick r:id="rId2"/>
              </a:rPr>
              <a:t>https://ua.izzi.digital/DOS/308410/352660.html</a:t>
            </a:r>
            <a:endParaRPr lang="uk-UA" sz="4200" dirty="0" smtClean="0">
              <a:hlinkClick r:id="rId2"/>
            </a:endParaRPr>
          </a:p>
          <a:p>
            <a:r>
              <a:rPr lang="en-US" sz="4200" dirty="0" smtClean="0">
                <a:hlinkClick r:id="rId3"/>
              </a:rPr>
              <a:t>https://kdukraine.com/app/uploads/2023/07/zbirka_new.pdf</a:t>
            </a:r>
            <a:endParaRPr lang="uk-UA" sz="4200" dirty="0" smtClean="0"/>
          </a:p>
          <a:p>
            <a:r>
              <a:rPr lang="en-US" sz="4200" dirty="0" smtClean="0">
                <a:hlinkClick r:id="rId4"/>
              </a:rPr>
              <a:t>https://www.auc.org.ua/sites/default/files/library/1plangrweb.pdf</a:t>
            </a:r>
            <a:endParaRPr lang="uk-UA" sz="4200" dirty="0" smtClean="0"/>
          </a:p>
          <a:p>
            <a:r>
              <a:rPr lang="uk-UA" sz="4200" dirty="0" smtClean="0"/>
              <a:t>Культура добросусідства : підручн. для 6 класу  закладів загальної середньої освіти / М. Араджионі, Л. Гретченко, О. Козорог, Н. Лебідь, В. Потапова., І. Унгурян, З. Філончук – К. : Видавничий дім «Основа», 2023. – 143 с. : іл.  </a:t>
            </a:r>
          </a:p>
          <a:p>
            <a:pPr>
              <a:buNone/>
            </a:pPr>
            <a:endParaRPr lang="uk-UA" dirty="0" smtClean="0"/>
          </a:p>
          <a:p>
            <a:endParaRPr lang="ru-RU" dirty="0"/>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Ольга\Desktop\free-png.ru-51 (1).png"/>
          <p:cNvPicPr>
            <a:picLocks noChangeAspect="1" noChangeArrowheads="1"/>
          </p:cNvPicPr>
          <p:nvPr/>
        </p:nvPicPr>
        <p:blipFill>
          <a:blip r:embed="rId2"/>
          <a:srcRect/>
          <a:stretch>
            <a:fillRect/>
          </a:stretch>
        </p:blipFill>
        <p:spPr bwMode="auto">
          <a:xfrm>
            <a:off x="652601" y="1163589"/>
            <a:ext cx="7848489" cy="5480121"/>
          </a:xfrm>
          <a:prstGeom prst="rect">
            <a:avLst/>
          </a:prstGeom>
          <a:noFill/>
        </p:spPr>
      </p:pic>
      <p:sp>
        <p:nvSpPr>
          <p:cNvPr id="2" name="Заголовок 1"/>
          <p:cNvSpPr>
            <a:spLocks noGrp="1"/>
          </p:cNvSpPr>
          <p:nvPr>
            <p:ph type="title"/>
          </p:nvPr>
        </p:nvSpPr>
        <p:spPr>
          <a:xfrm>
            <a:off x="457200" y="274638"/>
            <a:ext cx="8229600" cy="1011222"/>
          </a:xfrm>
        </p:spPr>
        <p:txBody>
          <a:bodyPr/>
          <a:lstStyle/>
          <a:p>
            <a:r>
              <a:rPr lang="uk-UA" b="1" dirty="0" smtClean="0">
                <a:solidFill>
                  <a:srgbClr val="CC0099"/>
                </a:solidFill>
                <a:effectLst>
                  <a:outerShdw blurRad="38100" dist="38100" dir="2700000" algn="tl">
                    <a:srgbClr val="000000">
                      <a:alpha val="43137"/>
                    </a:srgbClr>
                  </a:outerShdw>
                </a:effectLst>
              </a:rPr>
              <a:t>Мотивація до навчання</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1643042" y="4000504"/>
            <a:ext cx="6500858" cy="2125659"/>
          </a:xfrm>
        </p:spPr>
        <p:txBody>
          <a:bodyPr>
            <a:normAutofit fontScale="92500" lnSpcReduction="10000"/>
          </a:bodyPr>
          <a:lstStyle/>
          <a:p>
            <a:pPr algn="ctr"/>
            <a:r>
              <a:rPr lang="ru-RU" sz="3600" dirty="0" smtClean="0"/>
              <a:t>Пригадай, що ти вже знаєш за цією темою. </a:t>
            </a:r>
          </a:p>
          <a:p>
            <a:pPr algn="ctr"/>
            <a:r>
              <a:rPr lang="ru-RU" sz="3600" dirty="0" smtClean="0"/>
              <a:t>Чого саме ви очікуєте від </a:t>
            </a:r>
          </a:p>
          <a:p>
            <a:pPr algn="ctr">
              <a:buNone/>
            </a:pPr>
            <a:r>
              <a:rPr lang="ru-RU" sz="3600" dirty="0" smtClean="0"/>
              <a:t>  цього уроку?</a:t>
            </a:r>
          </a:p>
        </p:txBody>
      </p:sp>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643438" cy="1143000"/>
          </a:xfrm>
        </p:spPr>
        <p:txBody>
          <a:bodyPr/>
          <a:lstStyle/>
          <a:p>
            <a:r>
              <a:rPr lang="uk-UA" b="1" dirty="0" smtClean="0">
                <a:solidFill>
                  <a:srgbClr val="CC0099"/>
                </a:solidFill>
                <a:effectLst>
                  <a:outerShdw blurRad="38100" dist="38100" dir="2700000" algn="tl">
                    <a:srgbClr val="C0C0C0"/>
                  </a:outerShdw>
                </a:effectLst>
              </a:rPr>
              <a:t>«</a:t>
            </a:r>
            <a:r>
              <a:rPr lang="uk-UA" b="1" dirty="0" smtClean="0">
                <a:solidFill>
                  <a:srgbClr val="CC0099"/>
                </a:solidFill>
                <a:effectLst>
                  <a:outerShdw blurRad="38100" dist="38100" dir="2700000" algn="tl">
                    <a:srgbClr val="000000">
                      <a:alpha val="43137"/>
                    </a:srgbClr>
                  </a:outerShdw>
                </a:effectLst>
              </a:rPr>
              <a:t>Асоціації</a:t>
            </a:r>
            <a:r>
              <a:rPr lang="uk-UA" b="1" dirty="0" smtClean="0">
                <a:solidFill>
                  <a:srgbClr val="CC0099"/>
                </a:solidFill>
                <a:effectLst>
                  <a:outerShdw blurRad="38100" dist="38100" dir="2700000" algn="tl">
                    <a:srgbClr val="C0C0C0"/>
                  </a:outerShdw>
                </a:effectLst>
              </a:rPr>
              <a:t>»</a:t>
            </a:r>
            <a:endParaRPr lang="uk-UA" b="1" dirty="0">
              <a:solidFill>
                <a:srgbClr val="CC0099"/>
              </a:solidFill>
              <a:effectLst>
                <a:outerShdw blurRad="38100" dist="38100" dir="2700000" algn="tl">
                  <a:srgbClr val="000000">
                    <a:alpha val="43137"/>
                  </a:srgbClr>
                </a:outerShdw>
              </a:effectLst>
            </a:endParaRPr>
          </a:p>
        </p:txBody>
      </p:sp>
      <p:sp>
        <p:nvSpPr>
          <p:cNvPr id="4" name="Нижний колонтитул 3"/>
          <p:cNvSpPr>
            <a:spLocks noGrp="1"/>
          </p:cNvSpPr>
          <p:nvPr>
            <p:ph type="ftr" sz="quarter" idx="11"/>
          </p:nvPr>
        </p:nvSpPr>
        <p:spPr>
          <a:xfrm>
            <a:off x="0" y="6492875"/>
            <a:ext cx="1928794" cy="365125"/>
          </a:xfrm>
        </p:spPr>
        <p:txBody>
          <a:bodyPr/>
          <a:lstStyle/>
          <a:p>
            <a:r>
              <a:rPr lang="ru-RU" dirty="0" smtClean="0"/>
              <a:t>© Скляренко О.А. 2024</a:t>
            </a:r>
            <a:endParaRPr lang="ru-RU" dirty="0"/>
          </a:p>
        </p:txBody>
      </p:sp>
      <p:pic>
        <p:nvPicPr>
          <p:cNvPr id="2050" name="Picture 2" descr="C:\Users\User\Desktop\Untitled-removebg-preview.png"/>
          <p:cNvPicPr>
            <a:picLocks noChangeAspect="1" noChangeArrowheads="1"/>
          </p:cNvPicPr>
          <p:nvPr/>
        </p:nvPicPr>
        <p:blipFill>
          <a:blip r:embed="rId2"/>
          <a:srcRect r="22196"/>
          <a:stretch>
            <a:fillRect/>
          </a:stretch>
        </p:blipFill>
        <p:spPr bwMode="auto">
          <a:xfrm>
            <a:off x="0" y="822865"/>
            <a:ext cx="6643702" cy="5781799"/>
          </a:xfrm>
          <a:prstGeom prst="rect">
            <a:avLst/>
          </a:prstGeom>
          <a:noFill/>
        </p:spPr>
      </p:pic>
      <p:pic>
        <p:nvPicPr>
          <p:cNvPr id="2051" name="Picture 3" descr="C:\Users\User\Desktop\17844908466b614e00320707a3fec4cb-removebg-preview.png"/>
          <p:cNvPicPr>
            <a:picLocks noChangeAspect="1" noChangeArrowheads="1"/>
          </p:cNvPicPr>
          <p:nvPr/>
        </p:nvPicPr>
        <p:blipFill>
          <a:blip r:embed="rId3"/>
          <a:srcRect/>
          <a:stretch>
            <a:fillRect/>
          </a:stretch>
        </p:blipFill>
        <p:spPr bwMode="auto">
          <a:xfrm flipH="1">
            <a:off x="5857884" y="4239127"/>
            <a:ext cx="3286116" cy="261887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5918" y="71414"/>
            <a:ext cx="6929486" cy="857256"/>
          </a:xfrm>
        </p:spPr>
        <p:txBody>
          <a:bodyPr>
            <a:normAutofit/>
          </a:bodyPr>
          <a:lstStyle/>
          <a:p>
            <a:pPr lvl="0"/>
            <a:r>
              <a:rPr lang="uk-UA" b="1" dirty="0" smtClean="0">
                <a:solidFill>
                  <a:srgbClr val="CC0099"/>
                </a:solidFill>
                <a:effectLst>
                  <a:outerShdw blurRad="38100" dist="38100" dir="2700000" algn="tl">
                    <a:srgbClr val="000000">
                      <a:alpha val="43137"/>
                    </a:srgbClr>
                  </a:outerShdw>
                </a:effectLst>
              </a:rPr>
              <a:t>Робота з підручником</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857233"/>
            <a:ext cx="8229600" cy="928694"/>
          </a:xfrm>
        </p:spPr>
        <p:txBody>
          <a:bodyPr>
            <a:normAutofit/>
          </a:bodyPr>
          <a:lstStyle/>
          <a:p>
            <a:pPr lvl="0" algn="ctr"/>
            <a:r>
              <a:rPr lang="uk-UA" dirty="0" smtClean="0"/>
              <a:t>Стор. 119 - 120.</a:t>
            </a:r>
            <a:endParaRPr lang="ru-RU" dirty="0" smtClean="0"/>
          </a:p>
        </p:txBody>
      </p:sp>
      <p:pic>
        <p:nvPicPr>
          <p:cNvPr id="15" name="Picture 2" descr="C:\Users\Ольга\Desktop\букви\09aadcd3ec40.png"/>
          <p:cNvPicPr>
            <a:picLocks noChangeAspect="1" noChangeArrowheads="1"/>
          </p:cNvPicPr>
          <p:nvPr/>
        </p:nvPicPr>
        <p:blipFill>
          <a:blip r:embed="rId2"/>
          <a:srcRect/>
          <a:stretch>
            <a:fillRect/>
          </a:stretch>
        </p:blipFill>
        <p:spPr bwMode="auto">
          <a:xfrm flipH="1">
            <a:off x="1357289" y="1437225"/>
            <a:ext cx="1925779" cy="2774245"/>
          </a:xfrm>
          <a:prstGeom prst="rect">
            <a:avLst/>
          </a:prstGeom>
          <a:noFill/>
        </p:spPr>
      </p:pic>
      <p:pic>
        <p:nvPicPr>
          <p:cNvPr id="16" name="Picture 2" descr="C:\Users\Ольга\Desktop\букви\0_d4c9a_8a6e5b3b_orig.png"/>
          <p:cNvPicPr>
            <a:picLocks noChangeAspect="1" noChangeArrowheads="1"/>
          </p:cNvPicPr>
          <p:nvPr/>
        </p:nvPicPr>
        <p:blipFill>
          <a:blip r:embed="rId3"/>
          <a:srcRect r="17303"/>
          <a:stretch>
            <a:fillRect/>
          </a:stretch>
        </p:blipFill>
        <p:spPr bwMode="auto">
          <a:xfrm flipH="1">
            <a:off x="0" y="3714728"/>
            <a:ext cx="2285984" cy="3143272"/>
          </a:xfrm>
          <a:prstGeom prst="rect">
            <a:avLst/>
          </a:prstGeom>
          <a:noFill/>
        </p:spPr>
      </p:pic>
      <p:pic>
        <p:nvPicPr>
          <p:cNvPr id="17" name="Picture 2" descr="C:\Users\Ольга\Desktop\free-png.ru-48.png"/>
          <p:cNvPicPr>
            <a:picLocks noChangeAspect="1" noChangeArrowheads="1"/>
          </p:cNvPicPr>
          <p:nvPr/>
        </p:nvPicPr>
        <p:blipFill>
          <a:blip r:embed="rId4"/>
          <a:srcRect/>
          <a:stretch>
            <a:fillRect/>
          </a:stretch>
        </p:blipFill>
        <p:spPr bwMode="auto">
          <a:xfrm>
            <a:off x="7000891" y="3529570"/>
            <a:ext cx="2143109" cy="3328430"/>
          </a:xfrm>
          <a:prstGeom prst="rect">
            <a:avLst/>
          </a:prstGeom>
          <a:noFill/>
        </p:spPr>
      </p:pic>
      <p:pic>
        <p:nvPicPr>
          <p:cNvPr id="13" name="Picture 5" descr="C:\Users\Ольга\Desktop\free-png.ru-71.png"/>
          <p:cNvPicPr>
            <a:picLocks noChangeAspect="1" noChangeArrowheads="1"/>
          </p:cNvPicPr>
          <p:nvPr/>
        </p:nvPicPr>
        <p:blipFill>
          <a:blip r:embed="rId5"/>
          <a:srcRect r="13123"/>
          <a:stretch>
            <a:fillRect/>
          </a:stretch>
        </p:blipFill>
        <p:spPr bwMode="auto">
          <a:xfrm flipH="1">
            <a:off x="3214677" y="3139879"/>
            <a:ext cx="2714644" cy="3718121"/>
          </a:xfrm>
          <a:prstGeom prst="rect">
            <a:avLst/>
          </a:prstGeom>
          <a:noFill/>
        </p:spPr>
      </p:pic>
      <p:pic>
        <p:nvPicPr>
          <p:cNvPr id="11" name="Picture 2" descr="E:\2023-2024 н.р\2 КУЛЬТУРА ДОБРОСУСІДСТВА\6 клас\УРОКИ 6 кл 2023-2024\підр.6 кл.jpg"/>
          <p:cNvPicPr>
            <a:picLocks noChangeAspect="1" noChangeArrowheads="1"/>
          </p:cNvPicPr>
          <p:nvPr/>
        </p:nvPicPr>
        <p:blipFill>
          <a:blip r:embed="rId6"/>
          <a:srcRect/>
          <a:stretch>
            <a:fillRect/>
          </a:stretch>
        </p:blipFill>
        <p:spPr bwMode="auto">
          <a:xfrm>
            <a:off x="0" y="0"/>
            <a:ext cx="1106314" cy="1541464"/>
          </a:xfrm>
          <a:prstGeom prst="rect">
            <a:avLst/>
          </a:prstGeom>
          <a:noFill/>
        </p:spPr>
      </p:pic>
      <p:pic>
        <p:nvPicPr>
          <p:cNvPr id="12" name="Picture 2" descr="C:\Users\Ольга\Desktop\Без_названия-removebg-preview.png"/>
          <p:cNvPicPr>
            <a:picLocks noChangeAspect="1" noChangeArrowheads="1"/>
          </p:cNvPicPr>
          <p:nvPr/>
        </p:nvPicPr>
        <p:blipFill>
          <a:blip r:embed="rId7"/>
          <a:srcRect/>
          <a:stretch>
            <a:fillRect/>
          </a:stretch>
        </p:blipFill>
        <p:spPr bwMode="auto">
          <a:xfrm flipH="1">
            <a:off x="5572132" y="1214422"/>
            <a:ext cx="2433661" cy="2889193"/>
          </a:xfrm>
          <a:prstGeom prst="rect">
            <a:avLst/>
          </a:prstGeom>
          <a:noFill/>
        </p:spPr>
      </p:pic>
      <p:pic>
        <p:nvPicPr>
          <p:cNvPr id="14" name="Picture 6" descr="C:\Users\Ольга\Desktop\5555\1639209701_1-papik-pro-p-klipart-noutbuk-1.png"/>
          <p:cNvPicPr>
            <a:picLocks noChangeAspect="1" noChangeArrowheads="1"/>
          </p:cNvPicPr>
          <p:nvPr/>
        </p:nvPicPr>
        <p:blipFill>
          <a:blip r:embed="rId8" cstate="print"/>
          <a:srcRect/>
          <a:stretch>
            <a:fillRect/>
          </a:stretch>
        </p:blipFill>
        <p:spPr bwMode="auto">
          <a:xfrm rot="17741874">
            <a:off x="5692307" y="2333855"/>
            <a:ext cx="714856" cy="7160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7290" y="71414"/>
            <a:ext cx="7329510" cy="1357322"/>
          </a:xfrm>
        </p:spPr>
        <p:txBody>
          <a:bodyPr>
            <a:normAutofit fontScale="90000"/>
          </a:bodyPr>
          <a:lstStyle/>
          <a:p>
            <a:r>
              <a:rPr lang="uk-UA" b="1" dirty="0" smtClean="0">
                <a:solidFill>
                  <a:srgbClr val="CC0099"/>
                </a:solidFill>
                <a:effectLst>
                  <a:outerShdw blurRad="38100" dist="38100" dir="2700000" algn="tl">
                    <a:srgbClr val="000000">
                      <a:alpha val="43137"/>
                    </a:srgbClr>
                  </a:outerShdw>
                </a:effectLst>
              </a:rPr>
              <a:t>Групова робота</a:t>
            </a:r>
            <a:br>
              <a:rPr lang="uk-UA" b="1" dirty="0" smtClean="0">
                <a:solidFill>
                  <a:srgbClr val="CC0099"/>
                </a:solidFill>
                <a:effectLst>
                  <a:outerShdw blurRad="38100" dist="38100" dir="2700000" algn="tl">
                    <a:srgbClr val="000000">
                      <a:alpha val="43137"/>
                    </a:srgbClr>
                  </a:outerShdw>
                </a:effectLst>
              </a:rPr>
            </a:br>
            <a:r>
              <a:rPr lang="ru-RU" b="1" dirty="0" smtClean="0">
                <a:solidFill>
                  <a:srgbClr val="CC0099"/>
                </a:solidFill>
                <a:effectLst>
                  <a:outerShdw blurRad="38100" dist="38100" dir="2700000" algn="tl">
                    <a:srgbClr val="000000">
                      <a:alpha val="43137"/>
                    </a:srgbClr>
                  </a:outerShdw>
                </a:effectLst>
              </a:rPr>
              <a:t>«Мій успіх!»</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285720" y="1357297"/>
            <a:ext cx="8229600" cy="3143273"/>
          </a:xfrm>
        </p:spPr>
        <p:txBody>
          <a:bodyPr>
            <a:normAutofit/>
          </a:bodyPr>
          <a:lstStyle/>
          <a:p>
            <a:pPr algn="ctr"/>
            <a:r>
              <a:rPr lang="uk-UA" sz="2400" dirty="0" smtClean="0"/>
              <a:t>Стор. 120, вправа 1: </a:t>
            </a:r>
            <a:r>
              <a:rPr lang="ru-RU" sz="2400" dirty="0" smtClean="0"/>
              <a:t>Учні стають у два кола, внутрішнє та зовнішнє, обличчям одне до одного. Учні, що стоять навпроти, розповідають про свій успіх, а також про емоції і почуття, які супроводжують досягнення цілей. Розповідати потрібно упродовж 1 хвилини. Зовнішнє коло рухається, й утворюються нові пари. Потім процедура повторюється.</a:t>
            </a:r>
          </a:p>
        </p:txBody>
      </p:sp>
      <p:sp>
        <p:nvSpPr>
          <p:cNvPr id="4" name="Нижний колонтитул 3"/>
          <p:cNvSpPr>
            <a:spLocks noGrp="1"/>
          </p:cNvSpPr>
          <p:nvPr>
            <p:ph type="ftr" sz="quarter" idx="11"/>
          </p:nvPr>
        </p:nvSpPr>
        <p:spPr>
          <a:xfrm>
            <a:off x="0" y="6492875"/>
            <a:ext cx="2285984" cy="365125"/>
          </a:xfrm>
        </p:spPr>
        <p:txBody>
          <a:bodyPr/>
          <a:lstStyle/>
          <a:p>
            <a:r>
              <a:rPr lang="ru-RU" dirty="0" smtClean="0"/>
              <a:t>© Скляренко О.А. 2024</a:t>
            </a:r>
            <a:endParaRPr lang="ru-RU" dirty="0"/>
          </a:p>
        </p:txBody>
      </p:sp>
      <p:pic>
        <p:nvPicPr>
          <p:cNvPr id="5122" name="Picture 2" descr="C:\Users\Ольга\Desktop\istockphoto-147318788-612x612-removebg-preview.png"/>
          <p:cNvPicPr>
            <a:picLocks noChangeAspect="1" noChangeArrowheads="1"/>
          </p:cNvPicPr>
          <p:nvPr/>
        </p:nvPicPr>
        <p:blipFill>
          <a:blip r:embed="rId2" cstate="print"/>
          <a:srcRect/>
          <a:stretch>
            <a:fillRect/>
          </a:stretch>
        </p:blipFill>
        <p:spPr bwMode="auto">
          <a:xfrm>
            <a:off x="0" y="0"/>
            <a:ext cx="1071538" cy="1130001"/>
          </a:xfrm>
          <a:prstGeom prst="rect">
            <a:avLst/>
          </a:prstGeom>
          <a:noFill/>
        </p:spPr>
      </p:pic>
      <p:pic>
        <p:nvPicPr>
          <p:cNvPr id="5123" name="Picture 3" descr="C:\Users\Ольга\Desktop\Без_названия-removebg-preview (2).png"/>
          <p:cNvPicPr>
            <a:picLocks noChangeAspect="1" noChangeArrowheads="1"/>
          </p:cNvPicPr>
          <p:nvPr/>
        </p:nvPicPr>
        <p:blipFill>
          <a:blip r:embed="rId3"/>
          <a:srcRect/>
          <a:stretch>
            <a:fillRect/>
          </a:stretch>
        </p:blipFill>
        <p:spPr bwMode="auto">
          <a:xfrm>
            <a:off x="1339520" y="4071942"/>
            <a:ext cx="3479108" cy="2786058"/>
          </a:xfrm>
          <a:prstGeom prst="rect">
            <a:avLst/>
          </a:prstGeom>
          <a:noFill/>
        </p:spPr>
      </p:pic>
      <p:pic>
        <p:nvPicPr>
          <p:cNvPr id="5125" name="Picture 5" descr="C:\Users\Ольга\Desktop\21042022_vospitat-6.png"/>
          <p:cNvPicPr>
            <a:picLocks noChangeAspect="1" noChangeArrowheads="1"/>
          </p:cNvPicPr>
          <p:nvPr/>
        </p:nvPicPr>
        <p:blipFill>
          <a:blip r:embed="rId4"/>
          <a:srcRect/>
          <a:stretch>
            <a:fillRect/>
          </a:stretch>
        </p:blipFill>
        <p:spPr bwMode="auto">
          <a:xfrm flipH="1">
            <a:off x="5883956" y="3571876"/>
            <a:ext cx="3260044" cy="32861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3108" y="214290"/>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85804" y="1214422"/>
            <a:ext cx="8229600" cy="1357322"/>
          </a:xfrm>
        </p:spPr>
        <p:txBody>
          <a:bodyPr>
            <a:normAutofit/>
          </a:bodyPr>
          <a:lstStyle/>
          <a:p>
            <a:pPr algn="ctr"/>
            <a:r>
              <a:rPr lang="uk-UA" sz="2600" dirty="0" smtClean="0"/>
              <a:t>Стор. 120, вправа 2: </a:t>
            </a:r>
            <a:r>
              <a:rPr lang="ru-RU" sz="2600" dirty="0" smtClean="0"/>
              <a:t>Розглянь список рис особистості. Виберіть ті, які допомагають вам бути успішними в різних життєвих ситуаціях.</a:t>
            </a:r>
            <a:endParaRPr lang="ru-RU" sz="2600" dirty="0"/>
          </a:p>
        </p:txBody>
      </p:sp>
      <p:sp>
        <p:nvSpPr>
          <p:cNvPr id="4" name="Нижний колонтитул 3"/>
          <p:cNvSpPr>
            <a:spLocks noGrp="1"/>
          </p:cNvSpPr>
          <p:nvPr>
            <p:ph type="ftr" sz="quarter" idx="11"/>
          </p:nvPr>
        </p:nvSpPr>
        <p:spPr>
          <a:xfrm>
            <a:off x="1714480" y="6492875"/>
            <a:ext cx="2895600" cy="365125"/>
          </a:xfrm>
        </p:spPr>
        <p:txBody>
          <a:bodyPr/>
          <a:lstStyle/>
          <a:p>
            <a:r>
              <a:rPr lang="ru-RU" dirty="0" smtClean="0"/>
              <a:t>© Скляренко О.А. 2024</a:t>
            </a:r>
            <a:endParaRPr lang="ru-RU" dirty="0"/>
          </a:p>
        </p:txBody>
      </p:sp>
      <p:sp>
        <p:nvSpPr>
          <p:cNvPr id="8" name="Блок-схема: ручное управление 7"/>
          <p:cNvSpPr/>
          <p:nvPr/>
        </p:nvSpPr>
        <p:spPr>
          <a:xfrm flipV="1">
            <a:off x="571472" y="5491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ая прямоугольная выноска 8"/>
          <p:cNvSpPr/>
          <p:nvPr/>
        </p:nvSpPr>
        <p:spPr>
          <a:xfrm rot="20970662" flipH="1">
            <a:off x="119412" y="1508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494076">
            <a:off x="1118110" y="2937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descr="C:\Users\Ольга\Desktop\image-removebg-preview.png"/>
          <p:cNvPicPr>
            <a:picLocks noChangeAspect="1" noChangeArrowheads="1"/>
          </p:cNvPicPr>
          <p:nvPr/>
        </p:nvPicPr>
        <p:blipFill>
          <a:blip r:embed="rId2"/>
          <a:srcRect/>
          <a:stretch>
            <a:fillRect/>
          </a:stretch>
        </p:blipFill>
        <p:spPr bwMode="auto">
          <a:xfrm>
            <a:off x="4380889" y="4572008"/>
            <a:ext cx="4240680" cy="2285992"/>
          </a:xfrm>
          <a:prstGeom prst="rect">
            <a:avLst/>
          </a:prstGeom>
          <a:noFill/>
        </p:spPr>
      </p:pic>
      <p:pic>
        <p:nvPicPr>
          <p:cNvPr id="4100" name="Picture 4" descr="C:\Users\Ольга\Desktop\1681178620_pictures-pibig-info-p-risunok-deti-za-partoi-pinterest-48.png"/>
          <p:cNvPicPr>
            <a:picLocks noChangeAspect="1" noChangeArrowheads="1"/>
          </p:cNvPicPr>
          <p:nvPr/>
        </p:nvPicPr>
        <p:blipFill>
          <a:blip r:embed="rId3" cstate="print"/>
          <a:srcRect b="7075"/>
          <a:stretch>
            <a:fillRect/>
          </a:stretch>
        </p:blipFill>
        <p:spPr bwMode="auto">
          <a:xfrm flipH="1">
            <a:off x="0" y="4745890"/>
            <a:ext cx="1929908" cy="2112110"/>
          </a:xfrm>
          <a:prstGeom prst="rect">
            <a:avLst/>
          </a:prstGeom>
          <a:noFill/>
        </p:spPr>
      </p:pic>
      <p:graphicFrame>
        <p:nvGraphicFramePr>
          <p:cNvPr id="12" name="Содержимое 4"/>
          <p:cNvGraphicFramePr>
            <a:graphicFrameLocks/>
          </p:cNvGraphicFramePr>
          <p:nvPr/>
        </p:nvGraphicFramePr>
        <p:xfrm>
          <a:off x="571472" y="2571744"/>
          <a:ext cx="8229600" cy="244348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r>
                        <a:rPr lang="uk-UA" sz="1400" b="1" dirty="0" smtClean="0">
                          <a:solidFill>
                            <a:schemeClr val="tx1"/>
                          </a:solidFill>
                        </a:rPr>
                        <a:t>Актуальність </a:t>
                      </a:r>
                      <a:endParaRPr lang="ru-RU" sz="1400" b="1" dirty="0">
                        <a:solidFill>
                          <a:schemeClr val="tx1"/>
                        </a:solidFill>
                      </a:endParaRPr>
                    </a:p>
                  </a:txBody>
                  <a:tcPr>
                    <a:noFill/>
                  </a:tcPr>
                </a:tc>
                <a:tc>
                  <a:txBody>
                    <a:bodyPr/>
                    <a:lstStyle/>
                    <a:p>
                      <a:pPr algn="ctr"/>
                      <a:r>
                        <a:rPr lang="uk-UA" sz="1400" b="1" dirty="0" smtClean="0">
                          <a:solidFill>
                            <a:schemeClr val="tx1"/>
                          </a:solidFill>
                        </a:rPr>
                        <a:t>Авантюризм </a:t>
                      </a:r>
                      <a:endParaRPr lang="ru-RU" sz="1400" b="1" dirty="0">
                        <a:solidFill>
                          <a:schemeClr val="tx1"/>
                        </a:solidFill>
                      </a:endParaRPr>
                    </a:p>
                  </a:txBody>
                  <a:tcPr>
                    <a:noFill/>
                  </a:tcPr>
                </a:tc>
                <a:tc>
                  <a:txBody>
                    <a:bodyPr/>
                    <a:lstStyle/>
                    <a:p>
                      <a:pPr algn="ctr"/>
                      <a:r>
                        <a:rPr lang="uk-UA" sz="1400" b="1" dirty="0" smtClean="0">
                          <a:solidFill>
                            <a:schemeClr val="tx1"/>
                          </a:solidFill>
                        </a:rPr>
                        <a:t>Ентузіазм</a:t>
                      </a:r>
                      <a:endParaRPr lang="ru-RU" sz="1400" b="1" dirty="0">
                        <a:solidFill>
                          <a:schemeClr val="tx1"/>
                        </a:solidFill>
                      </a:endParaRPr>
                    </a:p>
                  </a:txBody>
                  <a:tcPr>
                    <a:noFill/>
                  </a:tcPr>
                </a:tc>
                <a:tc>
                  <a:txBody>
                    <a:bodyPr/>
                    <a:lstStyle/>
                    <a:p>
                      <a:pPr algn="ctr"/>
                      <a:r>
                        <a:rPr lang="uk-UA" sz="1400" b="1" dirty="0" smtClean="0">
                          <a:solidFill>
                            <a:schemeClr val="tx1"/>
                          </a:solidFill>
                        </a:rPr>
                        <a:t>Міцність</a:t>
                      </a:r>
                      <a:endParaRPr lang="ru-RU" sz="1400" b="1" dirty="0">
                        <a:solidFill>
                          <a:schemeClr val="tx1"/>
                        </a:solidFill>
                      </a:endParaRPr>
                    </a:p>
                  </a:txBody>
                  <a:tcPr>
                    <a:noFill/>
                  </a:tcPr>
                </a:tc>
                <a:tc>
                  <a:txBody>
                    <a:bodyPr/>
                    <a:lstStyle/>
                    <a:p>
                      <a:pPr algn="ctr"/>
                      <a:r>
                        <a:rPr lang="uk-UA" sz="1400" b="1" dirty="0" smtClean="0">
                          <a:solidFill>
                            <a:schemeClr val="tx1"/>
                          </a:solidFill>
                        </a:rPr>
                        <a:t>Вдячність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Чутливість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Адаптивність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Життєрадісність</a:t>
                      </a:r>
                      <a:endParaRPr lang="ru-RU" sz="1400" b="1" dirty="0">
                        <a:solidFill>
                          <a:schemeClr val="tx1"/>
                        </a:solidFill>
                      </a:endParaRPr>
                    </a:p>
                  </a:txBody>
                  <a:tcPr>
                    <a:noFill/>
                  </a:tcPr>
                </a:tc>
                <a:tc>
                  <a:txBody>
                    <a:bodyPr/>
                    <a:lstStyle/>
                    <a:p>
                      <a:pPr algn="ctr"/>
                      <a:r>
                        <a:rPr lang="uk-UA" sz="1400" b="1" dirty="0" smtClean="0">
                          <a:solidFill>
                            <a:schemeClr val="tx1"/>
                          </a:solidFill>
                        </a:rPr>
                        <a:t>Спостережливість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Благородство</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Урівноваженість</a:t>
                      </a:r>
                      <a:endParaRPr lang="ru-RU" sz="1400" b="1" dirty="0">
                        <a:solidFill>
                          <a:schemeClr val="tx1"/>
                        </a:solidFill>
                      </a:endParaRPr>
                    </a:p>
                  </a:txBody>
                  <a:tcPr>
                    <a:noFill/>
                  </a:tcPr>
                </a:tc>
                <a:tc>
                  <a:txBody>
                    <a:bodyPr/>
                    <a:lstStyle/>
                    <a:p>
                      <a:pPr algn="ctr"/>
                      <a:r>
                        <a:rPr lang="uk-UA" sz="1400" b="1" dirty="0" smtClean="0">
                          <a:solidFill>
                            <a:schemeClr val="tx1"/>
                          </a:solidFill>
                        </a:rPr>
                        <a:t>Мудрість</a:t>
                      </a:r>
                      <a:endParaRPr lang="ru-RU" sz="1400" b="1" dirty="0">
                        <a:solidFill>
                          <a:schemeClr val="tx1"/>
                        </a:solidFill>
                      </a:endParaRPr>
                    </a:p>
                  </a:txBody>
                  <a:tcPr>
                    <a:noFill/>
                  </a:tcPr>
                </a:tc>
                <a:tc>
                  <a:txBody>
                    <a:bodyPr/>
                    <a:lstStyle/>
                    <a:p>
                      <a:pPr algn="ctr"/>
                      <a:r>
                        <a:rPr lang="uk-UA" sz="1400" b="1" dirty="0" smtClean="0">
                          <a:solidFill>
                            <a:schemeClr val="tx1"/>
                          </a:solidFill>
                        </a:rPr>
                        <a:t>Упевненість</a:t>
                      </a:r>
                      <a:endParaRPr lang="ru-RU" sz="1400" b="1" dirty="0">
                        <a:solidFill>
                          <a:schemeClr val="tx1"/>
                        </a:solidFill>
                      </a:endParaRPr>
                    </a:p>
                  </a:txBody>
                  <a:tcPr>
                    <a:noFill/>
                  </a:tcPr>
                </a:tc>
                <a:tc>
                  <a:txBody>
                    <a:bodyPr/>
                    <a:lstStyle/>
                    <a:p>
                      <a:pPr algn="ctr"/>
                      <a:r>
                        <a:rPr lang="uk-UA" sz="1400" b="1" dirty="0" smtClean="0">
                          <a:solidFill>
                            <a:schemeClr val="tx1"/>
                          </a:solidFill>
                        </a:rPr>
                        <a:t>Ефективність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Вірність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Гідність</a:t>
                      </a:r>
                      <a:endParaRPr lang="ru-RU" sz="1400" b="1" dirty="0">
                        <a:solidFill>
                          <a:schemeClr val="tx1"/>
                        </a:solidFill>
                      </a:endParaRPr>
                    </a:p>
                  </a:txBody>
                  <a:tcPr>
                    <a:noFill/>
                  </a:tcPr>
                </a:tc>
                <a:tc>
                  <a:txBody>
                    <a:bodyPr/>
                    <a:lstStyle/>
                    <a:p>
                      <a:pPr algn="ctr"/>
                      <a:r>
                        <a:rPr lang="uk-UA" sz="1400" b="1" dirty="0" smtClean="0">
                          <a:solidFill>
                            <a:schemeClr val="tx1"/>
                          </a:solidFill>
                        </a:rPr>
                        <a:t>Оптимістичність</a:t>
                      </a:r>
                      <a:endParaRPr lang="ru-RU" sz="1400" b="1" dirty="0">
                        <a:solidFill>
                          <a:schemeClr val="tx1"/>
                        </a:solidFill>
                      </a:endParaRPr>
                    </a:p>
                  </a:txBody>
                  <a:tcPr>
                    <a:noFill/>
                  </a:tcPr>
                </a:tc>
                <a:tc>
                  <a:txBody>
                    <a:bodyPr/>
                    <a:lstStyle/>
                    <a:p>
                      <a:pPr algn="ctr"/>
                      <a:r>
                        <a:rPr lang="uk-UA" sz="1400" b="1" dirty="0" smtClean="0">
                          <a:solidFill>
                            <a:schemeClr val="tx1"/>
                          </a:solidFill>
                        </a:rPr>
                        <a:t>Безстрашність</a:t>
                      </a:r>
                      <a:endParaRPr lang="ru-RU" sz="1400" b="1" dirty="0">
                        <a:solidFill>
                          <a:schemeClr val="tx1"/>
                        </a:solidFill>
                      </a:endParaRPr>
                    </a:p>
                  </a:txBody>
                  <a:tcPr>
                    <a:noFill/>
                  </a:tcPr>
                </a:tc>
                <a:tc>
                  <a:txBody>
                    <a:bodyPr/>
                    <a:lstStyle/>
                    <a:p>
                      <a:pPr algn="ctr"/>
                      <a:r>
                        <a:rPr lang="uk-UA" sz="1400" b="1" dirty="0" smtClean="0">
                          <a:solidFill>
                            <a:schemeClr val="tx1"/>
                          </a:solidFill>
                        </a:rPr>
                        <a:t>Чесність</a:t>
                      </a:r>
                      <a:endParaRPr lang="ru-RU" sz="1400" b="1" dirty="0">
                        <a:solidFill>
                          <a:schemeClr val="tx1"/>
                        </a:solidFill>
                      </a:endParaRPr>
                    </a:p>
                  </a:txBody>
                  <a:tcPr>
                    <a:noFill/>
                  </a:tcPr>
                </a:tc>
                <a:tc>
                  <a:txBody>
                    <a:bodyPr/>
                    <a:lstStyle/>
                    <a:p>
                      <a:pPr algn="ctr"/>
                      <a:r>
                        <a:rPr lang="uk-UA" sz="1400" b="1" dirty="0" smtClean="0">
                          <a:solidFill>
                            <a:schemeClr val="tx1"/>
                          </a:solidFill>
                        </a:rPr>
                        <a:t>Витривалість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Старанність</a:t>
                      </a:r>
                      <a:endParaRPr lang="ru-RU" sz="1400" b="1" dirty="0">
                        <a:solidFill>
                          <a:schemeClr val="tx1"/>
                        </a:solidFill>
                      </a:endParaRPr>
                    </a:p>
                  </a:txBody>
                  <a:tcPr>
                    <a:noFill/>
                  </a:tcPr>
                </a:tc>
                <a:tc>
                  <a:txBody>
                    <a:bodyPr/>
                    <a:lstStyle/>
                    <a:p>
                      <a:pPr algn="ctr"/>
                      <a:r>
                        <a:rPr lang="uk-UA" sz="1400" b="1" dirty="0" smtClean="0">
                          <a:solidFill>
                            <a:schemeClr val="tx1"/>
                          </a:solidFill>
                        </a:rPr>
                        <a:t>Відкритість</a:t>
                      </a:r>
                      <a:endParaRPr lang="ru-RU" sz="1400" b="1" dirty="0">
                        <a:solidFill>
                          <a:schemeClr val="tx1"/>
                        </a:solidFill>
                      </a:endParaRPr>
                    </a:p>
                  </a:txBody>
                  <a:tcPr>
                    <a:noFill/>
                  </a:tcPr>
                </a:tc>
                <a:tc>
                  <a:txBody>
                    <a:bodyPr/>
                    <a:lstStyle/>
                    <a:p>
                      <a:pPr algn="ctr"/>
                      <a:r>
                        <a:rPr lang="uk-UA" sz="1400" b="1" dirty="0" smtClean="0">
                          <a:solidFill>
                            <a:schemeClr val="tx1"/>
                          </a:solidFill>
                        </a:rPr>
                        <a:t>Сила</a:t>
                      </a:r>
                      <a:endParaRPr lang="ru-RU" sz="1400" b="1" dirty="0">
                        <a:solidFill>
                          <a:schemeClr val="tx1"/>
                        </a:solidFill>
                      </a:endParaRPr>
                    </a:p>
                  </a:txBody>
                  <a:tcPr>
                    <a:noFill/>
                  </a:tcPr>
                </a:tc>
                <a:tc>
                  <a:txBody>
                    <a:bodyPr/>
                    <a:lstStyle/>
                    <a:p>
                      <a:pPr algn="ctr"/>
                      <a:r>
                        <a:rPr lang="uk-UA" sz="1400" b="1" dirty="0" smtClean="0">
                          <a:solidFill>
                            <a:schemeClr val="tx1"/>
                          </a:solidFill>
                        </a:rPr>
                        <a:t>Душевність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Дисциплінованість</a:t>
                      </a:r>
                      <a:endParaRPr lang="ru-RU" sz="1400" b="1" dirty="0">
                        <a:solidFill>
                          <a:schemeClr val="tx1"/>
                        </a:solidFill>
                      </a:endParaRPr>
                    </a:p>
                  </a:txBody>
                  <a:tcP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idx="1"/>
          </p:nvPr>
        </p:nvGraphicFramePr>
        <p:xfrm>
          <a:off x="342928" y="1357298"/>
          <a:ext cx="8229600" cy="419100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r>
                        <a:rPr lang="uk-UA" sz="1400" b="1" dirty="0" smtClean="0">
                          <a:solidFill>
                            <a:schemeClr val="tx1"/>
                          </a:solidFill>
                        </a:rPr>
                        <a:t>Гнучкість</a:t>
                      </a:r>
                      <a:endParaRPr lang="ru-RU" sz="1400" b="1" dirty="0">
                        <a:solidFill>
                          <a:schemeClr val="tx1"/>
                        </a:solidFill>
                      </a:endParaRPr>
                    </a:p>
                  </a:txBody>
                  <a:tcPr>
                    <a:noFill/>
                  </a:tcPr>
                </a:tc>
                <a:tc>
                  <a:txBody>
                    <a:bodyPr/>
                    <a:lstStyle/>
                    <a:p>
                      <a:pPr algn="ctr"/>
                      <a:r>
                        <a:rPr lang="uk-UA" sz="1400" b="1" dirty="0" smtClean="0">
                          <a:solidFill>
                            <a:schemeClr val="tx1"/>
                          </a:solidFill>
                        </a:rPr>
                        <a:t>Спокій</a:t>
                      </a:r>
                      <a:endParaRPr lang="ru-RU" sz="1400" b="1" dirty="0">
                        <a:solidFill>
                          <a:schemeClr val="tx1"/>
                        </a:solidFill>
                      </a:endParaRPr>
                    </a:p>
                  </a:txBody>
                  <a:tcPr>
                    <a:noFill/>
                  </a:tcPr>
                </a:tc>
                <a:tc>
                  <a:txBody>
                    <a:bodyPr/>
                    <a:lstStyle/>
                    <a:p>
                      <a:pPr algn="ctr"/>
                      <a:r>
                        <a:rPr lang="uk-UA" sz="1300" b="1" dirty="0" smtClean="0">
                          <a:solidFill>
                            <a:schemeClr val="tx1"/>
                          </a:solidFill>
                        </a:rPr>
                        <a:t>Позитивна налаштованість</a:t>
                      </a:r>
                      <a:endParaRPr lang="ru-RU" sz="1300" b="1" dirty="0">
                        <a:solidFill>
                          <a:schemeClr val="tx1"/>
                        </a:solidFill>
                      </a:endParaRPr>
                    </a:p>
                  </a:txBody>
                  <a:tcPr>
                    <a:noFill/>
                  </a:tcPr>
                </a:tc>
                <a:tc>
                  <a:txBody>
                    <a:bodyPr/>
                    <a:lstStyle/>
                    <a:p>
                      <a:pPr algn="ctr"/>
                      <a:r>
                        <a:rPr lang="uk-UA" sz="1400" b="1" dirty="0" smtClean="0">
                          <a:solidFill>
                            <a:schemeClr val="tx1"/>
                          </a:solidFill>
                        </a:rPr>
                        <a:t>Творчість </a:t>
                      </a:r>
                      <a:endParaRPr lang="ru-RU" sz="1400" b="1" dirty="0">
                        <a:solidFill>
                          <a:schemeClr val="tx1"/>
                        </a:solidFill>
                      </a:endParaRPr>
                    </a:p>
                  </a:txBody>
                  <a:tcPr>
                    <a:noFill/>
                  </a:tcPr>
                </a:tc>
                <a:tc>
                  <a:txBody>
                    <a:bodyPr/>
                    <a:lstStyle/>
                    <a:p>
                      <a:pPr algn="ctr"/>
                      <a:r>
                        <a:rPr lang="uk-UA" sz="1400" b="1" dirty="0" smtClean="0">
                          <a:solidFill>
                            <a:schemeClr val="tx1"/>
                          </a:solidFill>
                        </a:rPr>
                        <a:t>Залученість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Досвідченість</a:t>
                      </a:r>
                      <a:endParaRPr lang="ru-RU" sz="1400" b="1" dirty="0">
                        <a:solidFill>
                          <a:schemeClr val="tx1"/>
                        </a:solidFill>
                      </a:endParaRPr>
                    </a:p>
                  </a:txBody>
                  <a:tcPr>
                    <a:noFill/>
                  </a:tcPr>
                </a:tc>
                <a:tc>
                  <a:txBody>
                    <a:bodyPr/>
                    <a:lstStyle/>
                    <a:p>
                      <a:pPr algn="ctr"/>
                      <a:r>
                        <a:rPr lang="uk-UA" sz="1400" b="1" dirty="0" smtClean="0">
                          <a:solidFill>
                            <a:schemeClr val="tx1"/>
                          </a:solidFill>
                        </a:rPr>
                        <a:t>Відповідальність</a:t>
                      </a:r>
                      <a:endParaRPr lang="ru-RU" sz="1400" b="1" dirty="0">
                        <a:solidFill>
                          <a:schemeClr val="tx1"/>
                        </a:solidFill>
                      </a:endParaRPr>
                    </a:p>
                  </a:txBody>
                  <a:tcPr>
                    <a:noFill/>
                  </a:tcPr>
                </a:tc>
                <a:tc>
                  <a:txBody>
                    <a:bodyPr/>
                    <a:lstStyle/>
                    <a:p>
                      <a:pPr algn="ctr"/>
                      <a:r>
                        <a:rPr lang="uk-UA" sz="1300" b="1" dirty="0" smtClean="0">
                          <a:solidFill>
                            <a:schemeClr val="tx1"/>
                          </a:solidFill>
                        </a:rPr>
                        <a:t>Розслабленість</a:t>
                      </a:r>
                      <a:endParaRPr lang="ru-RU" sz="1300" b="1" dirty="0">
                        <a:solidFill>
                          <a:schemeClr val="tx1"/>
                        </a:solidFill>
                      </a:endParaRPr>
                    </a:p>
                  </a:txBody>
                  <a:tcPr>
                    <a:noFill/>
                  </a:tcPr>
                </a:tc>
                <a:tc>
                  <a:txBody>
                    <a:bodyPr/>
                    <a:lstStyle/>
                    <a:p>
                      <a:pPr algn="ctr"/>
                      <a:r>
                        <a:rPr lang="uk-UA" sz="1400" b="1" dirty="0" smtClean="0">
                          <a:solidFill>
                            <a:schemeClr val="tx1"/>
                          </a:solidFill>
                        </a:rPr>
                        <a:t>Привітність</a:t>
                      </a:r>
                      <a:endParaRPr lang="ru-RU" sz="1400" b="1" dirty="0">
                        <a:solidFill>
                          <a:schemeClr val="tx1"/>
                        </a:solidFill>
                      </a:endParaRPr>
                    </a:p>
                  </a:txBody>
                  <a:tcPr>
                    <a:noFill/>
                  </a:tcPr>
                </a:tc>
                <a:tc>
                  <a:txBody>
                    <a:bodyPr/>
                    <a:lstStyle/>
                    <a:p>
                      <a:pPr algn="ctr"/>
                      <a:r>
                        <a:rPr lang="uk-UA" sz="1400" b="1" dirty="0" smtClean="0">
                          <a:solidFill>
                            <a:schemeClr val="tx1"/>
                          </a:solidFill>
                        </a:rPr>
                        <a:t>Зацікавленість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Зрілість</a:t>
                      </a:r>
                      <a:endParaRPr lang="ru-RU" sz="1400" b="1" dirty="0">
                        <a:solidFill>
                          <a:schemeClr val="tx1"/>
                        </a:solidFill>
                      </a:endParaRPr>
                    </a:p>
                  </a:txBody>
                  <a:tcPr>
                    <a:noFill/>
                  </a:tcPr>
                </a:tc>
                <a:tc>
                  <a:txBody>
                    <a:bodyPr/>
                    <a:lstStyle/>
                    <a:p>
                      <a:pPr algn="ctr"/>
                      <a:r>
                        <a:rPr lang="uk-UA" sz="1400" b="1" dirty="0" smtClean="0">
                          <a:solidFill>
                            <a:schemeClr val="tx1"/>
                          </a:solidFill>
                        </a:rPr>
                        <a:t>Відданість</a:t>
                      </a:r>
                      <a:endParaRPr lang="ru-RU" sz="1400" b="1" dirty="0">
                        <a:solidFill>
                          <a:schemeClr val="tx1"/>
                        </a:solidFill>
                      </a:endParaRPr>
                    </a:p>
                  </a:txBody>
                  <a:tcPr>
                    <a:noFill/>
                  </a:tcPr>
                </a:tc>
                <a:tc>
                  <a:txBody>
                    <a:bodyPr/>
                    <a:lstStyle/>
                    <a:p>
                      <a:pPr algn="ctr"/>
                      <a:r>
                        <a:rPr lang="uk-UA" sz="1400" b="1" dirty="0" smtClean="0">
                          <a:solidFill>
                            <a:schemeClr val="tx1"/>
                          </a:solidFill>
                        </a:rPr>
                        <a:t>Правдивість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Тактовність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Терплячість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Практичність</a:t>
                      </a:r>
                      <a:endParaRPr lang="ru-RU" sz="1400" b="1" dirty="0">
                        <a:solidFill>
                          <a:schemeClr val="tx1"/>
                        </a:solidFill>
                      </a:endParaRPr>
                    </a:p>
                  </a:txBody>
                  <a:tcPr>
                    <a:noFill/>
                  </a:tcPr>
                </a:tc>
                <a:tc>
                  <a:txBody>
                    <a:bodyPr/>
                    <a:lstStyle/>
                    <a:p>
                      <a:pPr algn="ctr"/>
                      <a:r>
                        <a:rPr lang="uk-UA" sz="1400" b="1" dirty="0" smtClean="0">
                          <a:solidFill>
                            <a:schemeClr val="tx1"/>
                          </a:solidFill>
                        </a:rPr>
                        <a:t>Натхненність</a:t>
                      </a:r>
                      <a:endParaRPr lang="ru-RU" sz="1400" b="1" dirty="0">
                        <a:solidFill>
                          <a:schemeClr val="tx1"/>
                        </a:solidFill>
                      </a:endParaRPr>
                    </a:p>
                  </a:txBody>
                  <a:tcPr>
                    <a:noFill/>
                  </a:tcPr>
                </a:tc>
                <a:tc>
                  <a:txBody>
                    <a:bodyPr/>
                    <a:lstStyle/>
                    <a:p>
                      <a:pPr algn="ctr"/>
                      <a:r>
                        <a:rPr lang="uk-UA" sz="1400" b="1" dirty="0" smtClean="0">
                          <a:solidFill>
                            <a:schemeClr val="tx1"/>
                          </a:solidFill>
                        </a:rPr>
                        <a:t>Самовпевненість</a:t>
                      </a:r>
                      <a:endParaRPr lang="ru-RU" sz="1400" b="1" dirty="0">
                        <a:solidFill>
                          <a:schemeClr val="tx1"/>
                        </a:solidFill>
                      </a:endParaRPr>
                    </a:p>
                  </a:txBody>
                  <a:tcPr>
                    <a:noFill/>
                  </a:tcPr>
                </a:tc>
                <a:tc>
                  <a:txBody>
                    <a:bodyPr/>
                    <a:lstStyle/>
                    <a:p>
                      <a:pPr algn="ctr"/>
                      <a:r>
                        <a:rPr lang="uk-UA" sz="1400" b="1" dirty="0" smtClean="0">
                          <a:solidFill>
                            <a:schemeClr val="tx1"/>
                          </a:solidFill>
                        </a:rPr>
                        <a:t>Уважність</a:t>
                      </a:r>
                      <a:endParaRPr lang="ru-RU" sz="1400" b="1" dirty="0">
                        <a:solidFill>
                          <a:schemeClr val="tx1"/>
                        </a:solidFill>
                      </a:endParaRPr>
                    </a:p>
                  </a:txBody>
                  <a:tcPr>
                    <a:noFill/>
                  </a:tcPr>
                </a:tc>
                <a:tc>
                  <a:txBody>
                    <a:bodyPr/>
                    <a:lstStyle/>
                    <a:p>
                      <a:pPr algn="ctr"/>
                      <a:r>
                        <a:rPr lang="uk-UA" sz="1400" b="1" dirty="0" smtClean="0">
                          <a:solidFill>
                            <a:schemeClr val="tx1"/>
                          </a:solidFill>
                        </a:rPr>
                        <a:t>Цілеспрямованість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Інтелектуальність</a:t>
                      </a:r>
                      <a:endParaRPr lang="ru-RU" sz="1400" b="1" dirty="0">
                        <a:solidFill>
                          <a:schemeClr val="tx1"/>
                        </a:solidFill>
                      </a:endParaRPr>
                    </a:p>
                  </a:txBody>
                  <a:tcPr>
                    <a:noFill/>
                  </a:tcPr>
                </a:tc>
                <a:tc>
                  <a:txBody>
                    <a:bodyPr/>
                    <a:lstStyle/>
                    <a:p>
                      <a:pPr algn="ctr"/>
                      <a:r>
                        <a:rPr lang="uk-UA" sz="1400" b="1" dirty="0" smtClean="0">
                          <a:solidFill>
                            <a:schemeClr val="tx1"/>
                          </a:solidFill>
                        </a:rPr>
                        <a:t>Енергійність</a:t>
                      </a:r>
                      <a:endParaRPr lang="ru-RU" sz="1400" b="1" dirty="0">
                        <a:solidFill>
                          <a:schemeClr val="tx1"/>
                        </a:solidFill>
                      </a:endParaRPr>
                    </a:p>
                  </a:txBody>
                  <a:tcPr>
                    <a:noFill/>
                  </a:tcPr>
                </a:tc>
                <a:tc>
                  <a:txBody>
                    <a:bodyPr/>
                    <a:lstStyle/>
                    <a:p>
                      <a:pPr algn="ctr"/>
                      <a:r>
                        <a:rPr lang="uk-UA" sz="1400" b="1" dirty="0" smtClean="0">
                          <a:solidFill>
                            <a:schemeClr val="tx1"/>
                          </a:solidFill>
                        </a:rPr>
                        <a:t>Результативність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Упевненість</a:t>
                      </a:r>
                      <a:endParaRPr lang="ru-RU" sz="1400" b="1" dirty="0">
                        <a:solidFill>
                          <a:schemeClr val="tx1"/>
                        </a:solidFill>
                      </a:endParaRPr>
                    </a:p>
                  </a:txBody>
                  <a:tcPr>
                    <a:noFill/>
                  </a:tcPr>
                </a:tc>
                <a:tc>
                  <a:txBody>
                    <a:bodyPr/>
                    <a:lstStyle/>
                    <a:p>
                      <a:pPr algn="ctr"/>
                      <a:r>
                        <a:rPr lang="uk-UA" sz="1300" b="1" dirty="0" smtClean="0">
                          <a:solidFill>
                            <a:schemeClr val="tx1"/>
                          </a:solidFill>
                        </a:rPr>
                        <a:t>Організованість</a:t>
                      </a:r>
                      <a:endParaRPr lang="ru-RU" sz="1300" b="1" dirty="0">
                        <a:solidFill>
                          <a:schemeClr val="tx1"/>
                        </a:solidFill>
                      </a:endParaRPr>
                    </a:p>
                  </a:txBody>
                  <a:tcPr>
                    <a:noFill/>
                  </a:tcPr>
                </a:tc>
              </a:tr>
              <a:tr h="370840">
                <a:tc>
                  <a:txBody>
                    <a:bodyPr/>
                    <a:lstStyle/>
                    <a:p>
                      <a:pPr algn="ctr"/>
                      <a:r>
                        <a:rPr lang="uk-UA" sz="1400" b="1" dirty="0" smtClean="0">
                          <a:solidFill>
                            <a:schemeClr val="tx1"/>
                          </a:solidFill>
                        </a:rPr>
                        <a:t>Дієвість</a:t>
                      </a:r>
                      <a:endParaRPr lang="ru-RU" sz="1400" b="1" dirty="0">
                        <a:solidFill>
                          <a:schemeClr val="tx1"/>
                        </a:solidFill>
                      </a:endParaRPr>
                    </a:p>
                  </a:txBody>
                  <a:tcPr>
                    <a:noFill/>
                  </a:tcPr>
                </a:tc>
                <a:tc>
                  <a:txBody>
                    <a:bodyPr/>
                    <a:lstStyle/>
                    <a:p>
                      <a:pPr algn="ctr"/>
                      <a:r>
                        <a:rPr lang="uk-UA" sz="1400" b="1" dirty="0" smtClean="0">
                          <a:solidFill>
                            <a:schemeClr val="tx1"/>
                          </a:solidFill>
                        </a:rPr>
                        <a:t>Непоступливість</a:t>
                      </a:r>
                      <a:endParaRPr lang="ru-RU" sz="1400" b="1" dirty="0">
                        <a:solidFill>
                          <a:schemeClr val="tx1"/>
                        </a:solidFill>
                      </a:endParaRPr>
                    </a:p>
                  </a:txBody>
                  <a:tcPr>
                    <a:noFill/>
                  </a:tcPr>
                </a:tc>
                <a:tc>
                  <a:txBody>
                    <a:bodyPr/>
                    <a:lstStyle/>
                    <a:p>
                      <a:pPr algn="ctr"/>
                      <a:r>
                        <a:rPr lang="uk-UA" sz="1300" b="1" dirty="0" smtClean="0">
                          <a:solidFill>
                            <a:schemeClr val="tx1"/>
                          </a:solidFill>
                        </a:rPr>
                        <a:t>Винахідливість</a:t>
                      </a:r>
                      <a:endParaRPr lang="ru-RU" sz="1300" b="1" dirty="0">
                        <a:solidFill>
                          <a:schemeClr val="tx1"/>
                        </a:solidFill>
                      </a:endParaRPr>
                    </a:p>
                  </a:txBody>
                  <a:tcPr>
                    <a:noFill/>
                  </a:tcPr>
                </a:tc>
                <a:tc>
                  <a:txBody>
                    <a:bodyPr/>
                    <a:lstStyle/>
                    <a:p>
                      <a:pPr algn="ctr"/>
                      <a:r>
                        <a:rPr lang="uk-UA" sz="1400" b="1" dirty="0" smtClean="0">
                          <a:solidFill>
                            <a:schemeClr val="tx1"/>
                          </a:solidFill>
                        </a:rPr>
                        <a:t>Сумлінність</a:t>
                      </a:r>
                      <a:endParaRPr lang="ru-RU" sz="1400" b="1" dirty="0">
                        <a:solidFill>
                          <a:schemeClr val="tx1"/>
                        </a:solidFill>
                      </a:endParaRPr>
                    </a:p>
                  </a:txBody>
                  <a:tcPr>
                    <a:noFill/>
                  </a:tcPr>
                </a:tc>
                <a:tc>
                  <a:txBody>
                    <a:bodyPr/>
                    <a:lstStyle/>
                    <a:p>
                      <a:pPr algn="ctr"/>
                      <a:r>
                        <a:rPr lang="uk-UA" sz="1400" b="1" dirty="0" smtClean="0">
                          <a:solidFill>
                            <a:schemeClr val="tx1"/>
                          </a:solidFill>
                        </a:rPr>
                        <a:t>Ініціативність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Сміливість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Вдумливість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Залученість</a:t>
                      </a:r>
                      <a:endParaRPr lang="ru-RU" sz="1400" b="1" dirty="0">
                        <a:solidFill>
                          <a:schemeClr val="tx1"/>
                        </a:solidFill>
                      </a:endParaRPr>
                    </a:p>
                  </a:txBody>
                  <a:tcPr>
                    <a:noFill/>
                  </a:tcPr>
                </a:tc>
                <a:tc>
                  <a:txBody>
                    <a:bodyPr/>
                    <a:lstStyle/>
                    <a:p>
                      <a:pPr algn="ctr"/>
                      <a:r>
                        <a:rPr lang="uk-UA" sz="1400" b="1" dirty="0" smtClean="0">
                          <a:solidFill>
                            <a:schemeClr val="tx1"/>
                          </a:solidFill>
                        </a:rPr>
                        <a:t>Міцність</a:t>
                      </a:r>
                      <a:endParaRPr lang="ru-RU" sz="1400" b="1" dirty="0">
                        <a:solidFill>
                          <a:schemeClr val="tx1"/>
                        </a:solidFill>
                      </a:endParaRPr>
                    </a:p>
                  </a:txBody>
                  <a:tcPr>
                    <a:noFill/>
                  </a:tcPr>
                </a:tc>
                <a:tc>
                  <a:txBody>
                    <a:bodyPr/>
                    <a:lstStyle/>
                    <a:p>
                      <a:pPr algn="ctr"/>
                      <a:r>
                        <a:rPr lang="uk-UA" sz="1400" b="1" dirty="0" smtClean="0">
                          <a:solidFill>
                            <a:schemeClr val="tx1"/>
                          </a:solidFill>
                        </a:rPr>
                        <a:t>Свобода</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Рівність</a:t>
                      </a:r>
                      <a:endParaRPr lang="ru-RU" sz="1400" b="1" dirty="0">
                        <a:solidFill>
                          <a:schemeClr val="tx1"/>
                        </a:solidFill>
                      </a:endParaRPr>
                    </a:p>
                  </a:txBody>
                  <a:tcPr>
                    <a:noFill/>
                  </a:tcPr>
                </a:tc>
                <a:tc>
                  <a:txBody>
                    <a:bodyPr/>
                    <a:lstStyle/>
                    <a:p>
                      <a:pPr algn="ctr"/>
                      <a:r>
                        <a:rPr lang="uk-UA" sz="1400" b="1" dirty="0" smtClean="0">
                          <a:solidFill>
                            <a:schemeClr val="tx1"/>
                          </a:solidFill>
                        </a:rPr>
                        <a:t>Передбачливість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Сконцентрованість</a:t>
                      </a:r>
                      <a:endParaRPr lang="ru-RU" sz="1400" b="1" dirty="0">
                        <a:solidFill>
                          <a:schemeClr val="tx1"/>
                        </a:solidFill>
                      </a:endParaRPr>
                    </a:p>
                  </a:txBody>
                  <a:tcPr>
                    <a:noFill/>
                  </a:tcPr>
                </a:tc>
                <a:tc>
                  <a:txBody>
                    <a:bodyPr/>
                    <a:lstStyle/>
                    <a:p>
                      <a:pPr algn="ctr"/>
                      <a:r>
                        <a:rPr lang="uk-UA" sz="1400" b="1" dirty="0" smtClean="0">
                          <a:solidFill>
                            <a:schemeClr val="tx1"/>
                          </a:solidFill>
                        </a:rPr>
                        <a:t>Довірливість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Спритність</a:t>
                      </a:r>
                      <a:endParaRPr lang="ru-RU" sz="1400" b="1" dirty="0">
                        <a:solidFill>
                          <a:schemeClr val="tx1"/>
                        </a:solidFill>
                      </a:endParaRPr>
                    </a:p>
                  </a:txBody>
                  <a:tcPr>
                    <a:noFill/>
                  </a:tcPr>
                </a:tc>
              </a:tr>
              <a:tr h="370840">
                <a:tc>
                  <a:txBody>
                    <a:bodyPr/>
                    <a:lstStyle/>
                    <a:p>
                      <a:pPr algn="ctr"/>
                      <a:r>
                        <a:rPr lang="uk-UA" sz="1400" b="1" dirty="0" smtClean="0">
                          <a:solidFill>
                            <a:schemeClr val="tx1"/>
                          </a:solidFill>
                        </a:rPr>
                        <a:t>Рішучість</a:t>
                      </a:r>
                      <a:endParaRPr lang="ru-RU" sz="1400" b="1" dirty="0">
                        <a:solidFill>
                          <a:schemeClr val="tx1"/>
                        </a:solidFill>
                      </a:endParaRPr>
                    </a:p>
                  </a:txBody>
                  <a:tcPr>
                    <a:noFill/>
                  </a:tcPr>
                </a:tc>
                <a:tc>
                  <a:txBody>
                    <a:bodyPr/>
                    <a:lstStyle/>
                    <a:p>
                      <a:pPr algn="ctr"/>
                      <a:r>
                        <a:rPr lang="uk-UA" sz="1400" b="1" dirty="0" smtClean="0">
                          <a:solidFill>
                            <a:schemeClr val="tx1"/>
                          </a:solidFill>
                        </a:rPr>
                        <a:t>Відважність</a:t>
                      </a:r>
                      <a:endParaRPr lang="ru-RU" sz="1400" b="1" dirty="0">
                        <a:solidFill>
                          <a:schemeClr val="tx1"/>
                        </a:solidFill>
                      </a:endParaRPr>
                    </a:p>
                  </a:txBody>
                  <a:tcPr>
                    <a:noFill/>
                  </a:tcPr>
                </a:tc>
                <a:tc>
                  <a:txBody>
                    <a:bodyPr/>
                    <a:lstStyle/>
                    <a:p>
                      <a:pPr algn="ctr"/>
                      <a:r>
                        <a:rPr lang="uk-UA" sz="1400" b="1" dirty="0" smtClean="0">
                          <a:solidFill>
                            <a:schemeClr val="tx1"/>
                          </a:solidFill>
                        </a:rPr>
                        <a:t>Розсудливість</a:t>
                      </a:r>
                      <a:endParaRPr lang="ru-RU" sz="1400" b="1" dirty="0">
                        <a:solidFill>
                          <a:schemeClr val="tx1"/>
                        </a:solidFill>
                      </a:endParaRPr>
                    </a:p>
                  </a:txBody>
                  <a:tcPr>
                    <a:noFill/>
                  </a:tcPr>
                </a:tc>
                <a:tc>
                  <a:txBody>
                    <a:bodyPr/>
                    <a:lstStyle/>
                    <a:p>
                      <a:pPr algn="ctr"/>
                      <a:r>
                        <a:rPr lang="uk-UA" sz="1400" b="1" dirty="0" smtClean="0">
                          <a:solidFill>
                            <a:schemeClr val="tx1"/>
                          </a:solidFill>
                        </a:rPr>
                        <a:t>Жорсткість</a:t>
                      </a:r>
                      <a:endParaRPr lang="ru-RU" sz="1400" b="1" dirty="0">
                        <a:solidFill>
                          <a:schemeClr val="tx1"/>
                        </a:solidFill>
                      </a:endParaRPr>
                    </a:p>
                  </a:txBody>
                  <a:tcPr>
                    <a:noFill/>
                  </a:tcPr>
                </a:tc>
                <a:tc>
                  <a:txBody>
                    <a:bodyPr/>
                    <a:lstStyle/>
                    <a:p>
                      <a:pPr algn="ctr"/>
                      <a:r>
                        <a:rPr lang="uk-UA" sz="1400" b="1" dirty="0" smtClean="0">
                          <a:solidFill>
                            <a:schemeClr val="tx1"/>
                          </a:solidFill>
                        </a:rPr>
                        <a:t>Лідерство</a:t>
                      </a:r>
                      <a:endParaRPr lang="ru-RU" sz="1400" b="1" dirty="0">
                        <a:solidFill>
                          <a:schemeClr val="tx1"/>
                        </a:solidFill>
                      </a:endParaRPr>
                    </a:p>
                  </a:txBody>
                  <a:tcPr>
                    <a:noFill/>
                  </a:tcPr>
                </a:tc>
              </a:tr>
            </a:tbl>
          </a:graphicData>
        </a:graphic>
      </p:graphicFrame>
      <p:sp>
        <p:nvSpPr>
          <p:cNvPr id="4" name="Нижний колонтитул 3"/>
          <p:cNvSpPr>
            <a:spLocks noGrp="1"/>
          </p:cNvSpPr>
          <p:nvPr>
            <p:ph type="ftr" sz="quarter" idx="11"/>
          </p:nvPr>
        </p:nvSpPr>
        <p:spPr/>
        <p:txBody>
          <a:bodyPr/>
          <a:lstStyle/>
          <a:p>
            <a:r>
              <a:rPr lang="ru-RU" smtClean="0"/>
              <a:t>© Скляренко О.А. 2024</a:t>
            </a:r>
            <a:endParaRPr lang="ru-RU"/>
          </a:p>
        </p:txBody>
      </p:sp>
      <p:sp>
        <p:nvSpPr>
          <p:cNvPr id="8" name="Заголовок 1"/>
          <p:cNvSpPr>
            <a:spLocks noGrp="1"/>
          </p:cNvSpPr>
          <p:nvPr>
            <p:ph type="title"/>
          </p:nvPr>
        </p:nvSpPr>
        <p:spPr>
          <a:xfrm>
            <a:off x="2143108" y="214290"/>
            <a:ext cx="6729402" cy="939784"/>
          </a:xfrm>
        </p:spPr>
        <p:txBody>
          <a:bodyPr/>
          <a:lstStyle/>
          <a:p>
            <a:r>
              <a:rPr lang="uk-UA" b="1" dirty="0" smtClean="0">
                <a:solidFill>
                  <a:srgbClr val="CC0099"/>
                </a:solidFill>
                <a:effectLst>
                  <a:outerShdw blurRad="38100" dist="38100" dir="2700000" algn="tl">
                    <a:srgbClr val="000000">
                      <a:alpha val="43137"/>
                    </a:srgbClr>
                  </a:outerShdw>
                </a:effectLst>
              </a:rPr>
              <a:t>Поміркуймо! </a:t>
            </a:r>
            <a:endParaRPr lang="ru-RU" b="1" dirty="0">
              <a:solidFill>
                <a:srgbClr val="CC0099"/>
              </a:solidFill>
              <a:effectLst>
                <a:outerShdw blurRad="38100" dist="38100" dir="2700000" algn="tl">
                  <a:srgbClr val="000000">
                    <a:alpha val="43137"/>
                  </a:srgbClr>
                </a:outerShdw>
              </a:effectLst>
            </a:endParaRPr>
          </a:p>
        </p:txBody>
      </p:sp>
      <p:sp>
        <p:nvSpPr>
          <p:cNvPr id="9" name="Блок-схема: ручное управление 8"/>
          <p:cNvSpPr/>
          <p:nvPr/>
        </p:nvSpPr>
        <p:spPr>
          <a:xfrm flipV="1">
            <a:off x="571472" y="549162"/>
            <a:ext cx="1000132" cy="744674"/>
          </a:xfrm>
          <a:prstGeom prst="flowChartManualOperat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ая прямоугольная выноска 9"/>
          <p:cNvSpPr/>
          <p:nvPr/>
        </p:nvSpPr>
        <p:spPr>
          <a:xfrm rot="20970662" flipH="1">
            <a:off x="119412" y="150828"/>
            <a:ext cx="928694"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кругленная прямоугольная выноска 10"/>
          <p:cNvSpPr/>
          <p:nvPr/>
        </p:nvSpPr>
        <p:spPr>
          <a:xfrm rot="494076">
            <a:off x="1118110" y="293704"/>
            <a:ext cx="914400" cy="612648"/>
          </a:xfrm>
          <a:prstGeom prst="wedgeRoundRectCallout">
            <a:avLst>
              <a:gd name="adj1" fmla="val -20833"/>
              <a:gd name="adj2" fmla="val 95915"/>
              <a:gd name="adj3" fmla="val 16667"/>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2" name="Picture 4" descr="C:\Users\Ольга\Desktop\9972b3ee642cd9f8f649e6ecdccf4309-removebg-preview.png"/>
          <p:cNvPicPr>
            <a:picLocks noChangeAspect="1" noChangeArrowheads="1"/>
          </p:cNvPicPr>
          <p:nvPr/>
        </p:nvPicPr>
        <p:blipFill>
          <a:blip r:embed="rId2"/>
          <a:srcRect r="15042"/>
          <a:stretch>
            <a:fillRect/>
          </a:stretch>
        </p:blipFill>
        <p:spPr bwMode="auto">
          <a:xfrm>
            <a:off x="8040687" y="4733923"/>
            <a:ext cx="1103313" cy="2124077"/>
          </a:xfrm>
          <a:prstGeom prst="rect">
            <a:avLst/>
          </a:prstGeom>
          <a:noFill/>
        </p:spPr>
      </p:pic>
      <p:pic>
        <p:nvPicPr>
          <p:cNvPr id="2054" name="Picture 6" descr="C:\Users\Ольга\Desktop\images__5_-removebg-preview (1).png"/>
          <p:cNvPicPr>
            <a:picLocks noChangeAspect="1" noChangeArrowheads="1"/>
          </p:cNvPicPr>
          <p:nvPr/>
        </p:nvPicPr>
        <p:blipFill>
          <a:blip r:embed="rId3"/>
          <a:srcRect b="7245"/>
          <a:stretch>
            <a:fillRect/>
          </a:stretch>
        </p:blipFill>
        <p:spPr bwMode="auto">
          <a:xfrm flipH="1">
            <a:off x="-1" y="5359626"/>
            <a:ext cx="1857356" cy="149837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4456</TotalTime>
  <Words>1641</Words>
  <PresentationFormat>Экран (4:3)</PresentationFormat>
  <Paragraphs>211</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Щоб дізнатися про що буде сьогоднішній урок - розгадайте ребус</vt:lpstr>
      <vt:lpstr>Очікування </vt:lpstr>
      <vt:lpstr>Тема уроку: Підприємливість та ініціативність як ресурс розвитку власного добробуту і громади</vt:lpstr>
      <vt:lpstr>Мотивація до навчання</vt:lpstr>
      <vt:lpstr>«Асоціації»</vt:lpstr>
      <vt:lpstr>Робота з підручником</vt:lpstr>
      <vt:lpstr>Групова робота «Мій успіх!»</vt:lpstr>
      <vt:lpstr>Поміркуймо! </vt:lpstr>
      <vt:lpstr>Поміркуймо! </vt:lpstr>
      <vt:lpstr>Поміркуймо!</vt:lpstr>
      <vt:lpstr>Слайд 11</vt:lpstr>
      <vt:lpstr>Слайд 12</vt:lpstr>
      <vt:lpstr>Слайд 13</vt:lpstr>
      <vt:lpstr>Слайд 14</vt:lpstr>
      <vt:lpstr>Бесіда</vt:lpstr>
      <vt:lpstr>Перегляд навчального відео «Уолт Дісней – король анімації»</vt:lpstr>
      <vt:lpstr>Дослідіть </vt:lpstr>
      <vt:lpstr>Подумайте, обміркуйте!</vt:lpstr>
      <vt:lpstr>Інформація </vt:lpstr>
      <vt:lpstr>Інформація </vt:lpstr>
      <vt:lpstr>Робота в групах</vt:lpstr>
      <vt:lpstr>Робота в групах</vt:lpstr>
      <vt:lpstr>Робота в групах</vt:lpstr>
      <vt:lpstr>Поміркуймо!</vt:lpstr>
      <vt:lpstr>Робота з підручником</vt:lpstr>
      <vt:lpstr>Словничок </vt:lpstr>
      <vt:lpstr>Робота з підручником</vt:lpstr>
      <vt:lpstr>Слайд 28</vt:lpstr>
      <vt:lpstr>Слайд 29</vt:lpstr>
      <vt:lpstr>Дайте відповіді на запитання</vt:lpstr>
      <vt:lpstr>Закріплення вивченого матеріалу</vt:lpstr>
      <vt:lpstr>Дошка настрою</vt:lpstr>
      <vt:lpstr>Домашня робота</vt:lpstr>
      <vt:lpstr>Джерела та 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Ольга</cp:lastModifiedBy>
  <cp:revision>471</cp:revision>
  <dcterms:modified xsi:type="dcterms:W3CDTF">2024-01-30T18:17:28Z</dcterms:modified>
</cp:coreProperties>
</file>