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3" r:id="rId2"/>
    <p:sldId id="257" r:id="rId3"/>
    <p:sldId id="282" r:id="rId4"/>
    <p:sldId id="258" r:id="rId5"/>
    <p:sldId id="299" r:id="rId6"/>
    <p:sldId id="537" r:id="rId7"/>
    <p:sldId id="538" r:id="rId8"/>
    <p:sldId id="521" r:id="rId9"/>
    <p:sldId id="522" r:id="rId10"/>
    <p:sldId id="527" r:id="rId11"/>
    <p:sldId id="540" r:id="rId12"/>
    <p:sldId id="542" r:id="rId13"/>
    <p:sldId id="533" r:id="rId14"/>
    <p:sldId id="551" r:id="rId15"/>
    <p:sldId id="528" r:id="rId16"/>
    <p:sldId id="525" r:id="rId17"/>
    <p:sldId id="535" r:id="rId18"/>
    <p:sldId id="543" r:id="rId19"/>
    <p:sldId id="544" r:id="rId20"/>
    <p:sldId id="549" r:id="rId21"/>
    <p:sldId id="552" r:id="rId22"/>
    <p:sldId id="553" r:id="rId23"/>
    <p:sldId id="556" r:id="rId24"/>
    <p:sldId id="557" r:id="rId25"/>
    <p:sldId id="548" r:id="rId26"/>
    <p:sldId id="563" r:id="rId27"/>
    <p:sldId id="562" r:id="rId28"/>
    <p:sldId id="564" r:id="rId29"/>
    <p:sldId id="561" r:id="rId30"/>
    <p:sldId id="568" r:id="rId31"/>
    <p:sldId id="569" r:id="rId32"/>
    <p:sldId id="567" r:id="rId33"/>
    <p:sldId id="298" r:id="rId34"/>
    <p:sldId id="264" r:id="rId35"/>
    <p:sldId id="265" r:id="rId36"/>
    <p:sldId id="263"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33CC"/>
    <a:srgbClr val="000099"/>
    <a:srgbClr val="3399FF"/>
    <a:srgbClr val="33CC33"/>
    <a:srgbClr val="009900"/>
    <a:srgbClr val="9900CC"/>
    <a:srgbClr val="FF0000"/>
    <a:srgbClr val="FF99CC"/>
    <a:srgbClr val="FFFF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88" autoAdjust="0"/>
    <p:restoredTop sz="94660"/>
  </p:normalViewPr>
  <p:slideViewPr>
    <p:cSldViewPr>
      <p:cViewPr>
        <p:scale>
          <a:sx n="70" d="100"/>
          <a:sy n="70" d="100"/>
        </p:scale>
        <p:origin x="-1404"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07830-3F00-41FE-9C79-6D2C0B47DA7C}" type="datetimeFigureOut">
              <a:rPr lang="ru-RU" smtClean="0"/>
              <a:pPr/>
              <a:t>30.01.2024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6103-860A-41DC-A019-180D9A78E67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84B2CA-7C35-40D5-9D97-FAFB04196A8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AEE7D-AEDC-4480-94A8-FDDEBD162114}"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8A1F5C-B6B5-4A57-A28E-954A4DA27085}"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6D8D8E-04DB-45DE-A97D-52188836C8BF}"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3E5D3C-C89E-41E2-8971-2E7675C73AE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6BE1F4-42BC-46CC-B09C-C8E5407A31C8}"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B886C50-F0CB-452D-91A8-0ACE6EE3E0D7}" type="datetime1">
              <a:rPr lang="ru-RU" smtClean="0"/>
              <a:pPr/>
              <a:t>30.01.2024</a:t>
            </a:fld>
            <a:endParaRPr lang="ru-RU"/>
          </a:p>
        </p:txBody>
      </p:sp>
      <p:sp>
        <p:nvSpPr>
          <p:cNvPr id="8" name="Нижний колонтитул 7"/>
          <p:cNvSpPr>
            <a:spLocks noGrp="1"/>
          </p:cNvSpPr>
          <p:nvPr>
            <p:ph type="ftr" sz="quarter" idx="11"/>
          </p:nvPr>
        </p:nvSpPr>
        <p:spPr/>
        <p:txBody>
          <a:bodyPr/>
          <a:lstStyle/>
          <a:p>
            <a:r>
              <a:rPr lang="ru-RU" smtClean="0"/>
              <a:t>© Скляренко О.А. 2024</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88E488-655C-4FF7-821E-C2CB78B385B2}" type="datetime1">
              <a:rPr lang="ru-RU" smtClean="0"/>
              <a:pPr/>
              <a:t>30.01.2024</a:t>
            </a:fld>
            <a:endParaRPr lang="ru-RU"/>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3EFEBB-390A-4754-B744-90DA082E2CB4}" type="datetime1">
              <a:rPr lang="ru-RU" smtClean="0"/>
              <a:pPr/>
              <a:t>30.01.2024</a:t>
            </a:fld>
            <a:endParaRPr lang="ru-RU"/>
          </a:p>
        </p:txBody>
      </p:sp>
      <p:sp>
        <p:nvSpPr>
          <p:cNvPr id="3" name="Нижний колонтитул 2"/>
          <p:cNvSpPr>
            <a:spLocks noGrp="1"/>
          </p:cNvSpPr>
          <p:nvPr>
            <p:ph type="ftr" sz="quarter" idx="11"/>
          </p:nvPr>
        </p:nvSpPr>
        <p:spPr/>
        <p:txBody>
          <a:bodyPr/>
          <a:lstStyle/>
          <a:p>
            <a:r>
              <a:rPr lang="ru-RU" smtClean="0"/>
              <a:t>© Скляренко О.А. 2024</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BE12EF2-AE2D-418C-92F7-90CB56AD3179}"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C402DA-6CEC-40DF-A5AE-C13336FE950E}"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A103-60AF-42A3-BDCD-F155E6357AD4}" type="datetime1">
              <a:rPr lang="ru-RU" smtClean="0"/>
              <a:pPr/>
              <a:t>30.01.2024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 Скляренко О.А. 2024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2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4.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18.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learningapps.org/watch?v=pvj789eqn24" TargetMode="Externa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kdukraine.com/app/uploads/2023/07/zbirka_new.pdf" TargetMode="External"/><Relationship Id="rId2" Type="http://schemas.openxmlformats.org/officeDocument/2006/relationships/hyperlink" Target="https://uk.wikipedia.org/wiki/%D0%9F%D1%96%D1%80%D0%B0%D0%BC%D1%96%D0%B4%D0%B0_%D0%BF%D0%BE%D1%82%D1%80%D0%B5%D0%B1_%D0%90%D0%B1%D1%80%D0%B0%D0%B3%D0%B0%D0%BC%D0%B0_%D0%9C%D0%B0%D1%81%D0%BB%D0%BE%D1%83" TargetMode="External"/><Relationship Id="rId1" Type="http://schemas.openxmlformats.org/officeDocument/2006/relationships/slideLayout" Target="../slideLayouts/slideLayout2.xml"/><Relationship Id="rId4" Type="http://schemas.openxmlformats.org/officeDocument/2006/relationships/hyperlink" Target="https://www.bitlex.ua/uk/blog/terms/post/volonterstvo"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11354"/>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Щоб дізнатися про що буде сьогоднішній урок - розгадайте ребус</a:t>
            </a:r>
            <a:endParaRPr lang="ru-RU" dirty="0">
              <a:solidFill>
                <a:srgbClr val="CC0099"/>
              </a:solidFill>
            </a:endParaRPr>
          </a:p>
        </p:txBody>
      </p:sp>
      <p:sp>
        <p:nvSpPr>
          <p:cNvPr id="4" name="Нижний колонтитул 3"/>
          <p:cNvSpPr>
            <a:spLocks noGrp="1"/>
          </p:cNvSpPr>
          <p:nvPr>
            <p:ph type="ftr" sz="quarter" idx="11"/>
          </p:nvPr>
        </p:nvSpPr>
        <p:spPr>
          <a:xfrm>
            <a:off x="6072198" y="6286520"/>
            <a:ext cx="2895600" cy="365125"/>
          </a:xfrm>
        </p:spPr>
        <p:txBody>
          <a:bodyPr/>
          <a:lstStyle/>
          <a:p>
            <a:r>
              <a:rPr lang="ru-RU" dirty="0" smtClean="0"/>
              <a:t>© Скляренко О.А. 2024</a:t>
            </a:r>
            <a:endParaRPr lang="ru-RU" dirty="0"/>
          </a:p>
        </p:txBody>
      </p:sp>
      <p:sp>
        <p:nvSpPr>
          <p:cNvPr id="5" name="WordArt 7"/>
          <p:cNvSpPr>
            <a:spLocks noChangeArrowheads="1" noChangeShapeType="1" noTextEdit="1"/>
          </p:cNvSpPr>
          <p:nvPr/>
        </p:nvSpPr>
        <p:spPr bwMode="auto">
          <a:xfrm>
            <a:off x="500034" y="5715016"/>
            <a:ext cx="5643602"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err="1" smtClean="0">
                <a:ln w="19050">
                  <a:solidFill>
                    <a:srgbClr val="99CCFF"/>
                  </a:solidFill>
                  <a:round/>
                  <a:headEnd/>
                  <a:tailEnd/>
                </a:ln>
                <a:solidFill>
                  <a:srgbClr val="0066CC"/>
                </a:solidFill>
                <a:effectLst>
                  <a:outerShdw dist="35921" dir="2700000" algn="ctr" rotWithShape="0">
                    <a:srgbClr val="990000"/>
                  </a:outerShdw>
                </a:effectLst>
                <a:latin typeface="Georgia"/>
              </a:rPr>
              <a:t>Корисність</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3" name="Заголовок 1"/>
          <p:cNvSpPr txBox="1">
            <a:spLocks/>
          </p:cNvSpPr>
          <p:nvPr/>
        </p:nvSpPr>
        <p:spPr bwMode="auto">
          <a:xfrm rot="10800000">
            <a:off x="471487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7" name="Заголовок 1"/>
          <p:cNvSpPr txBox="1">
            <a:spLocks/>
          </p:cNvSpPr>
          <p:nvPr/>
        </p:nvSpPr>
        <p:spPr bwMode="auto">
          <a:xfrm rot="10800000">
            <a:off x="507206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5" name="Заголовок 1"/>
          <p:cNvSpPr txBox="1">
            <a:spLocks/>
          </p:cNvSpPr>
          <p:nvPr/>
        </p:nvSpPr>
        <p:spPr bwMode="auto">
          <a:xfrm rot="10800000">
            <a:off x="435768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6" name="Заголовок 1"/>
          <p:cNvSpPr txBox="1">
            <a:spLocks/>
          </p:cNvSpPr>
          <p:nvPr/>
        </p:nvSpPr>
        <p:spPr bwMode="auto">
          <a:xfrm rot="10800000">
            <a:off x="542925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9" name="Заголовок 1"/>
          <p:cNvSpPr txBox="1">
            <a:spLocks/>
          </p:cNvSpPr>
          <p:nvPr/>
        </p:nvSpPr>
        <p:spPr bwMode="auto">
          <a:xfrm rot="10800000">
            <a:off x="578644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0" name="Заголовок 1"/>
          <p:cNvSpPr txBox="1">
            <a:spLocks/>
          </p:cNvSpPr>
          <p:nvPr/>
        </p:nvSpPr>
        <p:spPr bwMode="auto">
          <a:xfrm rot="10800000" flipV="1">
            <a:off x="6429389" y="4357694"/>
            <a:ext cx="714380" cy="1824831"/>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3" name="Picture 2" descr="C:\Users\User\Desktop\images-removebg-preview.png"/>
          <p:cNvPicPr>
            <a:picLocks noChangeAspect="1" noChangeArrowheads="1"/>
          </p:cNvPicPr>
          <p:nvPr/>
        </p:nvPicPr>
        <p:blipFill>
          <a:blip r:embed="rId2"/>
          <a:srcRect b="20416"/>
          <a:stretch>
            <a:fillRect/>
          </a:stretch>
        </p:blipFill>
        <p:spPr bwMode="auto">
          <a:xfrm rot="15944143" flipV="1">
            <a:off x="-87703" y="2517439"/>
            <a:ext cx="3003674" cy="2182405"/>
          </a:xfrm>
          <a:prstGeom prst="rect">
            <a:avLst/>
          </a:prstGeom>
          <a:noFill/>
        </p:spPr>
      </p:pic>
      <p:sp>
        <p:nvSpPr>
          <p:cNvPr id="23" name="Содержимое 2"/>
          <p:cNvSpPr txBox="1">
            <a:spLocks/>
          </p:cNvSpPr>
          <p:nvPr/>
        </p:nvSpPr>
        <p:spPr bwMode="auto">
          <a:xfrm>
            <a:off x="285720" y="4643446"/>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4 = и</a:t>
            </a:r>
            <a:endParaRPr lang="ru-RU" sz="4400" b="1" dirty="0">
              <a:solidFill>
                <a:srgbClr val="FF0000"/>
              </a:solidFill>
              <a:effectLst>
                <a:outerShdw blurRad="38100" dist="38100" dir="2700000" algn="tl">
                  <a:srgbClr val="000000">
                    <a:alpha val="43137"/>
                  </a:srgbClr>
                </a:outerShdw>
              </a:effectLst>
            </a:endParaRPr>
          </a:p>
        </p:txBody>
      </p:sp>
      <p:pic>
        <p:nvPicPr>
          <p:cNvPr id="6" name="Picture 4" descr="C:\Users\User\Desktop\images__1_-removebg-preview.png"/>
          <p:cNvPicPr>
            <a:picLocks noChangeAspect="1" noChangeArrowheads="1"/>
          </p:cNvPicPr>
          <p:nvPr/>
        </p:nvPicPr>
        <p:blipFill>
          <a:blip r:embed="rId3"/>
          <a:srcRect/>
          <a:stretch>
            <a:fillRect/>
          </a:stretch>
        </p:blipFill>
        <p:spPr bwMode="auto">
          <a:xfrm>
            <a:off x="2928926" y="2214554"/>
            <a:ext cx="2161754" cy="3468577"/>
          </a:xfrm>
          <a:prstGeom prst="rect">
            <a:avLst/>
          </a:prstGeom>
          <a:noFill/>
        </p:spPr>
      </p:pic>
      <p:pic>
        <p:nvPicPr>
          <p:cNvPr id="7" name="Picture 5" descr="C:\Users\User\Desktop\png-transparent-numerical-digit-number-number-6-miscellaneous-album-author-thumbnail-removebg-preview.png"/>
          <p:cNvPicPr>
            <a:picLocks noChangeAspect="1" noChangeArrowheads="1"/>
          </p:cNvPicPr>
          <p:nvPr/>
        </p:nvPicPr>
        <p:blipFill>
          <a:blip r:embed="rId4"/>
          <a:srcRect/>
          <a:stretch>
            <a:fillRect/>
          </a:stretch>
        </p:blipFill>
        <p:spPr bwMode="auto">
          <a:xfrm>
            <a:off x="7072330" y="2285992"/>
            <a:ext cx="2014706" cy="2876552"/>
          </a:xfrm>
          <a:prstGeom prst="rect">
            <a:avLst/>
          </a:prstGeom>
          <a:noFill/>
        </p:spPr>
      </p:pic>
      <p:sp>
        <p:nvSpPr>
          <p:cNvPr id="21" name="Заголовок 1"/>
          <p:cNvSpPr txBox="1">
            <a:spLocks/>
          </p:cNvSpPr>
          <p:nvPr/>
        </p:nvSpPr>
        <p:spPr bwMode="auto">
          <a:xfrm rot="10800000" flipV="1">
            <a:off x="6786579" y="4357694"/>
            <a:ext cx="714380" cy="1824831"/>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71414"/>
            <a:ext cx="6858048" cy="857256"/>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b="1" dirty="0">
              <a:solidFill>
                <a:srgbClr val="CC0099"/>
              </a:solidFill>
              <a:effectLst>
                <a:outerShdw blurRad="38100" dist="38100" dir="2700000" algn="tl">
                  <a:srgbClr val="000000">
                    <a:alpha val="43137"/>
                  </a:srgbClr>
                </a:outerShdw>
              </a:effectLst>
            </a:endParaRPr>
          </a:p>
        </p:txBody>
      </p:sp>
      <p:pic>
        <p:nvPicPr>
          <p:cNvPr id="7170"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928662" cy="1483793"/>
          </a:xfrm>
          <a:prstGeom prst="rect">
            <a:avLst/>
          </a:prstGeom>
          <a:noFill/>
        </p:spPr>
      </p:pic>
      <p:sp>
        <p:nvSpPr>
          <p:cNvPr id="4" name="Нижний колонтитул 3"/>
          <p:cNvSpPr>
            <a:spLocks noGrp="1"/>
          </p:cNvSpPr>
          <p:nvPr>
            <p:ph type="ftr" sz="quarter" idx="11"/>
          </p:nvPr>
        </p:nvSpPr>
        <p:spPr>
          <a:xfrm>
            <a:off x="1643042" y="6492875"/>
            <a:ext cx="2895600" cy="365125"/>
          </a:xfrm>
        </p:spPr>
        <p:txBody>
          <a:bodyPr/>
          <a:lstStyle/>
          <a:p>
            <a:r>
              <a:rPr lang="ru-RU" dirty="0" smtClean="0"/>
              <a:t>© Скляренко О.А. 2024</a:t>
            </a:r>
            <a:endParaRPr lang="ru-RU" dirty="0"/>
          </a:p>
        </p:txBody>
      </p:sp>
      <p:sp>
        <p:nvSpPr>
          <p:cNvPr id="3" name="Содержимое 2"/>
          <p:cNvSpPr>
            <a:spLocks noGrp="1"/>
          </p:cNvSpPr>
          <p:nvPr>
            <p:ph idx="1"/>
          </p:nvPr>
        </p:nvSpPr>
        <p:spPr>
          <a:xfrm>
            <a:off x="500034" y="857232"/>
            <a:ext cx="5643602" cy="5786478"/>
          </a:xfrm>
        </p:spPr>
        <p:txBody>
          <a:bodyPr>
            <a:normAutofit/>
          </a:bodyPr>
          <a:lstStyle/>
          <a:p>
            <a:pPr marL="0" algn="ctr">
              <a:spcBef>
                <a:spcPts val="0"/>
              </a:spcBef>
            </a:pPr>
            <a:r>
              <a:rPr lang="ru-RU" sz="2600" b="1" i="1" dirty="0" smtClean="0">
                <a:solidFill>
                  <a:srgbClr val="FF0000"/>
                </a:solidFill>
              </a:rPr>
              <a:t>Толока</a:t>
            </a:r>
            <a:r>
              <a:rPr lang="ru-RU" sz="2600" dirty="0" smtClean="0"/>
              <a:t> — це колективна взаємодопомога членів громади чи сусідів, яка надається за частування або безкоштовно. Ще її називали «одноденне товариство», тому що помічники — толочани — приходили тільки на один день. Толока починалася із запрошення односельчан надати допомогу в спорудженні будинку, збиранні врожаю, у вивозі лісу, у переробці сировини (льону, вовни, кукурудзи, соняшника тощо), виконанні інших видів робіт.</a:t>
            </a:r>
            <a:endParaRPr lang="uk-UA" sz="2600" dirty="0" smtClean="0"/>
          </a:p>
        </p:txBody>
      </p:sp>
      <p:pic>
        <p:nvPicPr>
          <p:cNvPr id="1026" name="Picture 2" descr="C:\Users\Ольга\Desktop\pngtree-construction-site-cartoon-png-image_6739639.png"/>
          <p:cNvPicPr>
            <a:picLocks noChangeAspect="1" noChangeArrowheads="1"/>
          </p:cNvPicPr>
          <p:nvPr/>
        </p:nvPicPr>
        <p:blipFill>
          <a:blip r:embed="rId3" cstate="print"/>
          <a:srcRect l="13638" b="9089"/>
          <a:stretch>
            <a:fillRect/>
          </a:stretch>
        </p:blipFill>
        <p:spPr bwMode="auto">
          <a:xfrm>
            <a:off x="0" y="5730020"/>
            <a:ext cx="1071538" cy="1127980"/>
          </a:xfrm>
          <a:prstGeom prst="rect">
            <a:avLst/>
          </a:prstGeom>
          <a:noFill/>
        </p:spPr>
      </p:pic>
      <p:pic>
        <p:nvPicPr>
          <p:cNvPr id="1027" name="Picture 3" descr="C:\Users\Ольга\Desktop\pngtree-people-working-on-construction-vector-png-image_5804963.png"/>
          <p:cNvPicPr>
            <a:picLocks noChangeAspect="1" noChangeArrowheads="1"/>
          </p:cNvPicPr>
          <p:nvPr/>
        </p:nvPicPr>
        <p:blipFill>
          <a:blip r:embed="rId4"/>
          <a:srcRect l="1515" t="12465" r="3787" b="16898"/>
          <a:stretch>
            <a:fillRect/>
          </a:stretch>
        </p:blipFill>
        <p:spPr bwMode="auto">
          <a:xfrm>
            <a:off x="5357818" y="5141614"/>
            <a:ext cx="3786182" cy="1716386"/>
          </a:xfrm>
          <a:prstGeom prst="rect">
            <a:avLst/>
          </a:prstGeom>
          <a:noFill/>
        </p:spPr>
      </p:pic>
      <p:pic>
        <p:nvPicPr>
          <p:cNvPr id="1028" name="Picture 4" descr="C:\Users\Ольга\Desktop\images__8_-removebg-preview.png"/>
          <p:cNvPicPr>
            <a:picLocks noChangeAspect="1" noChangeArrowheads="1"/>
          </p:cNvPicPr>
          <p:nvPr/>
        </p:nvPicPr>
        <p:blipFill>
          <a:blip r:embed="rId5"/>
          <a:srcRect l="17361" r="13194" b="6652"/>
          <a:stretch>
            <a:fillRect/>
          </a:stretch>
        </p:blipFill>
        <p:spPr bwMode="auto">
          <a:xfrm>
            <a:off x="7715240" y="0"/>
            <a:ext cx="1428760" cy="2071702"/>
          </a:xfrm>
          <a:prstGeom prst="rect">
            <a:avLst/>
          </a:prstGeom>
          <a:noFill/>
        </p:spPr>
      </p:pic>
      <p:pic>
        <p:nvPicPr>
          <p:cNvPr id="1029" name="Picture 5" descr="C:\Users\Ольга\Desktop\images__9_-removebg-preview.png"/>
          <p:cNvPicPr>
            <a:picLocks noChangeAspect="1" noChangeArrowheads="1"/>
          </p:cNvPicPr>
          <p:nvPr/>
        </p:nvPicPr>
        <p:blipFill>
          <a:blip r:embed="rId6"/>
          <a:srcRect/>
          <a:stretch>
            <a:fillRect/>
          </a:stretch>
        </p:blipFill>
        <p:spPr bwMode="auto">
          <a:xfrm>
            <a:off x="6215074" y="2285992"/>
            <a:ext cx="2143125" cy="2143125"/>
          </a:xfrm>
          <a:prstGeom prst="rect">
            <a:avLst/>
          </a:prstGeom>
          <a:noFill/>
        </p:spPr>
      </p:pic>
      <p:pic>
        <p:nvPicPr>
          <p:cNvPr id="1030" name="Picture 6" descr="C:\Users\Ольга\Desktop\Без_названия-removebg-preview.png"/>
          <p:cNvPicPr>
            <a:picLocks noChangeAspect="1" noChangeArrowheads="1"/>
          </p:cNvPicPr>
          <p:nvPr/>
        </p:nvPicPr>
        <p:blipFill>
          <a:blip r:embed="rId7"/>
          <a:srcRect/>
          <a:stretch>
            <a:fillRect/>
          </a:stretch>
        </p:blipFill>
        <p:spPr bwMode="auto">
          <a:xfrm>
            <a:off x="6000760" y="928670"/>
            <a:ext cx="1774661" cy="1028702"/>
          </a:xfrm>
          <a:prstGeom prst="rect">
            <a:avLst/>
          </a:prstGeom>
          <a:noFill/>
        </p:spPr>
      </p:pic>
      <p:pic>
        <p:nvPicPr>
          <p:cNvPr id="1031" name="Picture 7" descr="C:\Users\Ольга\Desktop\1640838024_3-abrakadabra-fun-p-kamen-na-prozrachnom-fone-8.png"/>
          <p:cNvPicPr>
            <a:picLocks noChangeAspect="1" noChangeArrowheads="1"/>
          </p:cNvPicPr>
          <p:nvPr/>
        </p:nvPicPr>
        <p:blipFill>
          <a:blip r:embed="rId8" cstate="print"/>
          <a:srcRect/>
          <a:stretch>
            <a:fillRect/>
          </a:stretch>
        </p:blipFill>
        <p:spPr bwMode="auto">
          <a:xfrm>
            <a:off x="7643834" y="3357562"/>
            <a:ext cx="1268971" cy="7858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143000"/>
          </a:xfrm>
        </p:spPr>
        <p:txBody>
          <a:bodyPr/>
          <a:lstStyle/>
          <a:p>
            <a:r>
              <a:rPr lang="ru-RU" b="1" dirty="0" smtClean="0">
                <a:solidFill>
                  <a:srgbClr val="CC0099"/>
                </a:solidFill>
                <a:effectLst>
                  <a:outerShdw blurRad="38100" dist="38100" dir="2700000" algn="tl">
                    <a:srgbClr val="000000">
                      <a:alpha val="43137"/>
                    </a:srgbClr>
                  </a:outerShdw>
                </a:effectLst>
              </a:rPr>
              <a:t>Розгадайте ребус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5"/>
            <a:ext cx="8229600" cy="1214446"/>
          </a:xfrm>
        </p:spPr>
        <p:txBody>
          <a:bodyPr>
            <a:normAutofit/>
          </a:bodyPr>
          <a:lstStyle/>
          <a:p>
            <a:pPr algn="ctr"/>
            <a:r>
              <a:rPr lang="ru-RU" sz="2800" dirty="0" smtClean="0"/>
              <a:t>У ньому зашифрована одна з рис благодійності.</a:t>
            </a:r>
            <a:endParaRPr lang="ru-RU" sz="2800" dirty="0"/>
          </a:p>
        </p:txBody>
      </p:sp>
      <p:sp>
        <p:nvSpPr>
          <p:cNvPr id="4" name="Нижний колонтитул 3"/>
          <p:cNvSpPr>
            <a:spLocks noGrp="1"/>
          </p:cNvSpPr>
          <p:nvPr>
            <p:ph type="ftr" sz="quarter" idx="11"/>
          </p:nvPr>
        </p:nvSpPr>
        <p:spPr>
          <a:xfrm>
            <a:off x="0" y="6357958"/>
            <a:ext cx="2895600" cy="365125"/>
          </a:xfrm>
        </p:spPr>
        <p:txBody>
          <a:bodyPr/>
          <a:lstStyle/>
          <a:p>
            <a:r>
              <a:rPr lang="ru-RU" dirty="0" smtClean="0"/>
              <a:t>© Скляренко О.А. 2024</a:t>
            </a:r>
            <a:endParaRPr lang="ru-RU" dirty="0"/>
          </a:p>
        </p:txBody>
      </p:sp>
      <p:sp>
        <p:nvSpPr>
          <p:cNvPr id="7" name="Заголовок 1"/>
          <p:cNvSpPr txBox="1">
            <a:spLocks/>
          </p:cNvSpPr>
          <p:nvPr/>
        </p:nvSpPr>
        <p:spPr bwMode="auto">
          <a:xfrm rot="10800000">
            <a:off x="2214546"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8" name="Заголовок 1"/>
          <p:cNvSpPr txBox="1">
            <a:spLocks/>
          </p:cNvSpPr>
          <p:nvPr/>
        </p:nvSpPr>
        <p:spPr bwMode="auto">
          <a:xfrm rot="10800000">
            <a:off x="1857357"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9" name="Заголовок 1"/>
          <p:cNvSpPr txBox="1">
            <a:spLocks/>
          </p:cNvSpPr>
          <p:nvPr/>
        </p:nvSpPr>
        <p:spPr bwMode="auto">
          <a:xfrm rot="10800000">
            <a:off x="1500167"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2" name="Заголовок 1"/>
          <p:cNvSpPr txBox="1">
            <a:spLocks/>
          </p:cNvSpPr>
          <p:nvPr/>
        </p:nvSpPr>
        <p:spPr bwMode="auto">
          <a:xfrm rot="10800000">
            <a:off x="5000628"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3" name="Заголовок 1"/>
          <p:cNvSpPr txBox="1">
            <a:spLocks/>
          </p:cNvSpPr>
          <p:nvPr/>
        </p:nvSpPr>
        <p:spPr bwMode="auto">
          <a:xfrm rot="10800000" flipV="1">
            <a:off x="3357554" y="4500570"/>
            <a:ext cx="714380" cy="1967707"/>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5" name="WordArt 7"/>
          <p:cNvSpPr>
            <a:spLocks noChangeArrowheads="1" noChangeShapeType="1" noTextEdit="1"/>
          </p:cNvSpPr>
          <p:nvPr/>
        </p:nvSpPr>
        <p:spPr bwMode="auto">
          <a:xfrm>
            <a:off x="3857620" y="5929330"/>
            <a:ext cx="5214942" cy="857232"/>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Волонтер</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pic>
        <p:nvPicPr>
          <p:cNvPr id="2050" name="Picture 2" descr="C:\Users\User\Desktop\завантаження-removebg-preview.png"/>
          <p:cNvPicPr>
            <a:picLocks noChangeAspect="1" noChangeArrowheads="1"/>
          </p:cNvPicPr>
          <p:nvPr/>
        </p:nvPicPr>
        <p:blipFill>
          <a:blip r:embed="rId2"/>
          <a:srcRect l="11111"/>
          <a:stretch>
            <a:fillRect/>
          </a:stretch>
        </p:blipFill>
        <p:spPr bwMode="auto">
          <a:xfrm>
            <a:off x="0" y="2643182"/>
            <a:ext cx="2285984" cy="2571768"/>
          </a:xfrm>
          <a:prstGeom prst="rect">
            <a:avLst/>
          </a:prstGeom>
          <a:noFill/>
        </p:spPr>
      </p:pic>
      <p:pic>
        <p:nvPicPr>
          <p:cNvPr id="2052" name="Picture 4" descr="C:\Users\User\Desktop\pngtree-retro-radio-listen-to-music-radio-broadcast-png-image_2323115-removebg-preview.png"/>
          <p:cNvPicPr>
            <a:picLocks noChangeAspect="1" noChangeArrowheads="1"/>
          </p:cNvPicPr>
          <p:nvPr/>
        </p:nvPicPr>
        <p:blipFill>
          <a:blip r:embed="rId3"/>
          <a:srcRect/>
          <a:stretch>
            <a:fillRect/>
          </a:stretch>
        </p:blipFill>
        <p:spPr bwMode="auto">
          <a:xfrm>
            <a:off x="6143636" y="2643194"/>
            <a:ext cx="2714632" cy="2714632"/>
          </a:xfrm>
          <a:prstGeom prst="rect">
            <a:avLst/>
          </a:prstGeom>
          <a:noFill/>
        </p:spPr>
      </p:pic>
      <p:sp>
        <p:nvSpPr>
          <p:cNvPr id="20" name="Заголовок 1"/>
          <p:cNvSpPr txBox="1">
            <a:spLocks/>
          </p:cNvSpPr>
          <p:nvPr/>
        </p:nvSpPr>
        <p:spPr bwMode="auto">
          <a:xfrm rot="10800000">
            <a:off x="8501090"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1" name="Заголовок 1"/>
          <p:cNvSpPr txBox="1">
            <a:spLocks/>
          </p:cNvSpPr>
          <p:nvPr/>
        </p:nvSpPr>
        <p:spPr bwMode="auto">
          <a:xfrm rot="10800000">
            <a:off x="8143901"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2" name="Заголовок 1"/>
          <p:cNvSpPr txBox="1">
            <a:spLocks/>
          </p:cNvSpPr>
          <p:nvPr/>
        </p:nvSpPr>
        <p:spPr bwMode="auto">
          <a:xfrm rot="10800000">
            <a:off x="7786711"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3" name="Заголовок 1"/>
          <p:cNvSpPr txBox="1">
            <a:spLocks/>
          </p:cNvSpPr>
          <p:nvPr/>
        </p:nvSpPr>
        <p:spPr bwMode="auto">
          <a:xfrm rot="10800000">
            <a:off x="7429520"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2053" name="Picture 5" descr="C:\Users\User\Desktop\1574848437_22-removebg-preview.png"/>
          <p:cNvPicPr>
            <a:picLocks noChangeAspect="1" noChangeArrowheads="1"/>
          </p:cNvPicPr>
          <p:nvPr/>
        </p:nvPicPr>
        <p:blipFill>
          <a:blip r:embed="rId4"/>
          <a:srcRect r="28058"/>
          <a:stretch>
            <a:fillRect/>
          </a:stretch>
        </p:blipFill>
        <p:spPr bwMode="auto">
          <a:xfrm>
            <a:off x="3071802" y="2857496"/>
            <a:ext cx="2641502" cy="2357454"/>
          </a:xfrm>
          <a:prstGeom prst="rect">
            <a:avLst/>
          </a:prstGeom>
          <a:noFill/>
        </p:spPr>
      </p:pic>
      <p:sp>
        <p:nvSpPr>
          <p:cNvPr id="25" name="Заголовок 1"/>
          <p:cNvSpPr txBox="1">
            <a:spLocks/>
          </p:cNvSpPr>
          <p:nvPr/>
        </p:nvSpPr>
        <p:spPr bwMode="auto">
          <a:xfrm rot="10800000">
            <a:off x="4643438" y="100010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ru-RU" b="1" dirty="0" smtClean="0">
                <a:solidFill>
                  <a:srgbClr val="CC0099"/>
                </a:solidFill>
                <a:effectLst>
                  <a:outerShdw blurRad="38100" dist="38100" dir="2700000" algn="tl">
                    <a:srgbClr val="000000">
                      <a:alpha val="43137"/>
                    </a:srgbClr>
                  </a:outerShdw>
                </a:effectLst>
              </a:rPr>
              <a:t>Хто такий волонтер?</a:t>
            </a:r>
            <a:endParaRPr lang="ru-RU"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5123" name="Picture 3" descr="C:\Users\Ольга\Desktop\Untitled-removebg-preview.png"/>
          <p:cNvPicPr>
            <a:picLocks noChangeAspect="1" noChangeArrowheads="1"/>
          </p:cNvPicPr>
          <p:nvPr/>
        </p:nvPicPr>
        <p:blipFill>
          <a:blip r:embed="rId2"/>
          <a:srcRect/>
          <a:stretch>
            <a:fillRect/>
          </a:stretch>
        </p:blipFill>
        <p:spPr bwMode="auto">
          <a:xfrm>
            <a:off x="2005513" y="1214421"/>
            <a:ext cx="4709627" cy="4479665"/>
          </a:xfrm>
          <a:prstGeom prst="rect">
            <a:avLst/>
          </a:prstGeom>
          <a:noFill/>
        </p:spPr>
      </p:pic>
      <p:pic>
        <p:nvPicPr>
          <p:cNvPr id="1029" name="Picture 5" descr="C:\Users\User\Desktop\pngtree-glasses-volunteer-png-image_4842346-removebg-preview (1).png"/>
          <p:cNvPicPr>
            <a:picLocks noChangeAspect="1" noChangeArrowheads="1"/>
          </p:cNvPicPr>
          <p:nvPr/>
        </p:nvPicPr>
        <p:blipFill>
          <a:blip r:embed="rId3"/>
          <a:srcRect l="20000" r="29000"/>
          <a:stretch>
            <a:fillRect/>
          </a:stretch>
        </p:blipFill>
        <p:spPr bwMode="auto">
          <a:xfrm>
            <a:off x="0" y="714356"/>
            <a:ext cx="1967416" cy="3857652"/>
          </a:xfrm>
          <a:prstGeom prst="rect">
            <a:avLst/>
          </a:prstGeom>
          <a:noFill/>
        </p:spPr>
      </p:pic>
      <p:pic>
        <p:nvPicPr>
          <p:cNvPr id="1030" name="Picture 6" descr="C:\Users\User\Desktop\1686717213_celes-club-p-risunok-na-temu-volonterstvo-risunok-pinte-61-removebg-preview.png"/>
          <p:cNvPicPr>
            <a:picLocks noChangeAspect="1" noChangeArrowheads="1"/>
          </p:cNvPicPr>
          <p:nvPr/>
        </p:nvPicPr>
        <p:blipFill>
          <a:blip r:embed="rId4"/>
          <a:srcRect l="38000" t="8000" r="6500" b="6500"/>
          <a:stretch>
            <a:fillRect/>
          </a:stretch>
        </p:blipFill>
        <p:spPr bwMode="auto">
          <a:xfrm>
            <a:off x="6639926" y="3000372"/>
            <a:ext cx="2504074" cy="38576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71414"/>
            <a:ext cx="6786610" cy="857256"/>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b="1" dirty="0">
              <a:solidFill>
                <a:srgbClr val="CC0099"/>
              </a:solidFill>
              <a:effectLst>
                <a:outerShdw blurRad="38100" dist="38100" dir="2700000" algn="tl">
                  <a:srgbClr val="000000">
                    <a:alpha val="43137"/>
                  </a:srgbClr>
                </a:outerShdw>
              </a:effectLst>
            </a:endParaRPr>
          </a:p>
        </p:txBody>
      </p:sp>
      <p:pic>
        <p:nvPicPr>
          <p:cNvPr id="7170"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928662" cy="1483793"/>
          </a:xfrm>
          <a:prstGeom prst="rect">
            <a:avLst/>
          </a:prstGeom>
          <a:noFill/>
        </p:spPr>
      </p:pic>
      <p:sp>
        <p:nvSpPr>
          <p:cNvPr id="3" name="Содержимое 2"/>
          <p:cNvSpPr>
            <a:spLocks noGrp="1"/>
          </p:cNvSpPr>
          <p:nvPr>
            <p:ph idx="1"/>
          </p:nvPr>
        </p:nvSpPr>
        <p:spPr>
          <a:xfrm>
            <a:off x="500034" y="857232"/>
            <a:ext cx="8215370" cy="4143404"/>
          </a:xfrm>
        </p:spPr>
        <p:txBody>
          <a:bodyPr>
            <a:normAutofit/>
          </a:bodyPr>
          <a:lstStyle/>
          <a:p>
            <a:pPr marL="0" algn="ctr">
              <a:spcBef>
                <a:spcPts val="0"/>
              </a:spcBef>
            </a:pPr>
            <a:r>
              <a:rPr lang="ru-RU" sz="2600" b="1" i="1" dirty="0" smtClean="0">
                <a:solidFill>
                  <a:srgbClr val="FF0000"/>
                </a:solidFill>
              </a:rPr>
              <a:t>Волонтерство</a:t>
            </a:r>
            <a:r>
              <a:rPr lang="ru-RU" sz="2600" dirty="0" smtClean="0"/>
              <a:t> – це форма благодійності, що здійснюється добровільно, безкорисливо та усвідомлено фізичними особами, що виражається через особисте надання робіт та послуг та ґрунтується на принципах законності, гуманності, гласності, рівності та здійснюється для досягнення суспільно-значимих цілей. Відповідно, є сенс закріпити дане визначення у частині 1 статті 1 Закону України «Про волонтерську діяльність».</a:t>
            </a:r>
            <a:endParaRPr lang="uk-UA" sz="2600" dirty="0" smtClean="0"/>
          </a:p>
        </p:txBody>
      </p:sp>
      <p:pic>
        <p:nvPicPr>
          <p:cNvPr id="4098" name="Picture 2" descr="C:\Users\Ольга\Desktop\images__6_-removebg-preview (1).png"/>
          <p:cNvPicPr>
            <a:picLocks noChangeAspect="1" noChangeArrowheads="1"/>
          </p:cNvPicPr>
          <p:nvPr/>
        </p:nvPicPr>
        <p:blipFill>
          <a:blip r:embed="rId3"/>
          <a:srcRect/>
          <a:stretch>
            <a:fillRect/>
          </a:stretch>
        </p:blipFill>
        <p:spPr bwMode="auto">
          <a:xfrm>
            <a:off x="2756880" y="4429133"/>
            <a:ext cx="3743946" cy="2428868"/>
          </a:xfrm>
          <a:prstGeom prst="rect">
            <a:avLst/>
          </a:prstGeom>
          <a:noFill/>
        </p:spPr>
      </p:pic>
      <p:pic>
        <p:nvPicPr>
          <p:cNvPr id="4100" name="Picture 4" descr="C:\Users\Ольга\Desktop\1686717225_celes-club-p-risunok-na-temu-volonterstvo-risunok-pinte-67-removebg-preview.png"/>
          <p:cNvPicPr>
            <a:picLocks noChangeAspect="1" noChangeArrowheads="1"/>
          </p:cNvPicPr>
          <p:nvPr/>
        </p:nvPicPr>
        <p:blipFill>
          <a:blip r:embed="rId4"/>
          <a:srcRect/>
          <a:stretch>
            <a:fillRect/>
          </a:stretch>
        </p:blipFill>
        <p:spPr bwMode="auto">
          <a:xfrm>
            <a:off x="6288161" y="4714884"/>
            <a:ext cx="2855839" cy="2143116"/>
          </a:xfrm>
          <a:prstGeom prst="rect">
            <a:avLst/>
          </a:prstGeom>
          <a:noFill/>
        </p:spPr>
      </p:pic>
      <p:pic>
        <p:nvPicPr>
          <p:cNvPr id="4101" name="Picture 5" descr="C:\Users\Ольга\Desktop\Без_названия-removebg-preview (5).png"/>
          <p:cNvPicPr>
            <a:picLocks noChangeAspect="1" noChangeArrowheads="1"/>
          </p:cNvPicPr>
          <p:nvPr/>
        </p:nvPicPr>
        <p:blipFill>
          <a:blip r:embed="rId5"/>
          <a:srcRect/>
          <a:stretch>
            <a:fillRect/>
          </a:stretch>
        </p:blipFill>
        <p:spPr bwMode="auto">
          <a:xfrm>
            <a:off x="7572396" y="0"/>
            <a:ext cx="1571604" cy="997578"/>
          </a:xfrm>
          <a:prstGeom prst="rect">
            <a:avLst/>
          </a:prstGeom>
          <a:noFill/>
        </p:spPr>
      </p:pic>
      <p:pic>
        <p:nvPicPr>
          <p:cNvPr id="4102" name="Picture 6" descr="C:\Users\Ольга\Desktop\1683574331_turizm-pibig-info-p-volonterstvo-turizm-pinterest-24-removebg-preview.png"/>
          <p:cNvPicPr>
            <a:picLocks noChangeAspect="1" noChangeArrowheads="1"/>
          </p:cNvPicPr>
          <p:nvPr/>
        </p:nvPicPr>
        <p:blipFill>
          <a:blip r:embed="rId6"/>
          <a:srcRect/>
          <a:stretch>
            <a:fillRect/>
          </a:stretch>
        </p:blipFill>
        <p:spPr bwMode="auto">
          <a:xfrm>
            <a:off x="0" y="4714884"/>
            <a:ext cx="2761697" cy="2143116"/>
          </a:xfrm>
          <a:prstGeom prst="rect">
            <a:avLst/>
          </a:prstGeom>
          <a:noFill/>
        </p:spPr>
      </p:pic>
      <p:sp>
        <p:nvSpPr>
          <p:cNvPr id="4" name="Нижний колонтитул 3"/>
          <p:cNvSpPr>
            <a:spLocks noGrp="1"/>
          </p:cNvSpPr>
          <p:nvPr>
            <p:ph type="ftr" sz="quarter" idx="11"/>
          </p:nvPr>
        </p:nvSpPr>
        <p:spPr>
          <a:xfrm>
            <a:off x="1714480" y="6492875"/>
            <a:ext cx="2895600" cy="365125"/>
          </a:xfrm>
        </p:spPr>
        <p:txBody>
          <a:bodyPr/>
          <a:lstStyle/>
          <a:p>
            <a:r>
              <a:rPr lang="ru-RU" dirty="0" smtClean="0"/>
              <a:t>© Скляренко О.А. 2024</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714512"/>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Перегляд навчального відео «Хто такі волонтери?»</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714488"/>
            <a:ext cx="8229600" cy="2000264"/>
          </a:xfrm>
        </p:spPr>
        <p:txBody>
          <a:bodyPr>
            <a:normAutofit fontScale="70000" lnSpcReduction="20000"/>
          </a:bodyPr>
          <a:lstStyle/>
          <a:p>
            <a:pPr algn="ctr"/>
            <a:r>
              <a:rPr lang="en-US" dirty="0" smtClean="0"/>
              <a:t>https://www.youtube.com/watch?v=vPx2vQVCx2E&amp;ab_channel=%D0%9C%D0%BE%D0%BB%D0%BE%D0%B4%D1%96%D0%B6%D0%BD%D0%B0%D1%80%D0%B0%D0%B4%D0%B0%D0%92%D1%83%D0%B3%D0%BB%D0%B5%D0%B4%D0%B0%D1%80%D1%81%D1%8C%D0%BA%D0%BE%D1%97%D0%B3%D1%80%D0%BE%D0%BC%D0%B0%D0%B4%D0%B8</a:t>
            </a:r>
            <a:endParaRPr lang="uk-UA" dirty="0" smtClean="0"/>
          </a:p>
        </p:txBody>
      </p:sp>
      <p:sp>
        <p:nvSpPr>
          <p:cNvPr id="4" name="Нижний колонтитул 3"/>
          <p:cNvSpPr>
            <a:spLocks noGrp="1"/>
          </p:cNvSpPr>
          <p:nvPr>
            <p:ph type="ftr" sz="quarter" idx="11"/>
          </p:nvPr>
        </p:nvSpPr>
        <p:spPr>
          <a:xfrm>
            <a:off x="3143240" y="6492899"/>
            <a:ext cx="2895600" cy="365125"/>
          </a:xfrm>
        </p:spPr>
        <p:txBody>
          <a:bodyPr/>
          <a:lstStyle/>
          <a:p>
            <a:r>
              <a:rPr lang="ru-RU" dirty="0" smtClean="0"/>
              <a:t>© Скляренко О.А. 2024</a:t>
            </a:r>
            <a:endParaRPr lang="ru-RU" dirty="0"/>
          </a:p>
        </p:txBody>
      </p:sp>
      <p:pic>
        <p:nvPicPr>
          <p:cNvPr id="9" name="Picture 5" descr="C:\Users\Оля\Desktop\plenka10.png"/>
          <p:cNvPicPr>
            <a:picLocks noChangeAspect="1" noChangeArrowheads="1"/>
          </p:cNvPicPr>
          <p:nvPr/>
        </p:nvPicPr>
        <p:blipFill>
          <a:blip r:embed="rId2" cstate="print"/>
          <a:srcRect/>
          <a:stretch>
            <a:fillRect/>
          </a:stretch>
        </p:blipFill>
        <p:spPr bwMode="auto">
          <a:xfrm>
            <a:off x="2357422" y="3845419"/>
            <a:ext cx="4572032" cy="2481355"/>
          </a:xfrm>
          <a:prstGeom prst="rect">
            <a:avLst/>
          </a:prstGeom>
          <a:noFill/>
          <a:ln w="9525">
            <a:noFill/>
            <a:miter lim="800000"/>
            <a:headEnd/>
            <a:tailEnd/>
          </a:ln>
        </p:spPr>
      </p:pic>
      <p:pic>
        <p:nvPicPr>
          <p:cNvPr id="6146" name="Picture 2" descr="C:\Users\Ольга\Desktop\im7ages-removebg-preview.png"/>
          <p:cNvPicPr>
            <a:picLocks noChangeAspect="1" noChangeArrowheads="1"/>
          </p:cNvPicPr>
          <p:nvPr/>
        </p:nvPicPr>
        <p:blipFill>
          <a:blip r:embed="rId3"/>
          <a:srcRect r="10000" b="16666"/>
          <a:stretch>
            <a:fillRect/>
          </a:stretch>
        </p:blipFill>
        <p:spPr bwMode="auto">
          <a:xfrm>
            <a:off x="6057903" y="4000504"/>
            <a:ext cx="3086097" cy="2857496"/>
          </a:xfrm>
          <a:prstGeom prst="rect">
            <a:avLst/>
          </a:prstGeom>
          <a:noFill/>
        </p:spPr>
      </p:pic>
      <p:pic>
        <p:nvPicPr>
          <p:cNvPr id="6147" name="Picture 3" descr="C:\Users\Ольга\Desktop\1648016383_27-abrakadabra-fun-p-deti-narisovannie-na-prozrachnom-fone-54.png"/>
          <p:cNvPicPr>
            <a:picLocks noChangeAspect="1" noChangeArrowheads="1"/>
          </p:cNvPicPr>
          <p:nvPr/>
        </p:nvPicPr>
        <p:blipFill>
          <a:blip r:embed="rId4" cstate="print"/>
          <a:srcRect/>
          <a:stretch>
            <a:fillRect/>
          </a:stretch>
        </p:blipFill>
        <p:spPr bwMode="auto">
          <a:xfrm>
            <a:off x="0" y="4714884"/>
            <a:ext cx="2897454" cy="21431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C:\Users\Ольга\Desktop\Без_названия-removebg-preview (2).png"/>
          <p:cNvPicPr>
            <a:picLocks noChangeAspect="1" noChangeArrowheads="1"/>
          </p:cNvPicPr>
          <p:nvPr/>
        </p:nvPicPr>
        <p:blipFill>
          <a:blip r:embed="rId2"/>
          <a:srcRect/>
          <a:stretch>
            <a:fillRect/>
          </a:stretch>
        </p:blipFill>
        <p:spPr bwMode="auto">
          <a:xfrm rot="17879405">
            <a:off x="2757891" y="2956188"/>
            <a:ext cx="1556318" cy="871538"/>
          </a:xfrm>
          <a:prstGeom prst="rect">
            <a:avLst/>
          </a:prstGeom>
          <a:noFill/>
        </p:spPr>
      </p:pic>
      <p:pic>
        <p:nvPicPr>
          <p:cNvPr id="2054" name="Picture 6" descr="C:\Users\Ольга\Desktop\Без_названия-removebg-preview (2).png"/>
          <p:cNvPicPr>
            <a:picLocks noChangeAspect="1" noChangeArrowheads="1"/>
          </p:cNvPicPr>
          <p:nvPr/>
        </p:nvPicPr>
        <p:blipFill>
          <a:blip r:embed="rId2"/>
          <a:srcRect/>
          <a:stretch>
            <a:fillRect/>
          </a:stretch>
        </p:blipFill>
        <p:spPr bwMode="auto">
          <a:xfrm rot="17879405">
            <a:off x="1543446" y="1527429"/>
            <a:ext cx="1556318" cy="871538"/>
          </a:xfrm>
          <a:prstGeom prst="rect">
            <a:avLst/>
          </a:prstGeom>
          <a:noFill/>
        </p:spPr>
      </p:pic>
      <p:sp>
        <p:nvSpPr>
          <p:cNvPr id="2" name="Заголовок 1"/>
          <p:cNvSpPr>
            <a:spLocks noGrp="1"/>
          </p:cNvSpPr>
          <p:nvPr>
            <p:ph type="title"/>
          </p:nvPr>
        </p:nvSpPr>
        <p:spPr>
          <a:xfrm>
            <a:off x="2786050" y="71414"/>
            <a:ext cx="5429288" cy="857256"/>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b="1" dirty="0">
              <a:solidFill>
                <a:srgbClr val="CC0099"/>
              </a:solidFill>
              <a:effectLst>
                <a:outerShdw blurRad="38100" dist="38100" dir="2700000" algn="tl">
                  <a:srgbClr val="000000">
                    <a:alpha val="43137"/>
                  </a:srgbClr>
                </a:outerShdw>
              </a:effectLst>
            </a:endParaRPr>
          </a:p>
        </p:txBody>
      </p:sp>
      <p:pic>
        <p:nvPicPr>
          <p:cNvPr id="7170" name="Picture 2" descr="C:\Users\Ольга\Desktop\Без_названия-removebg-preview (1).png"/>
          <p:cNvPicPr>
            <a:picLocks noChangeAspect="1" noChangeArrowheads="1"/>
          </p:cNvPicPr>
          <p:nvPr/>
        </p:nvPicPr>
        <p:blipFill>
          <a:blip r:embed="rId3"/>
          <a:srcRect/>
          <a:stretch>
            <a:fillRect/>
          </a:stretch>
        </p:blipFill>
        <p:spPr bwMode="auto">
          <a:xfrm>
            <a:off x="8383903" y="0"/>
            <a:ext cx="760097" cy="1214422"/>
          </a:xfrm>
          <a:prstGeom prst="rect">
            <a:avLst/>
          </a:prstGeom>
          <a:noFill/>
        </p:spPr>
      </p:pic>
      <p:sp>
        <p:nvSpPr>
          <p:cNvPr id="4" name="Нижний колонтитул 3"/>
          <p:cNvSpPr>
            <a:spLocks noGrp="1"/>
          </p:cNvSpPr>
          <p:nvPr>
            <p:ph type="ftr" sz="quarter" idx="11"/>
          </p:nvPr>
        </p:nvSpPr>
        <p:spPr>
          <a:xfrm>
            <a:off x="0" y="6492875"/>
            <a:ext cx="1785918" cy="365125"/>
          </a:xfrm>
        </p:spPr>
        <p:txBody>
          <a:bodyPr/>
          <a:lstStyle/>
          <a:p>
            <a:r>
              <a:rPr lang="ru-RU" dirty="0" smtClean="0"/>
              <a:t>© Скляренко О.А. 2024</a:t>
            </a:r>
            <a:endParaRPr lang="ru-RU" dirty="0"/>
          </a:p>
        </p:txBody>
      </p:sp>
      <p:sp>
        <p:nvSpPr>
          <p:cNvPr id="3" name="Содержимое 2"/>
          <p:cNvSpPr>
            <a:spLocks noGrp="1"/>
          </p:cNvSpPr>
          <p:nvPr>
            <p:ph idx="1"/>
          </p:nvPr>
        </p:nvSpPr>
        <p:spPr>
          <a:xfrm>
            <a:off x="3786182" y="1000108"/>
            <a:ext cx="5143536" cy="4572032"/>
          </a:xfrm>
        </p:spPr>
        <p:txBody>
          <a:bodyPr>
            <a:normAutofit/>
          </a:bodyPr>
          <a:lstStyle/>
          <a:p>
            <a:pPr marL="0" algn="ctr">
              <a:spcBef>
                <a:spcPts val="0"/>
              </a:spcBef>
            </a:pPr>
            <a:r>
              <a:rPr lang="ru-RU" sz="2800" dirty="0" smtClean="0"/>
              <a:t>Якщо на толоку кликали до погорільців, до вдови або до хворої людини, вважалося, що в таких випадках гріх не допомогти, і пригощання було необов’язковим. Сусіди на запрошення охоче відгукувалися, розуміючи, що і їм коли-небудь може знадобитися допомога. </a:t>
            </a:r>
          </a:p>
        </p:txBody>
      </p:sp>
      <p:pic>
        <p:nvPicPr>
          <p:cNvPr id="2050" name="Picture 2" descr="C:\Users\Ольга\Desktop\images__11_-removebg-preview.png"/>
          <p:cNvPicPr>
            <a:picLocks noChangeAspect="1" noChangeArrowheads="1"/>
          </p:cNvPicPr>
          <p:nvPr/>
        </p:nvPicPr>
        <p:blipFill>
          <a:blip r:embed="rId4"/>
          <a:srcRect/>
          <a:stretch>
            <a:fillRect/>
          </a:stretch>
        </p:blipFill>
        <p:spPr bwMode="auto">
          <a:xfrm>
            <a:off x="0" y="1785926"/>
            <a:ext cx="4078208" cy="3429024"/>
          </a:xfrm>
          <a:prstGeom prst="rect">
            <a:avLst/>
          </a:prstGeom>
          <a:noFill/>
        </p:spPr>
      </p:pic>
      <p:pic>
        <p:nvPicPr>
          <p:cNvPr id="2052" name="Picture 4" descr="C:\Users\Ольга\Desktop\images__9_-removebg-preview.png"/>
          <p:cNvPicPr>
            <a:picLocks noChangeAspect="1" noChangeArrowheads="1"/>
          </p:cNvPicPr>
          <p:nvPr/>
        </p:nvPicPr>
        <p:blipFill>
          <a:blip r:embed="rId5"/>
          <a:srcRect/>
          <a:stretch>
            <a:fillRect/>
          </a:stretch>
        </p:blipFill>
        <p:spPr bwMode="auto">
          <a:xfrm>
            <a:off x="428596" y="4071942"/>
            <a:ext cx="2071670" cy="1145592"/>
          </a:xfrm>
          <a:prstGeom prst="rect">
            <a:avLst/>
          </a:prstGeom>
          <a:noFill/>
        </p:spPr>
      </p:pic>
      <p:pic>
        <p:nvPicPr>
          <p:cNvPr id="2053" name="Picture 5" descr="C:\Users\Ольга\Desktop\Без_названия__1_-removebg-preview (1).png"/>
          <p:cNvPicPr>
            <a:picLocks noChangeAspect="1" noChangeArrowheads="1"/>
          </p:cNvPicPr>
          <p:nvPr/>
        </p:nvPicPr>
        <p:blipFill>
          <a:blip r:embed="rId6" cstate="print"/>
          <a:srcRect l="13333" r="23333"/>
          <a:stretch>
            <a:fillRect/>
          </a:stretch>
        </p:blipFill>
        <p:spPr bwMode="auto">
          <a:xfrm>
            <a:off x="1785918" y="2000240"/>
            <a:ext cx="497679" cy="785803"/>
          </a:xfrm>
          <a:prstGeom prst="rect">
            <a:avLst/>
          </a:prstGeom>
          <a:noFill/>
        </p:spPr>
      </p:pic>
      <p:pic>
        <p:nvPicPr>
          <p:cNvPr id="16" name="Picture 5" descr="C:\Users\Ольга\Desktop\Без_названия__1_-removebg-preview (1).png"/>
          <p:cNvPicPr>
            <a:picLocks noChangeAspect="1" noChangeArrowheads="1"/>
          </p:cNvPicPr>
          <p:nvPr/>
        </p:nvPicPr>
        <p:blipFill>
          <a:blip r:embed="rId6" cstate="print"/>
          <a:srcRect l="13333" r="23333"/>
          <a:stretch>
            <a:fillRect/>
          </a:stretch>
        </p:blipFill>
        <p:spPr bwMode="auto">
          <a:xfrm>
            <a:off x="3000364" y="3286124"/>
            <a:ext cx="497679" cy="785803"/>
          </a:xfrm>
          <a:prstGeom prst="rect">
            <a:avLst/>
          </a:prstGeom>
          <a:noFill/>
        </p:spPr>
      </p:pic>
      <p:pic>
        <p:nvPicPr>
          <p:cNvPr id="2056" name="Picture 8" descr="C:\Users\Ольга\Desktop\images__5_-removebg-preview (4).png"/>
          <p:cNvPicPr>
            <a:picLocks noChangeAspect="1" noChangeArrowheads="1"/>
          </p:cNvPicPr>
          <p:nvPr/>
        </p:nvPicPr>
        <p:blipFill>
          <a:blip r:embed="rId7" cstate="print"/>
          <a:srcRect/>
          <a:stretch>
            <a:fillRect/>
          </a:stretch>
        </p:blipFill>
        <p:spPr bwMode="auto">
          <a:xfrm>
            <a:off x="0" y="4786322"/>
            <a:ext cx="1357290" cy="432808"/>
          </a:xfrm>
          <a:prstGeom prst="rect">
            <a:avLst/>
          </a:prstGeom>
          <a:noFill/>
        </p:spPr>
      </p:pic>
      <p:pic>
        <p:nvPicPr>
          <p:cNvPr id="2057" name="Picture 9" descr="C:\Users\Ольга\Desktop\1539247817_trava-na-prozrachnom-fone-114632422.png"/>
          <p:cNvPicPr>
            <a:picLocks noChangeAspect="1" noChangeArrowheads="1"/>
          </p:cNvPicPr>
          <p:nvPr/>
        </p:nvPicPr>
        <p:blipFill>
          <a:blip r:embed="rId8" cstate="print"/>
          <a:srcRect/>
          <a:stretch>
            <a:fillRect/>
          </a:stretch>
        </p:blipFill>
        <p:spPr bwMode="auto">
          <a:xfrm>
            <a:off x="500034" y="5357826"/>
            <a:ext cx="1571636" cy="477654"/>
          </a:xfrm>
          <a:prstGeom prst="rect">
            <a:avLst/>
          </a:prstGeom>
          <a:noFill/>
        </p:spPr>
      </p:pic>
      <p:pic>
        <p:nvPicPr>
          <p:cNvPr id="2055" name="Picture 7" descr="C:\Users\Ольга\Desktop\images__9_-removebg-preview.png"/>
          <p:cNvPicPr>
            <a:picLocks noChangeAspect="1" noChangeArrowheads="1"/>
          </p:cNvPicPr>
          <p:nvPr/>
        </p:nvPicPr>
        <p:blipFill>
          <a:blip r:embed="rId9"/>
          <a:srcRect/>
          <a:stretch>
            <a:fillRect/>
          </a:stretch>
        </p:blipFill>
        <p:spPr bwMode="auto">
          <a:xfrm>
            <a:off x="1" y="5238794"/>
            <a:ext cx="1285852" cy="1061999"/>
          </a:xfrm>
          <a:prstGeom prst="rect">
            <a:avLst/>
          </a:prstGeom>
          <a:noFill/>
        </p:spPr>
      </p:pic>
      <p:pic>
        <p:nvPicPr>
          <p:cNvPr id="22" name="Picture 9" descr="C:\Users\Ольга\Desktop\1539247817_trava-na-prozrachnom-fone-114632422.png"/>
          <p:cNvPicPr>
            <a:picLocks noChangeAspect="1" noChangeArrowheads="1"/>
          </p:cNvPicPr>
          <p:nvPr/>
        </p:nvPicPr>
        <p:blipFill>
          <a:blip r:embed="rId10"/>
          <a:srcRect/>
          <a:stretch>
            <a:fillRect/>
          </a:stretch>
        </p:blipFill>
        <p:spPr bwMode="auto">
          <a:xfrm>
            <a:off x="1357290" y="6380346"/>
            <a:ext cx="4714908" cy="477654"/>
          </a:xfrm>
          <a:prstGeom prst="rect">
            <a:avLst/>
          </a:prstGeom>
          <a:noFill/>
        </p:spPr>
      </p:pic>
      <p:pic>
        <p:nvPicPr>
          <p:cNvPr id="2051" name="Picture 3" descr="C:\Users\Ольга\Desktop\1691781818_kartinki-pibig-info-p-stroika-kartinki-pinterest-44-removebg-preview.png"/>
          <p:cNvPicPr>
            <a:picLocks noChangeAspect="1" noChangeArrowheads="1"/>
          </p:cNvPicPr>
          <p:nvPr/>
        </p:nvPicPr>
        <p:blipFill>
          <a:blip r:embed="rId11"/>
          <a:srcRect t="27500" r="6500" b="9500"/>
          <a:stretch>
            <a:fillRect/>
          </a:stretch>
        </p:blipFill>
        <p:spPr bwMode="auto">
          <a:xfrm>
            <a:off x="2071670" y="4832928"/>
            <a:ext cx="3005452" cy="2025072"/>
          </a:xfrm>
          <a:prstGeom prst="rect">
            <a:avLst/>
          </a:prstGeom>
          <a:noFill/>
        </p:spPr>
      </p:pic>
      <p:pic>
        <p:nvPicPr>
          <p:cNvPr id="23" name="Picture 9" descr="C:\Users\Ольга\Desktop\1539247817_trava-na-prozrachnom-fone-114632422.png"/>
          <p:cNvPicPr>
            <a:picLocks noChangeAspect="1" noChangeArrowheads="1"/>
          </p:cNvPicPr>
          <p:nvPr/>
        </p:nvPicPr>
        <p:blipFill>
          <a:blip r:embed="rId8" cstate="print"/>
          <a:srcRect/>
          <a:stretch>
            <a:fillRect/>
          </a:stretch>
        </p:blipFill>
        <p:spPr bwMode="auto">
          <a:xfrm>
            <a:off x="5715008" y="6380346"/>
            <a:ext cx="1571636" cy="477654"/>
          </a:xfrm>
          <a:prstGeom prst="rect">
            <a:avLst/>
          </a:prstGeom>
          <a:noFill/>
        </p:spPr>
      </p:pic>
      <p:pic>
        <p:nvPicPr>
          <p:cNvPr id="2061" name="Picture 13" descr="C:\Users\Ольга\Desktop\Без_названия-removebg-preview (3).png"/>
          <p:cNvPicPr>
            <a:picLocks noChangeAspect="1" noChangeArrowheads="1"/>
          </p:cNvPicPr>
          <p:nvPr/>
        </p:nvPicPr>
        <p:blipFill>
          <a:blip r:embed="rId12"/>
          <a:srcRect/>
          <a:stretch>
            <a:fillRect/>
          </a:stretch>
        </p:blipFill>
        <p:spPr bwMode="auto">
          <a:xfrm>
            <a:off x="571472" y="214290"/>
            <a:ext cx="1276351" cy="1293522"/>
          </a:xfrm>
          <a:prstGeom prst="rect">
            <a:avLst/>
          </a:prstGeom>
          <a:noFill/>
        </p:spPr>
      </p:pic>
      <p:pic>
        <p:nvPicPr>
          <p:cNvPr id="2062" name="Picture 14" descr="C:\Users\Ольга\Desktop\cloud_PNG25.png"/>
          <p:cNvPicPr>
            <a:picLocks noChangeAspect="1" noChangeArrowheads="1"/>
          </p:cNvPicPr>
          <p:nvPr/>
        </p:nvPicPr>
        <p:blipFill>
          <a:blip r:embed="rId13" cstate="print"/>
          <a:srcRect/>
          <a:stretch>
            <a:fillRect/>
          </a:stretch>
        </p:blipFill>
        <p:spPr bwMode="auto">
          <a:xfrm>
            <a:off x="1857356" y="214290"/>
            <a:ext cx="2140355" cy="1009642"/>
          </a:xfrm>
          <a:prstGeom prst="rect">
            <a:avLst/>
          </a:prstGeom>
          <a:noFill/>
        </p:spPr>
      </p:pic>
      <p:pic>
        <p:nvPicPr>
          <p:cNvPr id="29" name="Picture 14" descr="C:\Users\Ольга\Desktop\cloud_PNG25.png"/>
          <p:cNvPicPr>
            <a:picLocks noChangeAspect="1" noChangeArrowheads="1"/>
          </p:cNvPicPr>
          <p:nvPr/>
        </p:nvPicPr>
        <p:blipFill>
          <a:blip r:embed="rId14" cstate="print"/>
          <a:srcRect/>
          <a:stretch>
            <a:fillRect/>
          </a:stretch>
        </p:blipFill>
        <p:spPr bwMode="auto">
          <a:xfrm flipH="1">
            <a:off x="0" y="785794"/>
            <a:ext cx="1652598" cy="1009642"/>
          </a:xfrm>
          <a:prstGeom prst="rect">
            <a:avLst/>
          </a:prstGeom>
          <a:noFill/>
        </p:spPr>
      </p:pic>
      <p:pic>
        <p:nvPicPr>
          <p:cNvPr id="2063" name="Picture 15" descr="C:\Users\Ольга\Desktop\Без_названия__2_-removebg-preview (1).png"/>
          <p:cNvPicPr>
            <a:picLocks noChangeAspect="1" noChangeArrowheads="1"/>
          </p:cNvPicPr>
          <p:nvPr/>
        </p:nvPicPr>
        <p:blipFill>
          <a:blip r:embed="rId15"/>
          <a:srcRect l="25805" t="23333" b="13334"/>
          <a:stretch>
            <a:fillRect/>
          </a:stretch>
        </p:blipFill>
        <p:spPr bwMode="auto">
          <a:xfrm flipH="1">
            <a:off x="6643702" y="4792613"/>
            <a:ext cx="2500298" cy="2065387"/>
          </a:xfrm>
          <a:prstGeom prst="rect">
            <a:avLst/>
          </a:prstGeom>
          <a:noFill/>
        </p:spPr>
      </p:pic>
      <p:pic>
        <p:nvPicPr>
          <p:cNvPr id="2064" name="Picture 16" descr="C:\Users\Ольга\Desktop\14192700-icone-de-pranchas-de-madeira-estilo-3d-isometrico-vetor-removebg-preview.png"/>
          <p:cNvPicPr>
            <a:picLocks noChangeAspect="1" noChangeArrowheads="1"/>
          </p:cNvPicPr>
          <p:nvPr/>
        </p:nvPicPr>
        <p:blipFill>
          <a:blip r:embed="rId16" cstate="print"/>
          <a:srcRect t="23000" b="21500"/>
          <a:stretch>
            <a:fillRect/>
          </a:stretch>
        </p:blipFill>
        <p:spPr bwMode="auto">
          <a:xfrm>
            <a:off x="5143504" y="5429263"/>
            <a:ext cx="1758910" cy="976201"/>
          </a:xfrm>
          <a:prstGeom prst="rect">
            <a:avLst/>
          </a:prstGeom>
          <a:noFill/>
        </p:spPr>
      </p:pic>
      <p:pic>
        <p:nvPicPr>
          <p:cNvPr id="32" name="Picture 8" descr="C:\Users\Ольга\Desktop\images__5_-removebg-preview (4).png"/>
          <p:cNvPicPr>
            <a:picLocks noChangeAspect="1" noChangeArrowheads="1"/>
          </p:cNvPicPr>
          <p:nvPr/>
        </p:nvPicPr>
        <p:blipFill>
          <a:blip r:embed="rId7" cstate="print"/>
          <a:srcRect/>
          <a:stretch>
            <a:fillRect/>
          </a:stretch>
        </p:blipFill>
        <p:spPr bwMode="auto">
          <a:xfrm>
            <a:off x="1071538" y="4857760"/>
            <a:ext cx="1357322" cy="432808"/>
          </a:xfrm>
          <a:prstGeom prst="rect">
            <a:avLst/>
          </a:prstGeom>
          <a:noFill/>
        </p:spPr>
      </p:pic>
      <p:pic>
        <p:nvPicPr>
          <p:cNvPr id="2060" name="Picture 12" descr="C:\Users\Ольга\Desktop\images__10_-removebg-preview.png"/>
          <p:cNvPicPr>
            <a:picLocks noChangeAspect="1" noChangeArrowheads="1"/>
          </p:cNvPicPr>
          <p:nvPr/>
        </p:nvPicPr>
        <p:blipFill>
          <a:blip r:embed="rId17"/>
          <a:srcRect l="29730" r="32625"/>
          <a:stretch>
            <a:fillRect/>
          </a:stretch>
        </p:blipFill>
        <p:spPr bwMode="auto">
          <a:xfrm flipH="1">
            <a:off x="1285852" y="4929198"/>
            <a:ext cx="785818" cy="15635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6472254" cy="1143000"/>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dirty="0"/>
          </a:p>
        </p:txBody>
      </p:sp>
      <p:sp>
        <p:nvSpPr>
          <p:cNvPr id="3" name="Содержимое 2"/>
          <p:cNvSpPr>
            <a:spLocks noGrp="1"/>
          </p:cNvSpPr>
          <p:nvPr>
            <p:ph idx="1"/>
          </p:nvPr>
        </p:nvSpPr>
        <p:spPr>
          <a:xfrm>
            <a:off x="71406" y="1285860"/>
            <a:ext cx="4643470" cy="5114948"/>
          </a:xfrm>
        </p:spPr>
        <p:txBody>
          <a:bodyPr>
            <a:normAutofit/>
          </a:bodyPr>
          <a:lstStyle/>
          <a:p>
            <a:pPr algn="ctr"/>
            <a:r>
              <a:rPr lang="ru-RU" sz="2600" dirty="0" smtClean="0"/>
              <a:t>Після виконання роботи господар зазвичай влаштовував пригощання. Потім толочани самі організовували ігри, танці, катання на конях. Господар мав особисто пригощати гостей, а також бути люб’язним навіть з тими людьми, робота яких йому не подобалася.</a:t>
            </a:r>
            <a:endParaRPr lang="ru-RU" sz="2600" dirty="0"/>
          </a:p>
        </p:txBody>
      </p:sp>
      <p:sp>
        <p:nvSpPr>
          <p:cNvPr id="4" name="Нижний колонтитул 3"/>
          <p:cNvSpPr>
            <a:spLocks noGrp="1"/>
          </p:cNvSpPr>
          <p:nvPr>
            <p:ph type="ftr" sz="quarter" idx="11"/>
          </p:nvPr>
        </p:nvSpPr>
        <p:spPr>
          <a:xfrm>
            <a:off x="928662" y="6286520"/>
            <a:ext cx="2895600" cy="365125"/>
          </a:xfrm>
        </p:spPr>
        <p:txBody>
          <a:bodyPr/>
          <a:lstStyle/>
          <a:p>
            <a:r>
              <a:rPr lang="ru-RU" smtClean="0"/>
              <a:t>© Скляренко О.А. 2024</a:t>
            </a:r>
            <a:endParaRPr lang="ru-RU"/>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882945" cy="1214422"/>
          </a:xfrm>
          <a:prstGeom prst="rect">
            <a:avLst/>
          </a:prstGeom>
          <a:noFill/>
        </p:spPr>
      </p:pic>
      <p:pic>
        <p:nvPicPr>
          <p:cNvPr id="3074" name="Picture 2" descr="C:\Users\Ольга\Desktop\istockphoto-1295956666-612x612-removebg-preview.png"/>
          <p:cNvPicPr>
            <a:picLocks noChangeAspect="1" noChangeArrowheads="1"/>
          </p:cNvPicPr>
          <p:nvPr/>
        </p:nvPicPr>
        <p:blipFill>
          <a:blip r:embed="rId3"/>
          <a:srcRect l="4717" t="24522" r="3302" b="19745"/>
          <a:stretch>
            <a:fillRect/>
          </a:stretch>
        </p:blipFill>
        <p:spPr bwMode="auto">
          <a:xfrm>
            <a:off x="6429388" y="5242402"/>
            <a:ext cx="2714612" cy="1615598"/>
          </a:xfrm>
          <a:prstGeom prst="rect">
            <a:avLst/>
          </a:prstGeom>
          <a:noFill/>
        </p:spPr>
      </p:pic>
      <p:pic>
        <p:nvPicPr>
          <p:cNvPr id="3075" name="Picture 3" descr="C:\Users\Ольга\Desktop\istockphoto-1267383740-612x612-removebg-preview.png"/>
          <p:cNvPicPr>
            <a:picLocks noChangeAspect="1" noChangeArrowheads="1"/>
          </p:cNvPicPr>
          <p:nvPr/>
        </p:nvPicPr>
        <p:blipFill>
          <a:blip r:embed="rId4"/>
          <a:srcRect l="19230" t="25410" r="19231" b="27166"/>
          <a:stretch>
            <a:fillRect/>
          </a:stretch>
        </p:blipFill>
        <p:spPr bwMode="auto">
          <a:xfrm>
            <a:off x="4500562" y="3143248"/>
            <a:ext cx="1571636" cy="1143008"/>
          </a:xfrm>
          <a:prstGeom prst="rect">
            <a:avLst/>
          </a:prstGeom>
          <a:noFill/>
        </p:spPr>
      </p:pic>
      <p:pic>
        <p:nvPicPr>
          <p:cNvPr id="3078" name="Picture 6" descr="C:\Users\Ольга\Desktop\images__10_-removebg-preview (1).png"/>
          <p:cNvPicPr>
            <a:picLocks noChangeAspect="1" noChangeArrowheads="1"/>
          </p:cNvPicPr>
          <p:nvPr/>
        </p:nvPicPr>
        <p:blipFill>
          <a:blip r:embed="rId5"/>
          <a:srcRect/>
          <a:stretch>
            <a:fillRect/>
          </a:stretch>
        </p:blipFill>
        <p:spPr bwMode="auto">
          <a:xfrm>
            <a:off x="4214825" y="4500561"/>
            <a:ext cx="2357439" cy="2357439"/>
          </a:xfrm>
          <a:prstGeom prst="rect">
            <a:avLst/>
          </a:prstGeom>
          <a:noFill/>
        </p:spPr>
      </p:pic>
      <p:pic>
        <p:nvPicPr>
          <p:cNvPr id="3079" name="Picture 7" descr="C:\Users\Ольга\Desktop\images__10_-removebg-preview (2).png"/>
          <p:cNvPicPr>
            <a:picLocks noChangeAspect="1" noChangeArrowheads="1"/>
          </p:cNvPicPr>
          <p:nvPr/>
        </p:nvPicPr>
        <p:blipFill>
          <a:blip r:embed="rId6"/>
          <a:srcRect t="13333"/>
          <a:stretch>
            <a:fillRect/>
          </a:stretch>
        </p:blipFill>
        <p:spPr bwMode="auto">
          <a:xfrm>
            <a:off x="6079764" y="142852"/>
            <a:ext cx="2143125" cy="1857373"/>
          </a:xfrm>
          <a:prstGeom prst="rect">
            <a:avLst/>
          </a:prstGeom>
          <a:noFill/>
        </p:spPr>
      </p:pic>
      <p:pic>
        <p:nvPicPr>
          <p:cNvPr id="3076" name="Picture 4" descr="C:\Users\Ольга\Desktop\istockphoto-1392920854-612x612-removebg-preview.png"/>
          <p:cNvPicPr>
            <a:picLocks noChangeAspect="1" noChangeArrowheads="1"/>
          </p:cNvPicPr>
          <p:nvPr/>
        </p:nvPicPr>
        <p:blipFill>
          <a:blip r:embed="rId7"/>
          <a:srcRect/>
          <a:stretch>
            <a:fillRect/>
          </a:stretch>
        </p:blipFill>
        <p:spPr bwMode="auto">
          <a:xfrm>
            <a:off x="5722574" y="1285836"/>
            <a:ext cx="3064268" cy="1928826"/>
          </a:xfrm>
          <a:prstGeom prst="rect">
            <a:avLst/>
          </a:prstGeom>
          <a:noFill/>
        </p:spPr>
      </p:pic>
      <p:pic>
        <p:nvPicPr>
          <p:cNvPr id="3077" name="Picture 5" descr="C:\Users\Ольга\Desktop\png-transparent-people-dancing-illustration-dance-party-nightclub-dancing-holidays-people-public-relations-removebg-preview.png"/>
          <p:cNvPicPr>
            <a:picLocks noChangeAspect="1" noChangeArrowheads="1"/>
          </p:cNvPicPr>
          <p:nvPr/>
        </p:nvPicPr>
        <p:blipFill>
          <a:blip r:embed="rId8"/>
          <a:srcRect l="11194" t="19313" r="14645" b="9871"/>
          <a:stretch>
            <a:fillRect/>
          </a:stretch>
        </p:blipFill>
        <p:spPr bwMode="auto">
          <a:xfrm>
            <a:off x="6215074" y="3071810"/>
            <a:ext cx="2753610" cy="2286016"/>
          </a:xfrm>
          <a:prstGeom prst="rect">
            <a:avLst/>
          </a:prstGeom>
          <a:noFill/>
        </p:spPr>
      </p:pic>
      <p:pic>
        <p:nvPicPr>
          <p:cNvPr id="3080" name="Picture 8" descr="C:\Users\Ольга\Desktop\images__10_-removebg-preview (3).png"/>
          <p:cNvPicPr>
            <a:picLocks noChangeAspect="1" noChangeArrowheads="1"/>
          </p:cNvPicPr>
          <p:nvPr/>
        </p:nvPicPr>
        <p:blipFill>
          <a:blip r:embed="rId9"/>
          <a:srcRect r="10000" b="10000"/>
          <a:stretch>
            <a:fillRect/>
          </a:stretch>
        </p:blipFill>
        <p:spPr bwMode="auto">
          <a:xfrm flipH="1">
            <a:off x="0" y="5549197"/>
            <a:ext cx="1357290" cy="1308804"/>
          </a:xfrm>
          <a:prstGeom prst="rect">
            <a:avLst/>
          </a:prstGeom>
          <a:noFill/>
        </p:spPr>
      </p:pic>
      <p:pic>
        <p:nvPicPr>
          <p:cNvPr id="3081" name="Picture 9" descr="C:\Users\Ольга\Desktop\images__6_-removebg-preview.png"/>
          <p:cNvPicPr>
            <a:picLocks noChangeAspect="1" noChangeArrowheads="1"/>
          </p:cNvPicPr>
          <p:nvPr/>
        </p:nvPicPr>
        <p:blipFill>
          <a:blip r:embed="rId10"/>
          <a:srcRect l="19047" r="19050"/>
          <a:stretch>
            <a:fillRect/>
          </a:stretch>
        </p:blipFill>
        <p:spPr bwMode="auto">
          <a:xfrm>
            <a:off x="4643438" y="1000108"/>
            <a:ext cx="1056482" cy="21431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0232" y="214290"/>
            <a:ext cx="5572164" cy="868346"/>
          </a:xfrm>
        </p:spPr>
        <p:txBody>
          <a:bodyPr/>
          <a:lstStyle/>
          <a:p>
            <a:r>
              <a:rPr lang="ru-RU" b="1" dirty="0" smtClean="0">
                <a:solidFill>
                  <a:srgbClr val="CC0099"/>
                </a:solidFill>
                <a:effectLst>
                  <a:outerShdw blurRad="38100" dist="38100" dir="2700000" algn="tl">
                    <a:srgbClr val="000000">
                      <a:alpha val="43137"/>
                    </a:srgbClr>
                  </a:outerShdw>
                </a:effectLst>
              </a:rPr>
              <a:t>Поміркуймо!</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57158" y="1142984"/>
            <a:ext cx="8358246" cy="3929090"/>
          </a:xfrm>
        </p:spPr>
        <p:txBody>
          <a:bodyPr>
            <a:noAutofit/>
          </a:bodyPr>
          <a:lstStyle/>
          <a:p>
            <a:pPr marL="0" algn="ctr">
              <a:lnSpc>
                <a:spcPct val="114000"/>
              </a:lnSpc>
              <a:spcBef>
                <a:spcPts val="0"/>
              </a:spcBef>
            </a:pPr>
            <a:r>
              <a:rPr lang="ru-RU" sz="2600" dirty="0" smtClean="0"/>
              <a:t>Чи можлива толока в наш час у багатоповерховому будинку в місті або в дачному селищі. Подумай і розкажи, яку допомогу ви самі або зі своїми батьками чи особами, що їх замінюють, могли б надати своїм сусідам, наприклад, мамі з маленькою дитиною; сім’ї, що робить ремонт; самотній хворій людині; бабусі, яка не може сама виходити з дому.</a:t>
            </a:r>
          </a:p>
        </p:txBody>
      </p:sp>
      <p:sp>
        <p:nvSpPr>
          <p:cNvPr id="11" name="Блок-схема: ручное управление 10"/>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ая прямоугольная выноска 11"/>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ая прямоугольная выноска 12"/>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Ольга\Desktop\pngtree-commercial-flat-small-house-png-image_4203875-removebg-preview.png"/>
          <p:cNvPicPr>
            <a:picLocks noChangeAspect="1" noChangeArrowheads="1"/>
          </p:cNvPicPr>
          <p:nvPr/>
        </p:nvPicPr>
        <p:blipFill>
          <a:blip r:embed="rId2"/>
          <a:srcRect l="29525" t="18750" r="16666" b="15625"/>
          <a:stretch>
            <a:fillRect/>
          </a:stretch>
        </p:blipFill>
        <p:spPr bwMode="auto">
          <a:xfrm>
            <a:off x="0" y="4534648"/>
            <a:ext cx="2857488" cy="2323352"/>
          </a:xfrm>
          <a:prstGeom prst="rect">
            <a:avLst/>
          </a:prstGeom>
          <a:noFill/>
        </p:spPr>
      </p:pic>
      <p:pic>
        <p:nvPicPr>
          <p:cNvPr id="6147" name="Picture 3" descr="C:\Users\Ольга\Desktop\istockphoto-1267558506-612x612-removebg-preview.png"/>
          <p:cNvPicPr>
            <a:picLocks noChangeAspect="1" noChangeArrowheads="1"/>
          </p:cNvPicPr>
          <p:nvPr/>
        </p:nvPicPr>
        <p:blipFill>
          <a:blip r:embed="rId3"/>
          <a:srcRect l="24234" t="18384" r="12820" b="20140"/>
          <a:stretch>
            <a:fillRect/>
          </a:stretch>
        </p:blipFill>
        <p:spPr bwMode="auto">
          <a:xfrm flipH="1">
            <a:off x="5929322" y="4398651"/>
            <a:ext cx="3214678" cy="2459350"/>
          </a:xfrm>
          <a:prstGeom prst="rect">
            <a:avLst/>
          </a:prstGeom>
          <a:noFill/>
        </p:spPr>
      </p:pic>
      <p:pic>
        <p:nvPicPr>
          <p:cNvPr id="6148" name="Picture 4" descr="C:\Users\Ольга\Desktop\Без_названия__1_-removebg-preview.png"/>
          <p:cNvPicPr>
            <a:picLocks noChangeAspect="1" noChangeArrowheads="1"/>
          </p:cNvPicPr>
          <p:nvPr/>
        </p:nvPicPr>
        <p:blipFill>
          <a:blip r:embed="rId4"/>
          <a:srcRect l="3333" t="20000" b="9999"/>
          <a:stretch>
            <a:fillRect/>
          </a:stretch>
        </p:blipFill>
        <p:spPr bwMode="auto">
          <a:xfrm flipH="1">
            <a:off x="7143768" y="0"/>
            <a:ext cx="2000232" cy="1500198"/>
          </a:xfrm>
          <a:prstGeom prst="rect">
            <a:avLst/>
          </a:prstGeom>
          <a:noFill/>
        </p:spPr>
      </p:pic>
      <p:pic>
        <p:nvPicPr>
          <p:cNvPr id="6150" name="Picture 6" descr="C:\Users\Ольга\Desktop\Без_названия-removebg-preview.png"/>
          <p:cNvPicPr>
            <a:picLocks noChangeAspect="1" noChangeArrowheads="1"/>
          </p:cNvPicPr>
          <p:nvPr/>
        </p:nvPicPr>
        <p:blipFill>
          <a:blip r:embed="rId5"/>
          <a:srcRect b="34263"/>
          <a:stretch>
            <a:fillRect/>
          </a:stretch>
        </p:blipFill>
        <p:spPr bwMode="auto">
          <a:xfrm>
            <a:off x="2571736" y="4714884"/>
            <a:ext cx="2438400" cy="2143117"/>
          </a:xfrm>
          <a:prstGeom prst="rect">
            <a:avLst/>
          </a:prstGeom>
          <a:noFill/>
        </p:spPr>
      </p:pic>
      <p:pic>
        <p:nvPicPr>
          <p:cNvPr id="6149" name="Picture 5" descr="C:\Users\Ольга\Desktop\images__5_-removebg-preview (1).png"/>
          <p:cNvPicPr>
            <a:picLocks noChangeAspect="1" noChangeArrowheads="1"/>
          </p:cNvPicPr>
          <p:nvPr/>
        </p:nvPicPr>
        <p:blipFill>
          <a:blip r:embed="rId6"/>
          <a:srcRect/>
          <a:stretch>
            <a:fillRect/>
          </a:stretch>
        </p:blipFill>
        <p:spPr bwMode="auto">
          <a:xfrm>
            <a:off x="4929190" y="5214950"/>
            <a:ext cx="1011108" cy="1643050"/>
          </a:xfrm>
          <a:prstGeom prst="rect">
            <a:avLst/>
          </a:prstGeom>
          <a:noFill/>
        </p:spPr>
      </p:pic>
      <p:sp>
        <p:nvSpPr>
          <p:cNvPr id="10" name="Нижний колонтитул 3"/>
          <p:cNvSpPr>
            <a:spLocks noGrp="1"/>
          </p:cNvSpPr>
          <p:nvPr>
            <p:ph type="ftr" sz="quarter" idx="11"/>
          </p:nvPr>
        </p:nvSpPr>
        <p:spPr>
          <a:xfrm>
            <a:off x="2428860" y="6492875"/>
            <a:ext cx="2500330" cy="365125"/>
          </a:xfrm>
        </p:spPr>
        <p:txBody>
          <a:bodyPr/>
          <a:lstStyle/>
          <a:p>
            <a:r>
              <a:rPr lang="ru-RU" dirty="0" smtClean="0"/>
              <a:t>© Скляренко О.А. 2024</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39784"/>
          </a:xfrm>
        </p:spPr>
        <p:txBody>
          <a:bodyPr>
            <a:normAutofit/>
          </a:bodyPr>
          <a:lstStyle/>
          <a:p>
            <a:r>
              <a:rPr lang="ru-RU" sz="2400" b="1" dirty="0" smtClean="0">
                <a:solidFill>
                  <a:srgbClr val="CC0099"/>
                </a:solidFill>
                <a:effectLst>
                  <a:outerShdw blurRad="38100" dist="38100" dir="2700000" algn="tl">
                    <a:srgbClr val="000000">
                      <a:alpha val="43137"/>
                    </a:srgbClr>
                  </a:outerShdw>
                </a:effectLst>
              </a:rPr>
              <a:t>З’єднайте частини прислів’їв та приказок про допомогу. Розкажіть, як ви їх розумієте</a:t>
            </a:r>
            <a:endParaRPr lang="ru-RU" sz="2400"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4891110" y="6356350"/>
            <a:ext cx="2895600" cy="365125"/>
          </a:xfrm>
        </p:spPr>
        <p:txBody>
          <a:bodyPr/>
          <a:lstStyle/>
          <a:p>
            <a:r>
              <a:rPr lang="ru-RU" dirty="0" smtClean="0"/>
              <a:t>© Скляренко О.А. 2024</a:t>
            </a:r>
            <a:endParaRPr lang="ru-RU" dirty="0"/>
          </a:p>
        </p:txBody>
      </p:sp>
      <p:sp>
        <p:nvSpPr>
          <p:cNvPr id="5" name="Скругленный прямоугольник 4"/>
          <p:cNvSpPr/>
          <p:nvPr/>
        </p:nvSpPr>
        <p:spPr>
          <a:xfrm>
            <a:off x="785786" y="1142984"/>
            <a:ext cx="3071834"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Найкраща допомога —</a:t>
            </a:r>
            <a:endParaRPr lang="ru-RU" sz="2400" b="1" dirty="0"/>
          </a:p>
        </p:txBody>
      </p:sp>
      <p:sp>
        <p:nvSpPr>
          <p:cNvPr id="6" name="Скругленный прямоугольник 5"/>
          <p:cNvSpPr/>
          <p:nvPr/>
        </p:nvSpPr>
        <p:spPr>
          <a:xfrm>
            <a:off x="785786" y="2428868"/>
            <a:ext cx="3071834"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Без доброго діла </a:t>
            </a:r>
            <a:endParaRPr lang="ru-RU" sz="2400" b="1" dirty="0"/>
          </a:p>
        </p:txBody>
      </p:sp>
      <p:sp>
        <p:nvSpPr>
          <p:cNvPr id="7" name="Скругленный прямоугольник 6"/>
          <p:cNvSpPr/>
          <p:nvPr/>
        </p:nvSpPr>
        <p:spPr>
          <a:xfrm>
            <a:off x="785786" y="3714752"/>
            <a:ext cx="3071834"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Взаємодопомога  й бідних </a:t>
            </a:r>
            <a:endParaRPr lang="ru-RU" sz="2200" b="1" dirty="0"/>
          </a:p>
        </p:txBody>
      </p:sp>
      <p:sp>
        <p:nvSpPr>
          <p:cNvPr id="8" name="Скругленный прямоугольник 7"/>
          <p:cNvSpPr/>
          <p:nvPr/>
        </p:nvSpPr>
        <p:spPr>
          <a:xfrm>
            <a:off x="785786" y="5072074"/>
            <a:ext cx="3071834"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Толокою все</a:t>
            </a:r>
            <a:endParaRPr lang="ru-RU" sz="2400" b="1" dirty="0"/>
          </a:p>
        </p:txBody>
      </p:sp>
      <p:sp>
        <p:nvSpPr>
          <p:cNvPr id="9" name="Скругленный прямоугольник 8"/>
          <p:cNvSpPr/>
          <p:nvPr/>
        </p:nvSpPr>
        <p:spPr>
          <a:xfrm>
            <a:off x="4643438" y="1142984"/>
            <a:ext cx="4143404"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зробить багатими.</a:t>
            </a:r>
            <a:endParaRPr lang="ru-RU" sz="2400" b="1" dirty="0"/>
          </a:p>
        </p:txBody>
      </p:sp>
      <p:sp>
        <p:nvSpPr>
          <p:cNvPr id="10" name="Скругленный прямоугольник 9"/>
          <p:cNvSpPr/>
          <p:nvPr/>
        </p:nvSpPr>
        <p:spPr>
          <a:xfrm>
            <a:off x="4643438" y="2428868"/>
            <a:ext cx="4143404"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це швидка і вчасна.</a:t>
            </a:r>
            <a:endParaRPr lang="ru-RU" sz="2400" b="1" dirty="0"/>
          </a:p>
        </p:txBody>
      </p:sp>
      <p:sp>
        <p:nvSpPr>
          <p:cNvPr id="11" name="Скругленный прямоугольник 10"/>
          <p:cNvSpPr/>
          <p:nvPr/>
        </p:nvSpPr>
        <p:spPr>
          <a:xfrm>
            <a:off x="4643438" y="3714752"/>
            <a:ext cx="4143404"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швидко.</a:t>
            </a:r>
            <a:endParaRPr lang="ru-RU" sz="2400" b="1" dirty="0"/>
          </a:p>
        </p:txBody>
      </p:sp>
      <p:sp>
        <p:nvSpPr>
          <p:cNvPr id="12" name="Скругленный прямоугольник 11"/>
          <p:cNvSpPr/>
          <p:nvPr/>
        </p:nvSpPr>
        <p:spPr>
          <a:xfrm>
            <a:off x="4643438" y="5072074"/>
            <a:ext cx="4143404"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не дасть користі й віра.</a:t>
            </a:r>
            <a:endParaRPr lang="ru-RU" sz="2400" b="1" dirty="0"/>
          </a:p>
        </p:txBody>
      </p:sp>
      <p:sp>
        <p:nvSpPr>
          <p:cNvPr id="13" name="Овал 12"/>
          <p:cNvSpPr/>
          <p:nvPr/>
        </p:nvSpPr>
        <p:spPr>
          <a:xfrm>
            <a:off x="357158" y="1428736"/>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1</a:t>
            </a:r>
            <a:endParaRPr lang="ru-RU" sz="2400" b="1" dirty="0">
              <a:solidFill>
                <a:srgbClr val="FF0000"/>
              </a:solidFill>
            </a:endParaRPr>
          </a:p>
        </p:txBody>
      </p:sp>
      <p:sp>
        <p:nvSpPr>
          <p:cNvPr id="14" name="Овал 13"/>
          <p:cNvSpPr/>
          <p:nvPr/>
        </p:nvSpPr>
        <p:spPr>
          <a:xfrm>
            <a:off x="357158" y="2714620"/>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2</a:t>
            </a:r>
            <a:endParaRPr lang="ru-RU" sz="2400" b="1" dirty="0">
              <a:solidFill>
                <a:srgbClr val="FF0000"/>
              </a:solidFill>
            </a:endParaRPr>
          </a:p>
        </p:txBody>
      </p:sp>
      <p:sp>
        <p:nvSpPr>
          <p:cNvPr id="15" name="Овал 14"/>
          <p:cNvSpPr/>
          <p:nvPr/>
        </p:nvSpPr>
        <p:spPr>
          <a:xfrm>
            <a:off x="357158" y="4000504"/>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3</a:t>
            </a:r>
            <a:endParaRPr lang="ru-RU" sz="2400" b="1" dirty="0">
              <a:solidFill>
                <a:srgbClr val="FF0000"/>
              </a:solidFill>
            </a:endParaRPr>
          </a:p>
        </p:txBody>
      </p:sp>
      <p:sp>
        <p:nvSpPr>
          <p:cNvPr id="16" name="Овал 15"/>
          <p:cNvSpPr/>
          <p:nvPr/>
        </p:nvSpPr>
        <p:spPr>
          <a:xfrm>
            <a:off x="357158" y="5357826"/>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4</a:t>
            </a:r>
            <a:endParaRPr lang="ru-RU" sz="2400" b="1" dirty="0">
              <a:solidFill>
                <a:srgbClr val="FF0000"/>
              </a:solidFill>
            </a:endParaRPr>
          </a:p>
        </p:txBody>
      </p:sp>
      <p:sp>
        <p:nvSpPr>
          <p:cNvPr id="17" name="Овал 16"/>
          <p:cNvSpPr/>
          <p:nvPr/>
        </p:nvSpPr>
        <p:spPr>
          <a:xfrm>
            <a:off x="4214810" y="1428736"/>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а</a:t>
            </a:r>
            <a:endParaRPr lang="ru-RU" sz="2400" b="1" dirty="0">
              <a:solidFill>
                <a:schemeClr val="tx1"/>
              </a:solidFill>
            </a:endParaRPr>
          </a:p>
        </p:txBody>
      </p:sp>
      <p:sp>
        <p:nvSpPr>
          <p:cNvPr id="18" name="Овал 17"/>
          <p:cNvSpPr/>
          <p:nvPr/>
        </p:nvSpPr>
        <p:spPr>
          <a:xfrm>
            <a:off x="4214810" y="2643182"/>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б</a:t>
            </a:r>
            <a:endParaRPr lang="ru-RU" sz="2400" b="1" dirty="0">
              <a:solidFill>
                <a:schemeClr val="tx1"/>
              </a:solidFill>
            </a:endParaRPr>
          </a:p>
        </p:txBody>
      </p:sp>
      <p:sp>
        <p:nvSpPr>
          <p:cNvPr id="19" name="Овал 18"/>
          <p:cNvSpPr/>
          <p:nvPr/>
        </p:nvSpPr>
        <p:spPr>
          <a:xfrm>
            <a:off x="4214810" y="3929066"/>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в</a:t>
            </a:r>
            <a:endParaRPr lang="ru-RU" sz="2400" b="1" dirty="0">
              <a:solidFill>
                <a:schemeClr val="tx1"/>
              </a:solidFill>
            </a:endParaRPr>
          </a:p>
        </p:txBody>
      </p:sp>
      <p:sp>
        <p:nvSpPr>
          <p:cNvPr id="20" name="Овал 19"/>
          <p:cNvSpPr/>
          <p:nvPr/>
        </p:nvSpPr>
        <p:spPr>
          <a:xfrm>
            <a:off x="4214810" y="5286388"/>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г</a:t>
            </a:r>
            <a:endParaRPr lang="ru-RU" sz="2400" b="1" dirty="0">
              <a:solidFill>
                <a:schemeClr val="tx1"/>
              </a:solidFill>
            </a:endParaRPr>
          </a:p>
        </p:txBody>
      </p:sp>
      <p:pic>
        <p:nvPicPr>
          <p:cNvPr id="2050" name="Picture 2" descr="C:\Users\Ольга\Desktop\images-removebg-preview.png"/>
          <p:cNvPicPr>
            <a:picLocks noChangeAspect="1" noChangeArrowheads="1"/>
          </p:cNvPicPr>
          <p:nvPr/>
        </p:nvPicPr>
        <p:blipFill>
          <a:blip r:embed="rId2"/>
          <a:srcRect/>
          <a:stretch>
            <a:fillRect/>
          </a:stretch>
        </p:blipFill>
        <p:spPr bwMode="auto">
          <a:xfrm>
            <a:off x="3101597" y="5643578"/>
            <a:ext cx="1470403" cy="121442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39784"/>
          </a:xfrm>
        </p:spPr>
        <p:txBody>
          <a:bodyPr/>
          <a:lstStyle/>
          <a:p>
            <a:r>
              <a:rPr lang="uk-UA" b="1" dirty="0" smtClean="0">
                <a:solidFill>
                  <a:srgbClr val="CC0099"/>
                </a:solidFill>
                <a:effectLst>
                  <a:outerShdw blurRad="38100" dist="38100" dir="2700000" algn="tl">
                    <a:srgbClr val="C0C0C0"/>
                  </a:outerShdw>
                </a:effectLst>
              </a:rPr>
              <a:t>Перевірте себе</a:t>
            </a:r>
            <a:endParaRPr lang="ru-RU"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4891110" y="6356350"/>
            <a:ext cx="2895600" cy="365125"/>
          </a:xfrm>
        </p:spPr>
        <p:txBody>
          <a:bodyPr/>
          <a:lstStyle/>
          <a:p>
            <a:r>
              <a:rPr lang="ru-RU" dirty="0" smtClean="0"/>
              <a:t>© Скляренко О.А. 2024</a:t>
            </a:r>
            <a:endParaRPr lang="ru-RU" dirty="0"/>
          </a:p>
        </p:txBody>
      </p:sp>
      <p:sp>
        <p:nvSpPr>
          <p:cNvPr id="5" name="Скругленный прямоугольник 4"/>
          <p:cNvSpPr/>
          <p:nvPr/>
        </p:nvSpPr>
        <p:spPr>
          <a:xfrm>
            <a:off x="785786" y="1142984"/>
            <a:ext cx="3286148"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Добре підхоплена ноша – </a:t>
            </a:r>
            <a:endParaRPr lang="ru-RU" sz="2200" b="1" dirty="0"/>
          </a:p>
        </p:txBody>
      </p:sp>
      <p:sp>
        <p:nvSpPr>
          <p:cNvPr id="6" name="Скругленный прямоугольник 5"/>
          <p:cNvSpPr/>
          <p:nvPr/>
        </p:nvSpPr>
        <p:spPr>
          <a:xfrm>
            <a:off x="785786" y="2428868"/>
            <a:ext cx="3286148"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Без толоки ні хати не зробиш,</a:t>
            </a:r>
            <a:r>
              <a:rPr lang="uk-UA" sz="2400" b="1" dirty="0" smtClean="0"/>
              <a:t> </a:t>
            </a:r>
            <a:endParaRPr lang="ru-RU" sz="2400" b="1" dirty="0"/>
          </a:p>
        </p:txBody>
      </p:sp>
      <p:sp>
        <p:nvSpPr>
          <p:cNvPr id="7" name="Скругленный прямоугольник 6"/>
          <p:cNvSpPr/>
          <p:nvPr/>
        </p:nvSpPr>
        <p:spPr>
          <a:xfrm>
            <a:off x="785786" y="3714752"/>
            <a:ext cx="3286148"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Гуртом робити  </a:t>
            </a:r>
            <a:endParaRPr lang="ru-RU" sz="2400" b="1" dirty="0"/>
          </a:p>
        </p:txBody>
      </p:sp>
      <p:sp>
        <p:nvSpPr>
          <p:cNvPr id="8" name="Скругленный прямоугольник 7"/>
          <p:cNvSpPr/>
          <p:nvPr/>
        </p:nvSpPr>
        <p:spPr>
          <a:xfrm>
            <a:off x="785786" y="5072074"/>
            <a:ext cx="3012302" cy="928694"/>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З громади по крихті – </a:t>
            </a:r>
            <a:endParaRPr lang="ru-RU" sz="2200" b="1" dirty="0"/>
          </a:p>
        </p:txBody>
      </p:sp>
      <p:sp>
        <p:nvSpPr>
          <p:cNvPr id="9" name="Скругленный прямоугольник 8"/>
          <p:cNvSpPr/>
          <p:nvPr/>
        </p:nvSpPr>
        <p:spPr>
          <a:xfrm>
            <a:off x="4786314" y="2428868"/>
            <a:ext cx="4000528"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як із гори бігти.</a:t>
            </a:r>
            <a:endParaRPr lang="ru-RU" sz="2200" b="1" dirty="0"/>
          </a:p>
        </p:txBody>
      </p:sp>
      <p:sp>
        <p:nvSpPr>
          <p:cNvPr id="10" name="Скругленный прямоугольник 9"/>
          <p:cNvSpPr/>
          <p:nvPr/>
        </p:nvSpPr>
        <p:spPr>
          <a:xfrm>
            <a:off x="4786314" y="5143512"/>
            <a:ext cx="4000528"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ні сіна не скосиш.</a:t>
            </a:r>
            <a:endParaRPr lang="ru-RU" sz="2400" b="1" dirty="0"/>
          </a:p>
        </p:txBody>
      </p:sp>
      <p:sp>
        <p:nvSpPr>
          <p:cNvPr id="11" name="Скругленный прямоугольник 10"/>
          <p:cNvSpPr/>
          <p:nvPr/>
        </p:nvSpPr>
        <p:spPr>
          <a:xfrm>
            <a:off x="4786314" y="1142984"/>
            <a:ext cx="4000528"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голодному пиріг.</a:t>
            </a:r>
            <a:endParaRPr lang="ru-RU" sz="2200" b="1" dirty="0"/>
          </a:p>
        </p:txBody>
      </p:sp>
      <p:sp>
        <p:nvSpPr>
          <p:cNvPr id="12" name="Скругленный прямоугольник 11"/>
          <p:cNvSpPr/>
          <p:nvPr/>
        </p:nvSpPr>
        <p:spPr>
          <a:xfrm>
            <a:off x="4786314" y="3714752"/>
            <a:ext cx="4000528" cy="928694"/>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b="1" dirty="0" smtClean="0"/>
              <a:t>вже пів ноші.</a:t>
            </a:r>
            <a:endParaRPr lang="ru-RU" sz="2200" b="1" dirty="0"/>
          </a:p>
        </p:txBody>
      </p:sp>
      <p:sp>
        <p:nvSpPr>
          <p:cNvPr id="13" name="Овал 12"/>
          <p:cNvSpPr/>
          <p:nvPr/>
        </p:nvSpPr>
        <p:spPr>
          <a:xfrm>
            <a:off x="357158" y="1428736"/>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1</a:t>
            </a:r>
            <a:endParaRPr lang="ru-RU" sz="2400" b="1" dirty="0">
              <a:solidFill>
                <a:srgbClr val="FF0000"/>
              </a:solidFill>
            </a:endParaRPr>
          </a:p>
        </p:txBody>
      </p:sp>
      <p:sp>
        <p:nvSpPr>
          <p:cNvPr id="14" name="Овал 13"/>
          <p:cNvSpPr/>
          <p:nvPr/>
        </p:nvSpPr>
        <p:spPr>
          <a:xfrm>
            <a:off x="357158" y="2714620"/>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2</a:t>
            </a:r>
            <a:endParaRPr lang="ru-RU" sz="2400" b="1" dirty="0">
              <a:solidFill>
                <a:srgbClr val="FF0000"/>
              </a:solidFill>
            </a:endParaRPr>
          </a:p>
        </p:txBody>
      </p:sp>
      <p:sp>
        <p:nvSpPr>
          <p:cNvPr id="15" name="Овал 14"/>
          <p:cNvSpPr/>
          <p:nvPr/>
        </p:nvSpPr>
        <p:spPr>
          <a:xfrm>
            <a:off x="357158" y="4000504"/>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3</a:t>
            </a:r>
            <a:endParaRPr lang="ru-RU" sz="2400" b="1" dirty="0">
              <a:solidFill>
                <a:srgbClr val="FF0000"/>
              </a:solidFill>
            </a:endParaRPr>
          </a:p>
        </p:txBody>
      </p:sp>
      <p:sp>
        <p:nvSpPr>
          <p:cNvPr id="16" name="Овал 15"/>
          <p:cNvSpPr/>
          <p:nvPr/>
        </p:nvSpPr>
        <p:spPr>
          <a:xfrm>
            <a:off x="357158" y="5357826"/>
            <a:ext cx="571504" cy="57150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0000"/>
                </a:solidFill>
              </a:rPr>
              <a:t>4</a:t>
            </a:r>
            <a:endParaRPr lang="ru-RU" sz="2400" b="1" dirty="0">
              <a:solidFill>
                <a:srgbClr val="FF0000"/>
              </a:solidFill>
            </a:endParaRPr>
          </a:p>
        </p:txBody>
      </p:sp>
      <p:sp>
        <p:nvSpPr>
          <p:cNvPr id="17" name="Овал 16"/>
          <p:cNvSpPr/>
          <p:nvPr/>
        </p:nvSpPr>
        <p:spPr>
          <a:xfrm>
            <a:off x="4500562" y="2714620"/>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а</a:t>
            </a:r>
            <a:endParaRPr lang="ru-RU" sz="2400" b="1" dirty="0">
              <a:solidFill>
                <a:schemeClr val="tx1"/>
              </a:solidFill>
            </a:endParaRPr>
          </a:p>
        </p:txBody>
      </p:sp>
      <p:sp>
        <p:nvSpPr>
          <p:cNvPr id="18" name="Овал 17"/>
          <p:cNvSpPr/>
          <p:nvPr/>
        </p:nvSpPr>
        <p:spPr>
          <a:xfrm>
            <a:off x="4500562" y="5357826"/>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б</a:t>
            </a:r>
            <a:endParaRPr lang="ru-RU" sz="2400" b="1" dirty="0">
              <a:solidFill>
                <a:schemeClr val="tx1"/>
              </a:solidFill>
            </a:endParaRPr>
          </a:p>
        </p:txBody>
      </p:sp>
      <p:sp>
        <p:nvSpPr>
          <p:cNvPr id="19" name="Овал 18"/>
          <p:cNvSpPr/>
          <p:nvPr/>
        </p:nvSpPr>
        <p:spPr>
          <a:xfrm>
            <a:off x="4500562" y="1357298"/>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в</a:t>
            </a:r>
            <a:endParaRPr lang="ru-RU" sz="2400" b="1" dirty="0">
              <a:solidFill>
                <a:schemeClr val="tx1"/>
              </a:solidFill>
            </a:endParaRPr>
          </a:p>
        </p:txBody>
      </p:sp>
      <p:sp>
        <p:nvSpPr>
          <p:cNvPr id="20" name="Овал 19"/>
          <p:cNvSpPr/>
          <p:nvPr/>
        </p:nvSpPr>
        <p:spPr>
          <a:xfrm>
            <a:off x="4500562" y="3929066"/>
            <a:ext cx="571504" cy="571504"/>
          </a:xfrm>
          <a:prstGeom prst="ellipse">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rPr>
              <a:t>г</a:t>
            </a:r>
            <a:endParaRPr lang="ru-RU" sz="2400" b="1" dirty="0">
              <a:solidFill>
                <a:schemeClr val="tx1"/>
              </a:solidFill>
            </a:endParaRPr>
          </a:p>
        </p:txBody>
      </p:sp>
      <p:pic>
        <p:nvPicPr>
          <p:cNvPr id="3074" name="Picture 2" descr="C:\Users\Ольга\Desktop\4543971.png"/>
          <p:cNvPicPr>
            <a:picLocks noChangeAspect="1" noChangeArrowheads="1"/>
          </p:cNvPicPr>
          <p:nvPr/>
        </p:nvPicPr>
        <p:blipFill>
          <a:blip r:embed="rId2"/>
          <a:srcRect/>
          <a:stretch>
            <a:fillRect/>
          </a:stretch>
        </p:blipFill>
        <p:spPr bwMode="auto">
          <a:xfrm>
            <a:off x="3262311" y="5176628"/>
            <a:ext cx="1381127" cy="168137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6472254" cy="939784"/>
          </a:xfrm>
        </p:spPr>
        <p:txBody>
          <a:bodyPr/>
          <a:lstStyle/>
          <a:p>
            <a:r>
              <a:rPr lang="uk-UA" b="1" dirty="0" smtClean="0">
                <a:solidFill>
                  <a:srgbClr val="CC0099"/>
                </a:solidFill>
                <a:effectLst>
                  <a:outerShdw blurRad="38100" dist="38100" dir="2700000" algn="tl">
                    <a:srgbClr val="000000">
                      <a:alpha val="43137"/>
                    </a:srgbClr>
                  </a:outerShdw>
                </a:effectLst>
              </a:rPr>
              <a:t>Очікування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000108"/>
            <a:ext cx="6786610" cy="5857892"/>
          </a:xfrm>
        </p:spPr>
        <p:txBody>
          <a:bodyPr>
            <a:noAutofit/>
          </a:bodyPr>
          <a:lstStyle/>
          <a:p>
            <a:pPr marL="0" algn="ctr">
              <a:spcBef>
                <a:spcPts val="0"/>
              </a:spcBef>
              <a:buNone/>
            </a:pPr>
            <a:r>
              <a:rPr lang="ru-RU" sz="2200" dirty="0" smtClean="0"/>
              <a:t>Учень/учениця:</a:t>
            </a:r>
          </a:p>
          <a:p>
            <a:pPr marL="0">
              <a:spcBef>
                <a:spcPts val="0"/>
              </a:spcBef>
            </a:pPr>
            <a:r>
              <a:rPr lang="uk-UA" sz="2200" dirty="0" smtClean="0"/>
              <a:t>розрізняє складники особистого простору (інтимний, соціальний, публічний), поважає свій і чужий особистий простір під час спілкування;  </a:t>
            </a:r>
          </a:p>
          <a:p>
            <a:pPr marL="0">
              <a:spcBef>
                <a:spcPts val="0"/>
              </a:spcBef>
            </a:pPr>
            <a:r>
              <a:rPr lang="uk-UA" sz="2200" dirty="0" smtClean="0"/>
              <a:t>встановлює нові контакти та ефективно співпрацює для досягнення результату, використовує різні засоби зв’язку;  </a:t>
            </a:r>
          </a:p>
          <a:p>
            <a:pPr marL="0">
              <a:spcBef>
                <a:spcPts val="0"/>
              </a:spcBef>
            </a:pPr>
            <a:r>
              <a:rPr lang="uk-UA" sz="2200" dirty="0" smtClean="0"/>
              <a:t>толерантно ставиться до поглядів, переконань, інтересів і потреб інших осіб, що не загрожують здоров’ю, безпеці і добробуту;  </a:t>
            </a:r>
          </a:p>
          <a:p>
            <a:pPr marL="0">
              <a:spcBef>
                <a:spcPts val="0"/>
              </a:spcBef>
            </a:pPr>
            <a:r>
              <a:rPr lang="uk-UA" sz="2200" dirty="0" smtClean="0"/>
              <a:t>пояснює почуття інших осіб і визнає їхнє право на вираження своїх почуттів;  </a:t>
            </a:r>
          </a:p>
          <a:p>
            <a:pPr marL="0">
              <a:spcBef>
                <a:spcPts val="0"/>
              </a:spcBef>
            </a:pPr>
            <a:r>
              <a:rPr lang="uk-UA" sz="2200" dirty="0" smtClean="0"/>
              <a:t>вирізняє ознаки доброчинності;  </a:t>
            </a:r>
          </a:p>
          <a:p>
            <a:pPr marL="0">
              <a:spcBef>
                <a:spcPts val="0"/>
              </a:spcBef>
            </a:pPr>
            <a:r>
              <a:rPr lang="uk-UA" sz="2200" dirty="0" smtClean="0"/>
              <a:t>виявляє чуйність до осіб, які потребують допомоги;</a:t>
            </a:r>
          </a:p>
          <a:p>
            <a:pPr marL="0">
              <a:spcBef>
                <a:spcPts val="0"/>
              </a:spcBef>
            </a:pPr>
            <a:r>
              <a:rPr lang="uk-UA" sz="2200" dirty="0" smtClean="0"/>
              <a:t>пояснює значення волонтерства.</a:t>
            </a:r>
          </a:p>
        </p:txBody>
      </p:sp>
      <p:sp>
        <p:nvSpPr>
          <p:cNvPr id="4" name="Нижний колонтитул 3"/>
          <p:cNvSpPr>
            <a:spLocks noGrp="1"/>
          </p:cNvSpPr>
          <p:nvPr>
            <p:ph type="ftr" sz="quarter" idx="11"/>
          </p:nvPr>
        </p:nvSpPr>
        <p:spPr>
          <a:xfrm>
            <a:off x="5429256" y="6492875"/>
            <a:ext cx="2895600" cy="365125"/>
          </a:xfrm>
        </p:spPr>
        <p:txBody>
          <a:bodyPr/>
          <a:lstStyle/>
          <a:p>
            <a:r>
              <a:rPr lang="ru-RU" dirty="0" smtClean="0"/>
              <a:t>© Скляренко О.А. 2024</a:t>
            </a:r>
            <a:endParaRPr lang="ru-RU" dirty="0"/>
          </a:p>
        </p:txBody>
      </p:sp>
      <p:pic>
        <p:nvPicPr>
          <p:cNvPr id="5" name="Picture 6" descr="C:\Users\Ольга\Desktop\15fdb46866a5e5126e24d9df90eeb25e.png"/>
          <p:cNvPicPr>
            <a:picLocks noChangeAspect="1" noChangeArrowheads="1"/>
          </p:cNvPicPr>
          <p:nvPr/>
        </p:nvPicPr>
        <p:blipFill>
          <a:blip r:embed="rId2"/>
          <a:srcRect l="27967"/>
          <a:stretch>
            <a:fillRect/>
          </a:stretch>
        </p:blipFill>
        <p:spPr bwMode="auto">
          <a:xfrm flipH="1">
            <a:off x="6643702" y="0"/>
            <a:ext cx="250032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143000"/>
          </a:xfrm>
        </p:spPr>
        <p:txBody>
          <a:bodyPr/>
          <a:lstStyle/>
          <a:p>
            <a:r>
              <a:rPr lang="ru-RU" b="1" dirty="0" smtClean="0">
                <a:solidFill>
                  <a:srgbClr val="CC0099"/>
                </a:solidFill>
                <a:effectLst>
                  <a:outerShdw blurRad="38100" dist="38100" dir="2700000" algn="tl">
                    <a:srgbClr val="000000">
                      <a:alpha val="43137"/>
                    </a:srgbClr>
                  </a:outerShdw>
                </a:effectLst>
              </a:rPr>
              <a:t>Розгадайте ребус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1328733"/>
          </a:xfrm>
        </p:spPr>
        <p:txBody>
          <a:bodyPr>
            <a:normAutofit/>
          </a:bodyPr>
          <a:lstStyle/>
          <a:p>
            <a:pPr algn="ctr"/>
            <a:r>
              <a:rPr lang="ru-RU" sz="2800" dirty="0" smtClean="0"/>
              <a:t>Обговоріть, що означає слово-відгадка.</a:t>
            </a:r>
            <a:endParaRPr lang="ru-RU" sz="2800" dirty="0"/>
          </a:p>
        </p:txBody>
      </p:sp>
      <p:sp>
        <p:nvSpPr>
          <p:cNvPr id="4" name="Нижний колонтитул 3"/>
          <p:cNvSpPr>
            <a:spLocks noGrp="1"/>
          </p:cNvSpPr>
          <p:nvPr>
            <p:ph type="ftr" sz="quarter" idx="11"/>
          </p:nvPr>
        </p:nvSpPr>
        <p:spPr>
          <a:xfrm>
            <a:off x="0" y="6357958"/>
            <a:ext cx="2571736" cy="365125"/>
          </a:xfrm>
        </p:spPr>
        <p:txBody>
          <a:bodyPr/>
          <a:lstStyle/>
          <a:p>
            <a:r>
              <a:rPr lang="ru-RU" dirty="0" smtClean="0"/>
              <a:t>© Скляренко О.А. 2024</a:t>
            </a:r>
            <a:endParaRPr lang="ru-RU" dirty="0"/>
          </a:p>
        </p:txBody>
      </p:sp>
      <p:sp>
        <p:nvSpPr>
          <p:cNvPr id="15" name="WordArt 7"/>
          <p:cNvSpPr>
            <a:spLocks noChangeArrowheads="1" noChangeShapeType="1" noTextEdit="1"/>
          </p:cNvSpPr>
          <p:nvPr/>
        </p:nvSpPr>
        <p:spPr bwMode="auto">
          <a:xfrm>
            <a:off x="2500298" y="5643578"/>
            <a:ext cx="6572264"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Благодійність </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9" name="Заголовок 1"/>
          <p:cNvSpPr txBox="1">
            <a:spLocks/>
          </p:cNvSpPr>
          <p:nvPr/>
        </p:nvSpPr>
        <p:spPr bwMode="auto">
          <a:xfrm rot="10800000" flipV="1">
            <a:off x="2428861" y="4143380"/>
            <a:ext cx="714380" cy="219154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6" name="Picture 2" descr="C:\Users\User\Desktop\images__1_-removebg-preview.png"/>
          <p:cNvPicPr>
            <a:picLocks noChangeAspect="1" noChangeArrowheads="1"/>
          </p:cNvPicPr>
          <p:nvPr/>
        </p:nvPicPr>
        <p:blipFill>
          <a:blip r:embed="rId2"/>
          <a:srcRect l="10752"/>
          <a:stretch>
            <a:fillRect/>
          </a:stretch>
        </p:blipFill>
        <p:spPr bwMode="auto">
          <a:xfrm>
            <a:off x="142844" y="2643182"/>
            <a:ext cx="2371755" cy="2071702"/>
          </a:xfrm>
          <a:prstGeom prst="rect">
            <a:avLst/>
          </a:prstGeom>
          <a:noFill/>
        </p:spPr>
      </p:pic>
      <p:sp>
        <p:nvSpPr>
          <p:cNvPr id="17" name="Содержимое 2"/>
          <p:cNvSpPr txBox="1">
            <a:spLocks/>
          </p:cNvSpPr>
          <p:nvPr/>
        </p:nvSpPr>
        <p:spPr bwMode="auto">
          <a:xfrm>
            <a:off x="214282" y="4786322"/>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3 = а</a:t>
            </a:r>
            <a:endParaRPr lang="ru-RU" sz="4400" b="1" dirty="0">
              <a:solidFill>
                <a:srgbClr val="FF0000"/>
              </a:solidFill>
              <a:effectLst>
                <a:outerShdw blurRad="38100" dist="38100" dir="2700000" algn="tl">
                  <a:srgbClr val="000000">
                    <a:alpha val="43137"/>
                  </a:srgbClr>
                </a:outerShdw>
              </a:effectLst>
            </a:endParaRPr>
          </a:p>
        </p:txBody>
      </p:sp>
      <p:pic>
        <p:nvPicPr>
          <p:cNvPr id="4098" name="Picture 2" descr="C:\Users\User\Desktop\завантаження-removebg-preview (1).png"/>
          <p:cNvPicPr>
            <a:picLocks noChangeAspect="1" noChangeArrowheads="1"/>
          </p:cNvPicPr>
          <p:nvPr/>
        </p:nvPicPr>
        <p:blipFill>
          <a:blip r:embed="rId3"/>
          <a:srcRect/>
          <a:stretch>
            <a:fillRect/>
          </a:stretch>
        </p:blipFill>
        <p:spPr bwMode="auto">
          <a:xfrm>
            <a:off x="2500298" y="2571744"/>
            <a:ext cx="2143125" cy="2143125"/>
          </a:xfrm>
          <a:prstGeom prst="rect">
            <a:avLst/>
          </a:prstGeom>
          <a:noFill/>
        </p:spPr>
      </p:pic>
      <p:pic>
        <p:nvPicPr>
          <p:cNvPr id="4100" name="Picture 4" descr="C:\Users\User\Desktop\Queensboro_Bridge_1000_0001-removebg-preview.png"/>
          <p:cNvPicPr>
            <a:picLocks noChangeAspect="1" noChangeArrowheads="1"/>
          </p:cNvPicPr>
          <p:nvPr/>
        </p:nvPicPr>
        <p:blipFill>
          <a:blip r:embed="rId4"/>
          <a:srcRect l="21500" t="23000" r="17000" b="15500"/>
          <a:stretch>
            <a:fillRect/>
          </a:stretch>
        </p:blipFill>
        <p:spPr bwMode="auto">
          <a:xfrm>
            <a:off x="4714876" y="2214554"/>
            <a:ext cx="2786082" cy="2786082"/>
          </a:xfrm>
          <a:prstGeom prst="rect">
            <a:avLst/>
          </a:prstGeom>
          <a:noFill/>
        </p:spPr>
      </p:pic>
      <p:pic>
        <p:nvPicPr>
          <p:cNvPr id="4101" name="Picture 5" descr="C:\Users\User\Desktop\001.png"/>
          <p:cNvPicPr>
            <a:picLocks noChangeAspect="1" noChangeArrowheads="1"/>
          </p:cNvPicPr>
          <p:nvPr/>
        </p:nvPicPr>
        <p:blipFill>
          <a:blip r:embed="rId5"/>
          <a:srcRect l="13333" r="9999"/>
          <a:stretch>
            <a:fillRect/>
          </a:stretch>
        </p:blipFill>
        <p:spPr bwMode="auto">
          <a:xfrm>
            <a:off x="7286644" y="1805954"/>
            <a:ext cx="1857356" cy="3541674"/>
          </a:xfrm>
          <a:prstGeom prst="rect">
            <a:avLst/>
          </a:prstGeom>
          <a:noFill/>
        </p:spPr>
      </p:pic>
      <p:sp>
        <p:nvSpPr>
          <p:cNvPr id="22" name="Содержимое 2"/>
          <p:cNvSpPr txBox="1">
            <a:spLocks/>
          </p:cNvSpPr>
          <p:nvPr/>
        </p:nvSpPr>
        <p:spPr bwMode="auto">
          <a:xfrm>
            <a:off x="5072066" y="4857760"/>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1 = н</a:t>
            </a:r>
            <a:endParaRPr lang="ru-RU" sz="44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1571636"/>
          </a:xfrm>
        </p:spPr>
        <p:txBody>
          <a:bodyPr>
            <a:normAutofit/>
          </a:bodyPr>
          <a:lstStyle/>
          <a:p>
            <a:pPr algn="ctr"/>
            <a:r>
              <a:rPr lang="uk-UA" sz="2800" b="1" i="1" dirty="0" smtClean="0">
                <a:solidFill>
                  <a:srgbClr val="0033CC"/>
                </a:solidFill>
              </a:rPr>
              <a:t>Стор. 130, вправа 5</a:t>
            </a:r>
            <a:r>
              <a:rPr lang="uk-UA" sz="2800" dirty="0" smtClean="0"/>
              <a:t>: </a:t>
            </a:r>
            <a:r>
              <a:rPr lang="ru-RU" sz="2800" dirty="0" smtClean="0"/>
              <a:t>прочитайте текст і дайте відповіді на запитання.</a:t>
            </a:r>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187901" y="1964232"/>
            <a:ext cx="1992075" cy="2869750"/>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2" y="4205870"/>
            <a:ext cx="1928795" cy="2652130"/>
          </a:xfrm>
          <a:prstGeom prst="rect">
            <a:avLst/>
          </a:prstGeom>
          <a:noFill/>
        </p:spPr>
      </p:pic>
      <p:pic>
        <p:nvPicPr>
          <p:cNvPr id="17" name="Picture 2" descr="C:\Users\Ольга\Desktop\free-png.ru-48.png"/>
          <p:cNvPicPr>
            <a:picLocks noChangeAspect="1" noChangeArrowheads="1"/>
          </p:cNvPicPr>
          <p:nvPr/>
        </p:nvPicPr>
        <p:blipFill>
          <a:blip r:embed="rId4" cstate="print"/>
          <a:srcRect/>
          <a:stretch>
            <a:fillRect/>
          </a:stretch>
        </p:blipFill>
        <p:spPr bwMode="auto">
          <a:xfrm>
            <a:off x="7396111" y="4143380"/>
            <a:ext cx="1747889" cy="271462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857620" y="3824795"/>
            <a:ext cx="2214578" cy="3033205"/>
          </a:xfrm>
          <a:prstGeom prst="rect">
            <a:avLst/>
          </a:prstGeom>
          <a:noFill/>
        </p:spPr>
      </p:pic>
      <p:pic>
        <p:nvPicPr>
          <p:cNvPr id="5122" name="Picture 2" descr="C:\Users\User\Desktop\завантаження.jpg"/>
          <p:cNvPicPr>
            <a:picLocks noChangeAspect="1" noChangeArrowheads="1"/>
          </p:cNvPicPr>
          <p:nvPr/>
        </p:nvPicPr>
        <p:blipFill>
          <a:blip r:embed="rId6"/>
          <a:srcRect/>
          <a:stretch>
            <a:fillRect/>
          </a:stretch>
        </p:blipFill>
        <p:spPr bwMode="auto">
          <a:xfrm>
            <a:off x="3714744" y="2071678"/>
            <a:ext cx="1941677" cy="1362072"/>
          </a:xfrm>
          <a:prstGeom prst="rect">
            <a:avLst/>
          </a:prstGeom>
          <a:noFill/>
        </p:spPr>
      </p:pic>
      <p:pic>
        <p:nvPicPr>
          <p:cNvPr id="11" name="Picture 2" descr="C:\Users\Ольга\Desktop\Без_названия-removebg-preview.png"/>
          <p:cNvPicPr>
            <a:picLocks noChangeAspect="1" noChangeArrowheads="1"/>
          </p:cNvPicPr>
          <p:nvPr/>
        </p:nvPicPr>
        <p:blipFill>
          <a:blip r:embed="rId7"/>
          <a:srcRect/>
          <a:stretch>
            <a:fillRect/>
          </a:stretch>
        </p:blipFill>
        <p:spPr bwMode="auto">
          <a:xfrm flipH="1">
            <a:off x="6000760" y="1857364"/>
            <a:ext cx="2132788" cy="2532003"/>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6194578" y="2922221"/>
            <a:ext cx="651811" cy="6528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Бесіда за прочитаним</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071547"/>
            <a:ext cx="8229600" cy="2928958"/>
          </a:xfrm>
        </p:spPr>
        <p:txBody>
          <a:bodyPr>
            <a:normAutofit/>
          </a:bodyPr>
          <a:lstStyle/>
          <a:p>
            <a:r>
              <a:rPr lang="uk-UA" sz="2800" dirty="0" smtClean="0"/>
              <a:t>Чим волонтерство відрізняється від толоки? </a:t>
            </a:r>
          </a:p>
          <a:p>
            <a:r>
              <a:rPr lang="uk-UA" sz="2800" dirty="0" smtClean="0"/>
              <a:t>Чи є у тебе чи у твоєї родини досвід волонтерської діяльності? </a:t>
            </a:r>
          </a:p>
          <a:p>
            <a:r>
              <a:rPr lang="uk-UA" sz="2800" dirty="0" smtClean="0"/>
              <a:t>Чи маєте ви бажання стати волонтерами в майбутньому? </a:t>
            </a:r>
          </a:p>
          <a:p>
            <a:r>
              <a:rPr lang="uk-UA" sz="2800" dirty="0" smtClean="0"/>
              <a:t>Що саме ви хотіли б зробити і чому?</a:t>
            </a:r>
            <a:endParaRPr lang="uk-UA" sz="2800" dirty="0"/>
          </a:p>
        </p:txBody>
      </p:sp>
      <p:sp>
        <p:nvSpPr>
          <p:cNvPr id="4" name="Нижний колонтитул 3"/>
          <p:cNvSpPr>
            <a:spLocks noGrp="1"/>
          </p:cNvSpPr>
          <p:nvPr>
            <p:ph type="ftr" sz="quarter" idx="11"/>
          </p:nvPr>
        </p:nvSpPr>
        <p:spPr>
          <a:xfrm>
            <a:off x="4500562" y="6492875"/>
            <a:ext cx="2428860" cy="365125"/>
          </a:xfrm>
        </p:spPr>
        <p:txBody>
          <a:bodyPr/>
          <a:lstStyle/>
          <a:p>
            <a:r>
              <a:rPr lang="ru-RU" dirty="0" smtClean="0"/>
              <a:t>© Скляренко О.А. 2024</a:t>
            </a:r>
            <a:endParaRPr lang="ru-RU" dirty="0"/>
          </a:p>
        </p:txBody>
      </p:sp>
      <p:pic>
        <p:nvPicPr>
          <p:cNvPr id="6146" name="Picture 2" descr="C:\Users\User\Desktop\images__1_-removebg-preview (1).png"/>
          <p:cNvPicPr>
            <a:picLocks noChangeAspect="1" noChangeArrowheads="1"/>
          </p:cNvPicPr>
          <p:nvPr/>
        </p:nvPicPr>
        <p:blipFill>
          <a:blip r:embed="rId2"/>
          <a:srcRect/>
          <a:stretch>
            <a:fillRect/>
          </a:stretch>
        </p:blipFill>
        <p:spPr bwMode="auto">
          <a:xfrm>
            <a:off x="7000875" y="4714875"/>
            <a:ext cx="2143125" cy="2143125"/>
          </a:xfrm>
          <a:prstGeom prst="rect">
            <a:avLst/>
          </a:prstGeom>
          <a:noFill/>
        </p:spPr>
      </p:pic>
      <p:pic>
        <p:nvPicPr>
          <p:cNvPr id="6147" name="Picture 3" descr="C:\Users\User\Desktop\images-removebg-preview.png"/>
          <p:cNvPicPr>
            <a:picLocks noChangeAspect="1" noChangeArrowheads="1"/>
          </p:cNvPicPr>
          <p:nvPr/>
        </p:nvPicPr>
        <p:blipFill>
          <a:blip r:embed="rId3"/>
          <a:srcRect/>
          <a:stretch>
            <a:fillRect/>
          </a:stretch>
        </p:blipFill>
        <p:spPr bwMode="auto">
          <a:xfrm>
            <a:off x="7506728" y="1500174"/>
            <a:ext cx="1637272" cy="1821754"/>
          </a:xfrm>
          <a:prstGeom prst="rect">
            <a:avLst/>
          </a:prstGeom>
          <a:noFill/>
        </p:spPr>
      </p:pic>
      <p:pic>
        <p:nvPicPr>
          <p:cNvPr id="6148" name="Picture 4" descr="C:\Users\User\Desktop\1680272364_kartinki-pibig-info-p-volonteri-krasivie-kartinki-arti-72-removebg-preview.png"/>
          <p:cNvPicPr>
            <a:picLocks noChangeAspect="1" noChangeArrowheads="1"/>
          </p:cNvPicPr>
          <p:nvPr/>
        </p:nvPicPr>
        <p:blipFill>
          <a:blip r:embed="rId4"/>
          <a:srcRect l="6238" t="44220" b="15895"/>
          <a:stretch>
            <a:fillRect/>
          </a:stretch>
        </p:blipFill>
        <p:spPr bwMode="auto">
          <a:xfrm>
            <a:off x="0" y="4714884"/>
            <a:ext cx="4669214" cy="2143116"/>
          </a:xfrm>
          <a:prstGeom prst="rect">
            <a:avLst/>
          </a:prstGeom>
          <a:noFill/>
        </p:spPr>
      </p:pic>
      <p:pic>
        <p:nvPicPr>
          <p:cNvPr id="6149" name="Picture 5" descr="C:\Users\User\Desktop\1680272364_kartinki-pibig-info-p-volonteri-krasivie-kartinki-arti-72-removebg-preview.png"/>
          <p:cNvPicPr>
            <a:picLocks noChangeAspect="1" noChangeArrowheads="1"/>
          </p:cNvPicPr>
          <p:nvPr/>
        </p:nvPicPr>
        <p:blipFill>
          <a:blip r:embed="rId4"/>
          <a:srcRect l="4781" t="6647" r="44168" b="55780"/>
          <a:stretch>
            <a:fillRect/>
          </a:stretch>
        </p:blipFill>
        <p:spPr bwMode="auto">
          <a:xfrm>
            <a:off x="4392082" y="3786190"/>
            <a:ext cx="2608810" cy="2071702"/>
          </a:xfrm>
          <a:prstGeom prst="rect">
            <a:avLst/>
          </a:prstGeom>
          <a:noFill/>
        </p:spPr>
      </p:pic>
      <p:pic>
        <p:nvPicPr>
          <p:cNvPr id="6150" name="Picture 6" descr="C:\Users\User\Desktop\images__2_-removebg-preview.png"/>
          <p:cNvPicPr>
            <a:picLocks noChangeAspect="1" noChangeArrowheads="1"/>
          </p:cNvPicPr>
          <p:nvPr/>
        </p:nvPicPr>
        <p:blipFill>
          <a:blip r:embed="rId5"/>
          <a:srcRect/>
          <a:stretch>
            <a:fillRect/>
          </a:stretch>
        </p:blipFill>
        <p:spPr bwMode="auto">
          <a:xfrm>
            <a:off x="1142976" y="3857628"/>
            <a:ext cx="1524392" cy="1014414"/>
          </a:xfrm>
          <a:prstGeom prst="rect">
            <a:avLst/>
          </a:prstGeom>
          <a:noFill/>
        </p:spPr>
      </p:pic>
      <p:pic>
        <p:nvPicPr>
          <p:cNvPr id="11" name="Picture 6" descr="C:\Users\User\Desktop\images__2_-removebg-preview.png"/>
          <p:cNvPicPr>
            <a:picLocks noChangeAspect="1" noChangeArrowheads="1"/>
          </p:cNvPicPr>
          <p:nvPr/>
        </p:nvPicPr>
        <p:blipFill>
          <a:blip r:embed="rId5"/>
          <a:srcRect/>
          <a:stretch>
            <a:fillRect/>
          </a:stretch>
        </p:blipFill>
        <p:spPr bwMode="auto">
          <a:xfrm>
            <a:off x="2071670" y="3929066"/>
            <a:ext cx="1524392" cy="1014414"/>
          </a:xfrm>
          <a:prstGeom prst="rect">
            <a:avLst/>
          </a:prstGeom>
          <a:noFill/>
        </p:spPr>
      </p:pic>
      <p:pic>
        <p:nvPicPr>
          <p:cNvPr id="12" name="Picture 6" descr="C:\Users\User\Desktop\images__2_-removebg-preview.png"/>
          <p:cNvPicPr>
            <a:picLocks noChangeAspect="1" noChangeArrowheads="1"/>
          </p:cNvPicPr>
          <p:nvPr/>
        </p:nvPicPr>
        <p:blipFill>
          <a:blip r:embed="rId5"/>
          <a:srcRect/>
          <a:stretch>
            <a:fillRect/>
          </a:stretch>
        </p:blipFill>
        <p:spPr bwMode="auto">
          <a:xfrm>
            <a:off x="3071802" y="3929066"/>
            <a:ext cx="1524392" cy="1014414"/>
          </a:xfrm>
          <a:prstGeom prst="rect">
            <a:avLst/>
          </a:prstGeom>
          <a:noFill/>
        </p:spPr>
      </p:pic>
      <p:pic>
        <p:nvPicPr>
          <p:cNvPr id="6151" name="Picture 7" descr="C:\Users\User\Desktop\images__1_-removebg-preview.png"/>
          <p:cNvPicPr>
            <a:picLocks noChangeAspect="1" noChangeArrowheads="1"/>
          </p:cNvPicPr>
          <p:nvPr/>
        </p:nvPicPr>
        <p:blipFill>
          <a:blip r:embed="rId6"/>
          <a:srcRect/>
          <a:stretch>
            <a:fillRect/>
          </a:stretch>
        </p:blipFill>
        <p:spPr bwMode="auto">
          <a:xfrm>
            <a:off x="7358083" y="3357562"/>
            <a:ext cx="1785918" cy="15001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2"/>
            <a:ext cx="8229600" cy="5572163"/>
          </a:xfrm>
        </p:spPr>
        <p:txBody>
          <a:bodyPr>
            <a:normAutofit fontScale="92500" lnSpcReduction="20000"/>
          </a:bodyPr>
          <a:lstStyle/>
          <a:p>
            <a:pPr algn="ctr"/>
            <a:r>
              <a:rPr lang="uk-UA" sz="2800" b="1" i="1" dirty="0" smtClean="0">
                <a:solidFill>
                  <a:srgbClr val="0033CC"/>
                </a:solidFill>
              </a:rPr>
              <a:t>Стор. 131, вправа 6</a:t>
            </a:r>
            <a:r>
              <a:rPr lang="uk-UA" sz="2800" dirty="0" smtClean="0"/>
              <a:t>: Як ви думаєте, чому люди стають волонтерами? Вибери три найважливіші, на вашу думку, причини, чому люди стають волонтерами, та поділися своїми міркуваннями. Можете самі доповнити цей список можливих причин. Що б ви сказали своїм друзям, щоб переконати їх стати волонтерами? </a:t>
            </a:r>
          </a:p>
          <a:p>
            <a:pPr>
              <a:buFontTx/>
              <a:buChar char="-"/>
            </a:pPr>
            <a:r>
              <a:rPr lang="uk-UA" sz="2800" dirty="0" smtClean="0"/>
              <a:t>Щоб круто виглядати перед друзями. </a:t>
            </a:r>
          </a:p>
          <a:p>
            <a:pPr>
              <a:buFontTx/>
              <a:buChar char="-"/>
            </a:pPr>
            <a:r>
              <a:rPr lang="uk-UA" sz="2800" dirty="0" smtClean="0"/>
              <a:t>Щоб допомогти місцевій спільноті. </a:t>
            </a:r>
          </a:p>
          <a:p>
            <a:pPr>
              <a:buFontTx/>
              <a:buChar char="-"/>
            </a:pPr>
            <a:r>
              <a:rPr lang="uk-UA" sz="2800" dirty="0" smtClean="0"/>
              <a:t>Щоб заробити грошей. </a:t>
            </a:r>
          </a:p>
          <a:p>
            <a:pPr>
              <a:buFontTx/>
              <a:buChar char="-"/>
            </a:pPr>
            <a:r>
              <a:rPr lang="uk-UA" sz="2800" dirty="0" smtClean="0"/>
              <a:t>Щоб почуватися частиною команди. </a:t>
            </a:r>
          </a:p>
          <a:p>
            <a:pPr>
              <a:buFontTx/>
              <a:buChar char="-"/>
            </a:pPr>
            <a:r>
              <a:rPr lang="uk-UA" sz="2800" dirty="0" smtClean="0"/>
              <a:t>Щоб було чим зайнятися у вільний час. </a:t>
            </a:r>
          </a:p>
          <a:p>
            <a:pPr>
              <a:buFontTx/>
              <a:buChar char="-"/>
            </a:pPr>
            <a:r>
              <a:rPr lang="uk-UA" sz="2800" dirty="0" smtClean="0"/>
              <a:t>Щоб мати гарний запис у резюме. </a:t>
            </a:r>
          </a:p>
          <a:p>
            <a:pPr>
              <a:buFontTx/>
              <a:buChar char="-"/>
            </a:pPr>
            <a:r>
              <a:rPr lang="uk-UA" sz="2800" dirty="0" smtClean="0"/>
              <a:t>Щоб підготуватися до професії в </a:t>
            </a:r>
          </a:p>
          <a:p>
            <a:pPr>
              <a:buNone/>
            </a:pPr>
            <a:r>
              <a:rPr lang="uk-UA" sz="2800" dirty="0" smtClean="0"/>
              <a:t>    майбутньому.</a:t>
            </a:r>
            <a:endParaRPr lang="ru-RU" sz="2800" dirty="0" smtClean="0"/>
          </a:p>
        </p:txBody>
      </p:sp>
      <p:pic>
        <p:nvPicPr>
          <p:cNvPr id="7170" name="Picture 2" descr="C:\Users\User\Desktop\images__2_-removebg-preview (1).png"/>
          <p:cNvPicPr>
            <a:picLocks noChangeAspect="1" noChangeArrowheads="1"/>
          </p:cNvPicPr>
          <p:nvPr/>
        </p:nvPicPr>
        <p:blipFill>
          <a:blip r:embed="rId2"/>
          <a:srcRect/>
          <a:stretch>
            <a:fillRect/>
          </a:stretch>
        </p:blipFill>
        <p:spPr bwMode="auto">
          <a:xfrm>
            <a:off x="6524625" y="3071810"/>
            <a:ext cx="2619375" cy="1743075"/>
          </a:xfrm>
          <a:prstGeom prst="rect">
            <a:avLst/>
          </a:prstGeom>
          <a:noFill/>
        </p:spPr>
      </p:pic>
      <p:pic>
        <p:nvPicPr>
          <p:cNvPr id="7171" name="Picture 3" descr="C:\Users\User\Desktop\завантаження-removebg-preview (1).png"/>
          <p:cNvPicPr>
            <a:picLocks noChangeAspect="1" noChangeArrowheads="1"/>
          </p:cNvPicPr>
          <p:nvPr/>
        </p:nvPicPr>
        <p:blipFill>
          <a:blip r:embed="rId3"/>
          <a:srcRect/>
          <a:stretch>
            <a:fillRect/>
          </a:stretch>
        </p:blipFill>
        <p:spPr bwMode="auto">
          <a:xfrm>
            <a:off x="6215074" y="4776921"/>
            <a:ext cx="2928926" cy="20810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1571636"/>
          </a:xfrm>
        </p:spPr>
        <p:txBody>
          <a:bodyPr>
            <a:normAutofit/>
          </a:bodyPr>
          <a:lstStyle/>
          <a:p>
            <a:pPr algn="ctr"/>
            <a:r>
              <a:rPr lang="uk-UA" sz="2800" b="1" i="1" dirty="0" smtClean="0">
                <a:solidFill>
                  <a:srgbClr val="0033CC"/>
                </a:solidFill>
              </a:rPr>
              <a:t>Стор. 131-132</a:t>
            </a:r>
            <a:r>
              <a:rPr lang="uk-UA" sz="2800" dirty="0" smtClean="0"/>
              <a:t>: </a:t>
            </a:r>
            <a:r>
              <a:rPr lang="ru-RU" sz="2800" dirty="0" smtClean="0"/>
              <a:t>прочитайте комікс у ролях. Дайте відповідь на запитання: чи хотіли б вони стати благодійниками? </a:t>
            </a:r>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187900" y="2285992"/>
            <a:ext cx="1768721" cy="2547990"/>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2" y="4205870"/>
            <a:ext cx="1928795" cy="2652130"/>
          </a:xfrm>
          <a:prstGeom prst="rect">
            <a:avLst/>
          </a:prstGeom>
          <a:noFill/>
        </p:spPr>
      </p:pic>
      <p:pic>
        <p:nvPicPr>
          <p:cNvPr id="17" name="Picture 2" descr="C:\Users\Ольга\Desktop\free-png.ru-48.png"/>
          <p:cNvPicPr>
            <a:picLocks noChangeAspect="1" noChangeArrowheads="1"/>
          </p:cNvPicPr>
          <p:nvPr/>
        </p:nvPicPr>
        <p:blipFill>
          <a:blip r:embed="rId4" cstate="print"/>
          <a:srcRect/>
          <a:stretch>
            <a:fillRect/>
          </a:stretch>
        </p:blipFill>
        <p:spPr bwMode="auto">
          <a:xfrm>
            <a:off x="7396111" y="4143380"/>
            <a:ext cx="1747889" cy="271462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857620" y="3824795"/>
            <a:ext cx="2214578" cy="3033205"/>
          </a:xfrm>
          <a:prstGeom prst="rect">
            <a:avLst/>
          </a:prstGeom>
          <a:noFill/>
        </p:spPr>
      </p:pic>
      <p:pic>
        <p:nvPicPr>
          <p:cNvPr id="11" name="Picture 2" descr="C:\Users\Ольга\Desktop\Без_названия-removebg-preview.png"/>
          <p:cNvPicPr>
            <a:picLocks noChangeAspect="1" noChangeArrowheads="1"/>
          </p:cNvPicPr>
          <p:nvPr/>
        </p:nvPicPr>
        <p:blipFill>
          <a:blip r:embed="rId6"/>
          <a:srcRect/>
          <a:stretch>
            <a:fillRect/>
          </a:stretch>
        </p:blipFill>
        <p:spPr bwMode="auto">
          <a:xfrm flipH="1">
            <a:off x="6000760" y="2214554"/>
            <a:ext cx="2045935" cy="2428892"/>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7" cstate="print"/>
          <a:srcRect/>
          <a:stretch>
            <a:fillRect/>
          </a:stretch>
        </p:blipFill>
        <p:spPr bwMode="auto">
          <a:xfrm rot="17741874">
            <a:off x="6104615" y="3174909"/>
            <a:ext cx="617776" cy="6188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7472386" cy="939784"/>
          </a:xfrm>
        </p:spPr>
        <p:txBody>
          <a:bodyPr/>
          <a:lstStyle/>
          <a:p>
            <a:r>
              <a:rPr lang="uk-UA" b="1" dirty="0" smtClean="0">
                <a:solidFill>
                  <a:srgbClr val="CC0099"/>
                </a:solidFill>
                <a:effectLst>
                  <a:outerShdw blurRad="38100" dist="38100" dir="2700000" algn="tl">
                    <a:srgbClr val="000000">
                      <a:alpha val="43137"/>
                    </a:srgbClr>
                  </a:outerShdw>
                </a:effectLst>
              </a:rPr>
              <a:t>Самостійна робота</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57158" y="1142984"/>
            <a:ext cx="8229600" cy="2786083"/>
          </a:xfrm>
        </p:spPr>
        <p:txBody>
          <a:bodyPr>
            <a:normAutofit/>
          </a:bodyPr>
          <a:lstStyle/>
          <a:p>
            <a:pPr algn="ctr"/>
            <a:r>
              <a:rPr lang="ru-RU" sz="2600" b="1" i="1" dirty="0" smtClean="0">
                <a:solidFill>
                  <a:srgbClr val="0033CC"/>
                </a:solidFill>
              </a:rPr>
              <a:t>Стор. 132, вправа 7</a:t>
            </a:r>
            <a:r>
              <a:rPr lang="ru-RU" sz="2600" dirty="0" smtClean="0"/>
              <a:t>: </a:t>
            </a:r>
            <a:r>
              <a:rPr lang="uk-UA" sz="2600" dirty="0" smtClean="0"/>
              <a:t>Якби ви мали 5000 грн для благодійності, що ви вибрали б? Можеш додати свій варіант. </a:t>
            </a:r>
          </a:p>
          <a:p>
            <a:pPr algn="ctr"/>
            <a:r>
              <a:rPr lang="uk-UA" sz="2600" dirty="0" smtClean="0"/>
              <a:t>У зошиті напишіть та обґрунтуйте дві причини, чому ви вибрали саме цей вид благодійності.</a:t>
            </a:r>
            <a:endParaRPr lang="uk-UA" sz="2600" dirty="0"/>
          </a:p>
        </p:txBody>
      </p:sp>
      <p:sp>
        <p:nvSpPr>
          <p:cNvPr id="4" name="Нижний колонтитул 3"/>
          <p:cNvSpPr>
            <a:spLocks noGrp="1"/>
          </p:cNvSpPr>
          <p:nvPr>
            <p:ph type="ftr" sz="quarter" idx="11"/>
          </p:nvPr>
        </p:nvSpPr>
        <p:spPr>
          <a:xfrm>
            <a:off x="3071802" y="6492899"/>
            <a:ext cx="2895600" cy="365125"/>
          </a:xfrm>
        </p:spPr>
        <p:txBody>
          <a:bodyPr/>
          <a:lstStyle/>
          <a:p>
            <a:r>
              <a:rPr lang="ru-RU" smtClean="0"/>
              <a:t>© Скляренко О.А. 2024</a:t>
            </a:r>
            <a:endParaRPr lang="ru-RU"/>
          </a:p>
        </p:txBody>
      </p:sp>
      <p:pic>
        <p:nvPicPr>
          <p:cNvPr id="8197" name="Picture 5" descr="C:\Users\User\Desktop\1680884664_kartinki-pibig-info-p-kartinki-volonteri-dlya-prezentatsii-arti-74-removebg-preview.png"/>
          <p:cNvPicPr>
            <a:picLocks noChangeAspect="1" noChangeArrowheads="1"/>
          </p:cNvPicPr>
          <p:nvPr/>
        </p:nvPicPr>
        <p:blipFill>
          <a:blip r:embed="rId2" cstate="print"/>
          <a:srcRect l="13661" r="18813" b="7317"/>
          <a:stretch>
            <a:fillRect/>
          </a:stretch>
        </p:blipFill>
        <p:spPr bwMode="auto">
          <a:xfrm>
            <a:off x="6215074" y="3643313"/>
            <a:ext cx="2928926" cy="3214687"/>
          </a:xfrm>
          <a:prstGeom prst="rect">
            <a:avLst/>
          </a:prstGeom>
          <a:noFill/>
        </p:spPr>
      </p:pic>
      <p:pic>
        <p:nvPicPr>
          <p:cNvPr id="1026" name="Picture 2" descr="C:\Users\User\Desktop\images__1_-removebg-preview.png"/>
          <p:cNvPicPr>
            <a:picLocks noChangeAspect="1" noChangeArrowheads="1"/>
          </p:cNvPicPr>
          <p:nvPr/>
        </p:nvPicPr>
        <p:blipFill>
          <a:blip r:embed="rId3"/>
          <a:srcRect l="1283" r="15463"/>
          <a:stretch>
            <a:fillRect/>
          </a:stretch>
        </p:blipFill>
        <p:spPr bwMode="auto">
          <a:xfrm>
            <a:off x="3357554" y="3286124"/>
            <a:ext cx="3143272" cy="2018200"/>
          </a:xfrm>
          <a:prstGeom prst="rect">
            <a:avLst/>
          </a:prstGeom>
          <a:noFill/>
        </p:spPr>
      </p:pic>
      <p:pic>
        <p:nvPicPr>
          <p:cNvPr id="1027" name="Picture 3" descr="C:\Users\User\Desktop\525729-removebg-preview.png"/>
          <p:cNvPicPr>
            <a:picLocks noChangeAspect="1" noChangeArrowheads="1"/>
          </p:cNvPicPr>
          <p:nvPr/>
        </p:nvPicPr>
        <p:blipFill>
          <a:blip r:embed="rId4"/>
          <a:srcRect/>
          <a:stretch>
            <a:fillRect/>
          </a:stretch>
        </p:blipFill>
        <p:spPr bwMode="auto">
          <a:xfrm>
            <a:off x="0" y="3714752"/>
            <a:ext cx="3071802" cy="2904466"/>
          </a:xfrm>
          <a:prstGeom prst="rect">
            <a:avLst/>
          </a:prstGeom>
          <a:noFill/>
        </p:spPr>
      </p:pic>
      <p:pic>
        <p:nvPicPr>
          <p:cNvPr id="1028" name="Picture 4" descr="C:\Users\User\Desktop\завантаження-removebg-preview (2).png"/>
          <p:cNvPicPr>
            <a:picLocks noChangeAspect="1" noChangeArrowheads="1"/>
          </p:cNvPicPr>
          <p:nvPr/>
        </p:nvPicPr>
        <p:blipFill>
          <a:blip r:embed="rId5"/>
          <a:srcRect l="18487" r="15336"/>
          <a:stretch>
            <a:fillRect/>
          </a:stretch>
        </p:blipFill>
        <p:spPr bwMode="auto">
          <a:xfrm>
            <a:off x="6072198" y="4714884"/>
            <a:ext cx="643952" cy="866774"/>
          </a:xfrm>
          <a:prstGeom prst="rect">
            <a:avLst/>
          </a:prstGeom>
          <a:noFill/>
        </p:spPr>
      </p:pic>
      <p:pic>
        <p:nvPicPr>
          <p:cNvPr id="11" name="Picture 4" descr="C:\Users\User\Desktop\завантаження-removebg-preview (2).png"/>
          <p:cNvPicPr>
            <a:picLocks noChangeAspect="1" noChangeArrowheads="1"/>
          </p:cNvPicPr>
          <p:nvPr/>
        </p:nvPicPr>
        <p:blipFill>
          <a:blip r:embed="rId5"/>
          <a:srcRect l="18487" r="15336"/>
          <a:stretch>
            <a:fillRect/>
          </a:stretch>
        </p:blipFill>
        <p:spPr bwMode="auto">
          <a:xfrm flipH="1">
            <a:off x="2943861" y="4786322"/>
            <a:ext cx="742073" cy="938212"/>
          </a:xfrm>
          <a:prstGeom prst="rect">
            <a:avLst/>
          </a:prstGeom>
          <a:noFill/>
        </p:spPr>
      </p:pic>
      <p:pic>
        <p:nvPicPr>
          <p:cNvPr id="1029" name="Picture 5" descr="C:\Users\User\Desktop\images__2_-removebg-preview.png"/>
          <p:cNvPicPr>
            <a:picLocks noChangeAspect="1" noChangeArrowheads="1"/>
          </p:cNvPicPr>
          <p:nvPr/>
        </p:nvPicPr>
        <p:blipFill>
          <a:blip r:embed="rId6" cstate="print"/>
          <a:srcRect/>
          <a:stretch>
            <a:fillRect/>
          </a:stretch>
        </p:blipFill>
        <p:spPr bwMode="auto">
          <a:xfrm>
            <a:off x="3571869" y="5143512"/>
            <a:ext cx="997818" cy="266698"/>
          </a:xfrm>
          <a:prstGeom prst="rect">
            <a:avLst/>
          </a:prstGeom>
          <a:noFill/>
        </p:spPr>
      </p:pic>
      <p:pic>
        <p:nvPicPr>
          <p:cNvPr id="13" name="Picture 5" descr="C:\Users\User\Desktop\images__2_-removebg-preview.png"/>
          <p:cNvPicPr>
            <a:picLocks noChangeAspect="1" noChangeArrowheads="1"/>
          </p:cNvPicPr>
          <p:nvPr/>
        </p:nvPicPr>
        <p:blipFill>
          <a:blip r:embed="rId7" cstate="print"/>
          <a:srcRect/>
          <a:stretch>
            <a:fillRect/>
          </a:stretch>
        </p:blipFill>
        <p:spPr bwMode="auto">
          <a:xfrm>
            <a:off x="4357686" y="5105324"/>
            <a:ext cx="1143008" cy="305504"/>
          </a:xfrm>
          <a:prstGeom prst="rect">
            <a:avLst/>
          </a:prstGeom>
          <a:noFill/>
        </p:spPr>
      </p:pic>
      <p:pic>
        <p:nvPicPr>
          <p:cNvPr id="14" name="Picture 5" descr="C:\Users\User\Desktop\images__2_-removebg-preview.png"/>
          <p:cNvPicPr>
            <a:picLocks noChangeAspect="1" noChangeArrowheads="1"/>
          </p:cNvPicPr>
          <p:nvPr/>
        </p:nvPicPr>
        <p:blipFill>
          <a:blip r:embed="rId7" cstate="print"/>
          <a:srcRect/>
          <a:stretch>
            <a:fillRect/>
          </a:stretch>
        </p:blipFill>
        <p:spPr bwMode="auto">
          <a:xfrm>
            <a:off x="5214942" y="5105324"/>
            <a:ext cx="1143008" cy="305504"/>
          </a:xfrm>
          <a:prstGeom prst="rect">
            <a:avLst/>
          </a:prstGeom>
          <a:noFill/>
        </p:spPr>
      </p:pic>
      <p:pic>
        <p:nvPicPr>
          <p:cNvPr id="1030" name="Picture 6" descr="C:\Users\User\Desktop\1681300141_kartinki-pibig-info-p-dumayushchii-chelovek-kartinki-dlya-prezen-71.png"/>
          <p:cNvPicPr>
            <a:picLocks noChangeAspect="1" noChangeArrowheads="1"/>
          </p:cNvPicPr>
          <p:nvPr/>
        </p:nvPicPr>
        <p:blipFill>
          <a:blip r:embed="rId8" cstate="print"/>
          <a:srcRect/>
          <a:stretch>
            <a:fillRect/>
          </a:stretch>
        </p:blipFill>
        <p:spPr bwMode="auto">
          <a:xfrm>
            <a:off x="8072463" y="-1"/>
            <a:ext cx="1071538" cy="14448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Righ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142852"/>
            <a:ext cx="7443782"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071538" y="1000108"/>
            <a:ext cx="7715304" cy="1857388"/>
          </a:xfrm>
        </p:spPr>
        <p:txBody>
          <a:bodyPr>
            <a:noAutofit/>
          </a:bodyPr>
          <a:lstStyle/>
          <a:p>
            <a:pPr marL="0" algn="ctr">
              <a:lnSpc>
                <a:spcPct val="114000"/>
              </a:lnSpc>
              <a:spcBef>
                <a:spcPts val="0"/>
              </a:spcBef>
            </a:pPr>
            <a:r>
              <a:rPr lang="ru-RU" sz="2800" b="1" i="1" dirty="0" smtClean="0">
                <a:solidFill>
                  <a:srgbClr val="FF0000"/>
                </a:solidFill>
              </a:rPr>
              <a:t>Благодійність</a:t>
            </a:r>
            <a:r>
              <a:rPr lang="ru-RU" sz="2800" dirty="0" smtClean="0"/>
              <a:t> або </a:t>
            </a:r>
            <a:r>
              <a:rPr lang="ru-RU" sz="2800" b="1" i="1" dirty="0" smtClean="0">
                <a:solidFill>
                  <a:srgbClr val="FF0000"/>
                </a:solidFill>
              </a:rPr>
              <a:t>доброчинність</a:t>
            </a:r>
            <a:r>
              <a:rPr lang="ru-RU" sz="2800" dirty="0" smtClean="0"/>
              <a:t> — безкорисливе надання допомоги тим, хто її потребує.</a:t>
            </a:r>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sp>
        <p:nvSpPr>
          <p:cNvPr id="9" name="Содержимое 2"/>
          <p:cNvSpPr txBox="1">
            <a:spLocks/>
          </p:cNvSpPr>
          <p:nvPr/>
        </p:nvSpPr>
        <p:spPr>
          <a:xfrm>
            <a:off x="1928794" y="2643182"/>
            <a:ext cx="4929222" cy="3571876"/>
          </a:xfrm>
          <a:prstGeom prst="rect">
            <a:avLst/>
          </a:prstGeom>
        </p:spPr>
        <p:txBody>
          <a:bodyPr vert="horz" lIns="91440" tIns="45720" rIns="91440" bIns="45720" rtlCol="0">
            <a:noAutofit/>
          </a:bodyPr>
          <a:lstStyle/>
          <a:p>
            <a:pPr lvl="0" indent="-342900" algn="ctr">
              <a:lnSpc>
                <a:spcPct val="114000"/>
              </a:lnSpc>
              <a:buFont typeface="Arial" pitchFamily="34" charset="0"/>
              <a:buChar char="•"/>
              <a:defRPr/>
            </a:pPr>
            <a:r>
              <a:rPr lang="ru-RU" sz="2800" b="1" i="1" dirty="0" smtClean="0">
                <a:solidFill>
                  <a:srgbClr val="FF0000"/>
                </a:solidFill>
              </a:rPr>
              <a:t>Меценат</a:t>
            </a:r>
            <a:r>
              <a:rPr lang="ru-RU" sz="2800" dirty="0" smtClean="0"/>
              <a:t> — це людина з досить великими статками, яка допомагає своїми грошима підтримувати розвиток культури, освіти, науки та мистецтва.</a:t>
            </a:r>
            <a:r>
              <a:rPr kumimoji="0" lang="ru-RU" sz="2800" b="1" i="1" u="none" strike="noStrike" kern="1200" cap="none" spc="0" normalizeH="0" baseline="0" noProof="0" dirty="0" smtClean="0">
                <a:ln>
                  <a:noFill/>
                </a:ln>
                <a:solidFill>
                  <a:srgbClr val="FF0000"/>
                </a:solidFill>
                <a:effectLst/>
                <a:uLnTx/>
                <a:uFillTx/>
                <a:latin typeface="+mn-lt"/>
                <a:ea typeface="+mn-ea"/>
                <a:cs typeface="+mn-cs"/>
              </a:rPr>
              <a:t> </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Нижний колонтитул 3"/>
          <p:cNvSpPr>
            <a:spLocks noGrp="1"/>
          </p:cNvSpPr>
          <p:nvPr>
            <p:ph type="ftr" sz="quarter" idx="11"/>
          </p:nvPr>
        </p:nvSpPr>
        <p:spPr>
          <a:xfrm>
            <a:off x="2143108" y="6492875"/>
            <a:ext cx="2895600" cy="365125"/>
          </a:xfrm>
        </p:spPr>
        <p:txBody>
          <a:bodyPr/>
          <a:lstStyle/>
          <a:p>
            <a:r>
              <a:rPr lang="ru-RU" dirty="0" smtClean="0"/>
              <a:t>© Скляренко О.А. 2024</a:t>
            </a:r>
            <a:endParaRPr lang="ru-RU" dirty="0"/>
          </a:p>
        </p:txBody>
      </p:sp>
      <p:pic>
        <p:nvPicPr>
          <p:cNvPr id="3076" name="Picture 4" descr="C:\Users\Ольга\Desktop\1642070310_3-abrakadabra-fun-p-neznaika-png-na-prozrachnom-fone-6.png"/>
          <p:cNvPicPr>
            <a:picLocks noChangeAspect="1" noChangeArrowheads="1"/>
          </p:cNvPicPr>
          <p:nvPr/>
        </p:nvPicPr>
        <p:blipFill>
          <a:blip r:embed="rId3" cstate="print"/>
          <a:srcRect/>
          <a:stretch>
            <a:fillRect/>
          </a:stretch>
        </p:blipFill>
        <p:spPr bwMode="auto">
          <a:xfrm flipH="1">
            <a:off x="71405" y="2957483"/>
            <a:ext cx="2000264" cy="3900517"/>
          </a:xfrm>
          <a:prstGeom prst="rect">
            <a:avLst/>
          </a:prstGeom>
          <a:noFill/>
        </p:spPr>
      </p:pic>
      <p:pic>
        <p:nvPicPr>
          <p:cNvPr id="3077" name="Picture 5" descr="C:\Users\Ольга\Desktop\1642070350_16-abrakadabra-fun-p-neznaika-png-na-prozrachnom-fone-28-removebg-preview.png"/>
          <p:cNvPicPr>
            <a:picLocks noChangeAspect="1" noChangeArrowheads="1"/>
          </p:cNvPicPr>
          <p:nvPr/>
        </p:nvPicPr>
        <p:blipFill>
          <a:blip r:embed="rId4"/>
          <a:srcRect l="9099" r="42201" b="5196"/>
          <a:stretch>
            <a:fillRect/>
          </a:stretch>
        </p:blipFill>
        <p:spPr bwMode="auto">
          <a:xfrm>
            <a:off x="6357950" y="2787963"/>
            <a:ext cx="2786050" cy="4070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strips(downRight)">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142852"/>
            <a:ext cx="7443782"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071538" y="1000108"/>
            <a:ext cx="7429552" cy="1143008"/>
          </a:xfrm>
        </p:spPr>
        <p:txBody>
          <a:bodyPr>
            <a:noAutofit/>
          </a:bodyPr>
          <a:lstStyle/>
          <a:p>
            <a:pPr marL="0" algn="ctr">
              <a:lnSpc>
                <a:spcPct val="114000"/>
              </a:lnSpc>
              <a:spcBef>
                <a:spcPts val="0"/>
              </a:spcBef>
            </a:pPr>
            <a:r>
              <a:rPr lang="ru-RU" sz="2600" b="1" i="1" dirty="0" smtClean="0">
                <a:solidFill>
                  <a:srgbClr val="FF0000"/>
                </a:solidFill>
              </a:rPr>
              <a:t>Милосердя</a:t>
            </a:r>
            <a:r>
              <a:rPr lang="ru-RU" sz="2600" dirty="0" smtClean="0"/>
              <a:t> — це бажання допомогти кожному або кожній, хто має в цьому потребу. </a:t>
            </a:r>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sp>
        <p:nvSpPr>
          <p:cNvPr id="10" name="Нижний колонтитул 3"/>
          <p:cNvSpPr>
            <a:spLocks noGrp="1"/>
          </p:cNvSpPr>
          <p:nvPr>
            <p:ph type="ftr" sz="quarter" idx="11"/>
          </p:nvPr>
        </p:nvSpPr>
        <p:spPr>
          <a:xfrm>
            <a:off x="3033722" y="6492875"/>
            <a:ext cx="2895600" cy="365125"/>
          </a:xfrm>
        </p:spPr>
        <p:txBody>
          <a:bodyPr/>
          <a:lstStyle/>
          <a:p>
            <a:r>
              <a:rPr lang="ru-RU" dirty="0" smtClean="0"/>
              <a:t>© Скляренко О.А. 2024</a:t>
            </a:r>
            <a:endParaRPr lang="ru-RU" dirty="0"/>
          </a:p>
        </p:txBody>
      </p:sp>
      <p:pic>
        <p:nvPicPr>
          <p:cNvPr id="3076" name="Picture 4" descr="C:\Users\Ольга\Desktop\1642070310_3-abrakadabra-fun-p-neznaika-png-na-prozrachnom-fone-6.png"/>
          <p:cNvPicPr>
            <a:picLocks noChangeAspect="1" noChangeArrowheads="1"/>
          </p:cNvPicPr>
          <p:nvPr/>
        </p:nvPicPr>
        <p:blipFill>
          <a:blip r:embed="rId3" cstate="print"/>
          <a:srcRect/>
          <a:stretch>
            <a:fillRect/>
          </a:stretch>
        </p:blipFill>
        <p:spPr bwMode="auto">
          <a:xfrm flipH="1">
            <a:off x="71406" y="3214686"/>
            <a:ext cx="1868365" cy="3643314"/>
          </a:xfrm>
          <a:prstGeom prst="rect">
            <a:avLst/>
          </a:prstGeom>
          <a:noFill/>
        </p:spPr>
      </p:pic>
      <p:pic>
        <p:nvPicPr>
          <p:cNvPr id="3077" name="Picture 5" descr="C:\Users\Ольга\Desktop\1642070350_16-abrakadabra-fun-p-neznaika-png-na-prozrachnom-fone-28-removebg-preview.png"/>
          <p:cNvPicPr>
            <a:picLocks noChangeAspect="1" noChangeArrowheads="1"/>
          </p:cNvPicPr>
          <p:nvPr/>
        </p:nvPicPr>
        <p:blipFill>
          <a:blip r:embed="rId4"/>
          <a:srcRect l="9099" r="42201" b="5196"/>
          <a:stretch>
            <a:fillRect/>
          </a:stretch>
        </p:blipFill>
        <p:spPr bwMode="auto">
          <a:xfrm>
            <a:off x="6601152" y="3143248"/>
            <a:ext cx="2542848" cy="3714752"/>
          </a:xfrm>
          <a:prstGeom prst="rect">
            <a:avLst/>
          </a:prstGeom>
          <a:noFill/>
        </p:spPr>
      </p:pic>
      <p:sp>
        <p:nvSpPr>
          <p:cNvPr id="11" name="Содержимое 2"/>
          <p:cNvSpPr txBox="1">
            <a:spLocks/>
          </p:cNvSpPr>
          <p:nvPr/>
        </p:nvSpPr>
        <p:spPr>
          <a:xfrm>
            <a:off x="1714480" y="2000240"/>
            <a:ext cx="5286412" cy="4500594"/>
          </a:xfrm>
          <a:prstGeom prst="rect">
            <a:avLst/>
          </a:prstGeom>
        </p:spPr>
        <p:txBody>
          <a:bodyPr vert="horz" lIns="91440" tIns="45720" rIns="91440" bIns="45720" rtlCol="0">
            <a:noAutofit/>
          </a:bodyPr>
          <a:lstStyle/>
          <a:p>
            <a:pPr marL="0" marR="0" lvl="0" indent="-342900" algn="ctr" defTabSz="914400" rtl="0" eaLnBrk="1" fontAlgn="auto" latinLnBrk="0" hangingPunct="1">
              <a:lnSpc>
                <a:spcPct val="114000"/>
              </a:lnSpc>
              <a:spcBef>
                <a:spcPts val="0"/>
              </a:spcBef>
              <a:spcAft>
                <a:spcPts val="0"/>
              </a:spcAft>
              <a:buClrTx/>
              <a:buSzTx/>
              <a:buFont typeface="Arial" pitchFamily="34" charset="0"/>
              <a:buChar char="•"/>
              <a:tabLst/>
              <a:defRPr/>
            </a:pPr>
            <a:r>
              <a:rPr kumimoji="0" lang="ru-RU" sz="2600" b="0" i="0" u="none" strike="noStrike" kern="1200" cap="none" spc="0" normalizeH="0" baseline="0" noProof="0" dirty="0" smtClean="0">
                <a:ln>
                  <a:noFill/>
                </a:ln>
                <a:solidFill>
                  <a:schemeClr val="tx1"/>
                </a:solidFill>
                <a:effectLst/>
                <a:uLnTx/>
                <a:uFillTx/>
                <a:latin typeface="+mn-lt"/>
                <a:ea typeface="+mn-ea"/>
                <a:cs typeface="+mn-cs"/>
              </a:rPr>
              <a:t>Це, наприклад, нагодувати голодного, напоїти спраглого, допомогти хворому тощо, і не очікувати будь-якої нагороди за це. Милосердна людина не чекає, поки її попросять про допомогу. Вона сама пропонує її тим, хто перебувають у скрутних обставинах.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strips(downRight)">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000132"/>
          </a:xfrm>
        </p:spPr>
        <p:txBody>
          <a:bodyPr/>
          <a:lstStyle/>
          <a:p>
            <a:r>
              <a:rPr lang="ru-RU" b="1" dirty="0" smtClean="0">
                <a:solidFill>
                  <a:srgbClr val="CC0099"/>
                </a:solidFill>
                <a:effectLst>
                  <a:outerShdw blurRad="38100" dist="38100" dir="2700000" algn="tl">
                    <a:srgbClr val="000000">
                      <a:alpha val="43137"/>
                    </a:srgbClr>
                  </a:outerShdw>
                </a:effectLst>
              </a:rPr>
              <a:t>Розгадайте ребус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71546"/>
            <a:ext cx="8229600" cy="642941"/>
          </a:xfrm>
        </p:spPr>
        <p:txBody>
          <a:bodyPr>
            <a:normAutofit/>
          </a:bodyPr>
          <a:lstStyle/>
          <a:p>
            <a:pPr algn="ctr"/>
            <a:r>
              <a:rPr lang="ru-RU" sz="2800" dirty="0" smtClean="0"/>
              <a:t>Що означає слово-відгадка?</a:t>
            </a:r>
            <a:endParaRPr lang="ru-RU" sz="2800" dirty="0"/>
          </a:p>
        </p:txBody>
      </p:sp>
      <p:sp>
        <p:nvSpPr>
          <p:cNvPr id="4" name="Нижний колонтитул 3"/>
          <p:cNvSpPr>
            <a:spLocks noGrp="1"/>
          </p:cNvSpPr>
          <p:nvPr>
            <p:ph type="ftr" sz="quarter" idx="11"/>
          </p:nvPr>
        </p:nvSpPr>
        <p:spPr>
          <a:xfrm>
            <a:off x="0" y="6357958"/>
            <a:ext cx="2571736" cy="365125"/>
          </a:xfrm>
        </p:spPr>
        <p:txBody>
          <a:bodyPr/>
          <a:lstStyle/>
          <a:p>
            <a:r>
              <a:rPr lang="ru-RU" dirty="0" smtClean="0"/>
              <a:t>© Скляренко О.А. 2024</a:t>
            </a:r>
            <a:endParaRPr lang="ru-RU" dirty="0"/>
          </a:p>
        </p:txBody>
      </p:sp>
      <p:sp>
        <p:nvSpPr>
          <p:cNvPr id="15" name="WordArt 7"/>
          <p:cNvSpPr>
            <a:spLocks noChangeArrowheads="1" noChangeShapeType="1" noTextEdit="1"/>
          </p:cNvSpPr>
          <p:nvPr/>
        </p:nvSpPr>
        <p:spPr bwMode="auto">
          <a:xfrm>
            <a:off x="3500430" y="5643578"/>
            <a:ext cx="5572132"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Меценат </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7" name="Содержимое 2"/>
          <p:cNvSpPr txBox="1">
            <a:spLocks/>
          </p:cNvSpPr>
          <p:nvPr/>
        </p:nvSpPr>
        <p:spPr bwMode="auto">
          <a:xfrm>
            <a:off x="7286644" y="4714884"/>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2 = а</a:t>
            </a:r>
            <a:endParaRPr lang="ru-RU" sz="4400" b="1" dirty="0">
              <a:solidFill>
                <a:srgbClr val="FF0000"/>
              </a:solidFill>
              <a:effectLst>
                <a:outerShdw blurRad="38100" dist="38100" dir="2700000" algn="tl">
                  <a:srgbClr val="000000">
                    <a:alpha val="43137"/>
                  </a:srgbClr>
                </a:outerShdw>
              </a:effectLst>
            </a:endParaRPr>
          </a:p>
        </p:txBody>
      </p:sp>
      <p:pic>
        <p:nvPicPr>
          <p:cNvPr id="2050" name="Picture 2" descr="C:\Users\User\Desktop\images__4_-removebg-preview (1).png"/>
          <p:cNvPicPr>
            <a:picLocks noChangeAspect="1" noChangeArrowheads="1"/>
          </p:cNvPicPr>
          <p:nvPr/>
        </p:nvPicPr>
        <p:blipFill>
          <a:blip r:embed="rId2"/>
          <a:srcRect/>
          <a:stretch>
            <a:fillRect/>
          </a:stretch>
        </p:blipFill>
        <p:spPr bwMode="auto">
          <a:xfrm>
            <a:off x="71406" y="2285992"/>
            <a:ext cx="2176464" cy="2577948"/>
          </a:xfrm>
          <a:prstGeom prst="rect">
            <a:avLst/>
          </a:prstGeom>
          <a:noFill/>
        </p:spPr>
      </p:pic>
      <p:sp>
        <p:nvSpPr>
          <p:cNvPr id="14" name="Содержимое 2"/>
          <p:cNvSpPr txBox="1">
            <a:spLocks/>
          </p:cNvSpPr>
          <p:nvPr/>
        </p:nvSpPr>
        <p:spPr>
          <a:xfrm>
            <a:off x="785786" y="3500438"/>
            <a:ext cx="1000132" cy="428628"/>
          </a:xfrm>
          <a:prstGeom prst="rect">
            <a:avLst/>
          </a:prstGeom>
        </p:spPr>
        <p:txBody>
          <a:bodyPr vert="horz" lIns="91440" tIns="45720" rIns="91440" bIns="45720" rtlCol="0">
            <a:normAutofit fontScale="70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3600" b="1" i="1" u="none" strike="noStrike" kern="1200" cap="none" spc="0" normalizeH="0" baseline="0" noProof="0" dirty="0" smtClean="0">
                <a:ln>
                  <a:noFill/>
                </a:ln>
                <a:solidFill>
                  <a:schemeClr val="tx1"/>
                </a:solidFill>
                <a:effectLst/>
                <a:uLnTx/>
                <a:uFillTx/>
                <a:latin typeface="+mn-lt"/>
                <a:ea typeface="+mn-ea"/>
                <a:cs typeface="+mn-cs"/>
              </a:rPr>
              <a:t>Мед </a:t>
            </a:r>
            <a:endParaRPr kumimoji="0" lang="uk-UA" sz="3600" b="1" i="1" u="none" strike="noStrike" kern="1200" cap="none" spc="0" normalizeH="0" baseline="0" noProof="0" dirty="0">
              <a:ln>
                <a:noFill/>
              </a:ln>
              <a:solidFill>
                <a:schemeClr val="tx1"/>
              </a:solidFill>
              <a:effectLst/>
              <a:uLnTx/>
              <a:uFillTx/>
              <a:latin typeface="+mn-lt"/>
              <a:ea typeface="+mn-ea"/>
              <a:cs typeface="+mn-cs"/>
            </a:endParaRPr>
          </a:p>
        </p:txBody>
      </p:sp>
      <p:sp>
        <p:nvSpPr>
          <p:cNvPr id="18" name="Заголовок 1"/>
          <p:cNvSpPr txBox="1">
            <a:spLocks/>
          </p:cNvSpPr>
          <p:nvPr/>
        </p:nvSpPr>
        <p:spPr bwMode="auto">
          <a:xfrm rot="10800000">
            <a:off x="1928794" y="785794"/>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2051" name="Picture 3" descr="C:\Users\User\Desktop\images__5_-removebg-preview (1).png"/>
          <p:cNvPicPr>
            <a:picLocks noChangeAspect="1" noChangeArrowheads="1"/>
          </p:cNvPicPr>
          <p:nvPr/>
        </p:nvPicPr>
        <p:blipFill>
          <a:blip r:embed="rId3"/>
          <a:srcRect l="8064" t="20231" b="19355"/>
          <a:stretch>
            <a:fillRect/>
          </a:stretch>
        </p:blipFill>
        <p:spPr bwMode="auto">
          <a:xfrm>
            <a:off x="3000364" y="2500306"/>
            <a:ext cx="3696211" cy="2428892"/>
          </a:xfrm>
          <a:prstGeom prst="rect">
            <a:avLst/>
          </a:prstGeom>
          <a:noFill/>
        </p:spPr>
      </p:pic>
      <p:sp>
        <p:nvSpPr>
          <p:cNvPr id="20" name="Заголовок 1"/>
          <p:cNvSpPr txBox="1">
            <a:spLocks/>
          </p:cNvSpPr>
          <p:nvPr/>
        </p:nvSpPr>
        <p:spPr bwMode="auto">
          <a:xfrm rot="10800000">
            <a:off x="5000628" y="785794"/>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1" name="Заголовок 1"/>
          <p:cNvSpPr txBox="1">
            <a:spLocks/>
          </p:cNvSpPr>
          <p:nvPr/>
        </p:nvSpPr>
        <p:spPr bwMode="auto">
          <a:xfrm rot="10800000">
            <a:off x="5643570" y="78579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3" name="Заголовок 1"/>
          <p:cNvSpPr txBox="1">
            <a:spLocks/>
          </p:cNvSpPr>
          <p:nvPr/>
        </p:nvSpPr>
        <p:spPr bwMode="auto">
          <a:xfrm rot="10800000">
            <a:off x="5286380" y="78579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4" name="Заголовок 1"/>
          <p:cNvSpPr txBox="1">
            <a:spLocks/>
          </p:cNvSpPr>
          <p:nvPr/>
        </p:nvSpPr>
        <p:spPr bwMode="auto">
          <a:xfrm rot="10800000">
            <a:off x="6000760" y="78579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2052" name="Picture 4" descr="C:\Users\User\Desktop\завантаження-removebg-preview (3).png"/>
          <p:cNvPicPr>
            <a:picLocks noChangeAspect="1" noChangeArrowheads="1"/>
          </p:cNvPicPr>
          <p:nvPr/>
        </p:nvPicPr>
        <p:blipFill>
          <a:blip r:embed="rId4"/>
          <a:srcRect r="17009"/>
          <a:stretch>
            <a:fillRect/>
          </a:stretch>
        </p:blipFill>
        <p:spPr bwMode="auto">
          <a:xfrm>
            <a:off x="7000893" y="2285992"/>
            <a:ext cx="2143108" cy="2286016"/>
          </a:xfrm>
          <a:prstGeom prst="rect">
            <a:avLst/>
          </a:prstGeom>
          <a:noFill/>
        </p:spPr>
      </p:pic>
      <p:sp>
        <p:nvSpPr>
          <p:cNvPr id="25" name="Заголовок 1"/>
          <p:cNvSpPr txBox="1">
            <a:spLocks/>
          </p:cNvSpPr>
          <p:nvPr/>
        </p:nvSpPr>
        <p:spPr bwMode="auto">
          <a:xfrm rot="10800000">
            <a:off x="8429652" y="785794"/>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142852"/>
            <a:ext cx="7686700" cy="857256"/>
          </a:xfrm>
        </p:spPr>
        <p:txBody>
          <a:bodyPr>
            <a:normAutofit/>
          </a:bodyPr>
          <a:lstStyle/>
          <a:p>
            <a:r>
              <a:rPr lang="uk-UA" b="1" dirty="0" smtClean="0">
                <a:solidFill>
                  <a:srgbClr val="CC0099"/>
                </a:solidFill>
                <a:effectLst>
                  <a:outerShdw blurRad="38100" dist="38100" dir="2700000" algn="tl">
                    <a:srgbClr val="000000">
                      <a:alpha val="43137"/>
                    </a:srgbClr>
                  </a:outerShdw>
                </a:effectLst>
              </a:rPr>
              <a:t>Це цікаво!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00108"/>
            <a:ext cx="8229600" cy="5429288"/>
          </a:xfrm>
        </p:spPr>
        <p:txBody>
          <a:bodyPr>
            <a:normAutofit/>
          </a:bodyPr>
          <a:lstStyle/>
          <a:p>
            <a:pPr algn="ctr">
              <a:buNone/>
            </a:pPr>
            <a:r>
              <a:rPr lang="uk-UA" sz="2600" b="1" i="1" dirty="0" smtClean="0">
                <a:solidFill>
                  <a:srgbClr val="0033CC"/>
                </a:solidFill>
              </a:rPr>
              <a:t>Світові релігії про милосердя і доброчинність</a:t>
            </a:r>
          </a:p>
          <a:p>
            <a:pPr algn="ctr">
              <a:buNone/>
            </a:pPr>
            <a:r>
              <a:rPr lang="uk-UA" sz="2600" dirty="0" smtClean="0"/>
              <a:t>     Милосердя є діяльним прагненням допомогти кожному, хто має в цьому потребу. Відповідно до християнського віровчення обов’язком кожної людини визначено такі милосердні вчинки: голодного нагодувати, спраглого напоїти, голого одягнути, недужого відвідати, померлого поховати. Добра порада іншій людині вважається виявом духовного милосердя. Милосердя ґрунтується на таких якостях людини, як чуйність, уважність, доброзичливість, і несумісне з пихою, байдужістю, брутальністю.</a:t>
            </a:r>
            <a:endParaRPr lang="uk-UA" sz="26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882945" cy="1214422"/>
          </a:xfrm>
          <a:prstGeom prst="rect">
            <a:avLst/>
          </a:prstGeom>
          <a:noFill/>
        </p:spPr>
      </p:pic>
      <p:pic>
        <p:nvPicPr>
          <p:cNvPr id="3074" name="Picture 2" descr="C:\Users\User\Desktop\1680272364_kartinki-pibig-info-p-volonteri-krasivie-kartinki-arti-72-removebg-preview.png"/>
          <p:cNvPicPr>
            <a:picLocks noChangeAspect="1" noChangeArrowheads="1"/>
          </p:cNvPicPr>
          <p:nvPr/>
        </p:nvPicPr>
        <p:blipFill>
          <a:blip r:embed="rId3"/>
          <a:srcRect l="4781" r="43763" b="54335"/>
          <a:stretch>
            <a:fillRect/>
          </a:stretch>
        </p:blipFill>
        <p:spPr bwMode="auto">
          <a:xfrm>
            <a:off x="428596" y="714356"/>
            <a:ext cx="1268236" cy="1214422"/>
          </a:xfrm>
          <a:prstGeom prst="rect">
            <a:avLst/>
          </a:prstGeom>
          <a:noFill/>
        </p:spPr>
      </p:pic>
      <p:pic>
        <p:nvPicPr>
          <p:cNvPr id="3075" name="Picture 3" descr="C:\Users\User\Desktop\1680272364_kartinki-pibig-info-p-volonteri-krasivie-kartinki-arti-72-removebg-preview.png"/>
          <p:cNvPicPr>
            <a:picLocks noChangeAspect="1" noChangeArrowheads="1"/>
          </p:cNvPicPr>
          <p:nvPr/>
        </p:nvPicPr>
        <p:blipFill>
          <a:blip r:embed="rId3"/>
          <a:srcRect l="56133" t="11973" r="4885" b="56647"/>
          <a:stretch>
            <a:fillRect/>
          </a:stretch>
        </p:blipFill>
        <p:spPr bwMode="auto">
          <a:xfrm>
            <a:off x="7581294" y="0"/>
            <a:ext cx="1562706" cy="1357346"/>
          </a:xfrm>
          <a:prstGeom prst="rect">
            <a:avLst/>
          </a:prstGeom>
          <a:noFill/>
        </p:spPr>
      </p:pic>
      <p:pic>
        <p:nvPicPr>
          <p:cNvPr id="8" name="Picture 3" descr="C:\Users\User\Desktop\1680272364_kartinki-pibig-info-p-volonteri-krasivie-kartinki-arti-72-removebg-preview.png"/>
          <p:cNvPicPr>
            <a:picLocks noChangeAspect="1" noChangeArrowheads="1"/>
          </p:cNvPicPr>
          <p:nvPr/>
        </p:nvPicPr>
        <p:blipFill>
          <a:blip r:embed="rId3"/>
          <a:srcRect l="4678" t="46243" r="42307" b="16184"/>
          <a:stretch>
            <a:fillRect/>
          </a:stretch>
        </p:blipFill>
        <p:spPr bwMode="auto">
          <a:xfrm>
            <a:off x="7715272" y="5765444"/>
            <a:ext cx="1428728" cy="1092556"/>
          </a:xfrm>
          <a:prstGeom prst="rect">
            <a:avLst/>
          </a:prstGeom>
          <a:noFill/>
        </p:spPr>
      </p:pic>
      <p:pic>
        <p:nvPicPr>
          <p:cNvPr id="9" name="Picture 3" descr="C:\Users\User\Desktop\1680272364_kartinki-pibig-info-p-volonteri-krasivie-kartinki-arti-72-removebg-preview.png"/>
          <p:cNvPicPr>
            <a:picLocks noChangeAspect="1" noChangeArrowheads="1"/>
          </p:cNvPicPr>
          <p:nvPr/>
        </p:nvPicPr>
        <p:blipFill>
          <a:blip r:embed="rId3"/>
          <a:srcRect l="4678" t="44798" r="42307" b="17629"/>
          <a:stretch>
            <a:fillRect/>
          </a:stretch>
        </p:blipFill>
        <p:spPr bwMode="auto">
          <a:xfrm>
            <a:off x="0" y="5714992"/>
            <a:ext cx="1494703" cy="11430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льга\Desktop\++++++.jpg"/>
          <p:cNvPicPr>
            <a:picLocks noChangeAspect="1" noChangeArrowheads="1"/>
          </p:cNvPicPr>
          <p:nvPr/>
        </p:nvPicPr>
        <p:blipFill>
          <a:blip r:embed="rId2"/>
          <a:srcRect b="40707"/>
          <a:stretch>
            <a:fillRect/>
          </a:stretch>
        </p:blipFill>
        <p:spPr bwMode="auto">
          <a:xfrm>
            <a:off x="0" y="0"/>
            <a:ext cx="9161580" cy="6858000"/>
          </a:xfrm>
          <a:prstGeom prst="rect">
            <a:avLst/>
          </a:prstGeom>
          <a:noFill/>
        </p:spPr>
      </p:pic>
      <p:sp>
        <p:nvSpPr>
          <p:cNvPr id="2" name="Заголовок 1"/>
          <p:cNvSpPr>
            <a:spLocks noGrp="1"/>
          </p:cNvSpPr>
          <p:nvPr>
            <p:ph type="ctrTitle"/>
          </p:nvPr>
        </p:nvSpPr>
        <p:spPr>
          <a:xfrm>
            <a:off x="2214546" y="0"/>
            <a:ext cx="6500858" cy="3143272"/>
          </a:xfrm>
        </p:spPr>
        <p:txBody>
          <a:bodyPr>
            <a:normAutofit/>
          </a:bodyPr>
          <a:lstStyle/>
          <a:p>
            <a:r>
              <a:rPr lang="uk-UA" sz="4000" b="1" dirty="0" smtClean="0">
                <a:solidFill>
                  <a:srgbClr val="CC0099"/>
                </a:solidFill>
                <a:effectLst>
                  <a:outerShdw blurRad="38100" dist="38100" dir="2700000" algn="tl">
                    <a:srgbClr val="000000">
                      <a:alpha val="43137"/>
                    </a:srgbClr>
                  </a:outerShdw>
                </a:effectLst>
              </a:rPr>
              <a:t>Тема уроку:</a:t>
            </a:r>
            <a:br>
              <a:rPr lang="uk-UA" sz="4000" b="1" dirty="0" smtClean="0">
                <a:solidFill>
                  <a:srgbClr val="CC0099"/>
                </a:solidFill>
                <a:effectLst>
                  <a:outerShdw blurRad="38100" dist="38100" dir="2700000" algn="tl">
                    <a:srgbClr val="000000">
                      <a:alpha val="43137"/>
                    </a:srgbClr>
                  </a:outerShdw>
                </a:effectLst>
              </a:rPr>
            </a:br>
            <a:r>
              <a:rPr lang="ru-RU" sz="4000" b="1" dirty="0" smtClean="0">
                <a:solidFill>
                  <a:srgbClr val="CC0099"/>
                </a:solidFill>
                <a:effectLst>
                  <a:outerShdw blurRad="38100" dist="38100" dir="2700000" algn="tl">
                    <a:srgbClr val="000000">
                      <a:alpha val="43137"/>
                    </a:srgbClr>
                  </a:outerShdw>
                </a:effectLst>
              </a:rPr>
              <a:t>Чим я можу допомогти іншим людям та бути корисним/корисною в громаді?</a:t>
            </a:r>
            <a:endParaRPr lang="ru-RU" sz="4000" b="1" dirty="0">
              <a:solidFill>
                <a:srgbClr val="CC0099"/>
              </a:solidFill>
              <a:effectLst>
                <a:outerShdw blurRad="38100" dist="38100" dir="2700000" algn="tl">
                  <a:srgbClr val="000000">
                    <a:alpha val="43137"/>
                  </a:srgbClr>
                </a:outerShdw>
              </a:effectLst>
            </a:endParaRPr>
          </a:p>
        </p:txBody>
      </p:sp>
      <p:sp>
        <p:nvSpPr>
          <p:cNvPr id="5" name="Нижний колонтитул 4"/>
          <p:cNvSpPr>
            <a:spLocks noGrp="1"/>
          </p:cNvSpPr>
          <p:nvPr>
            <p:ph type="ftr" sz="quarter" idx="11"/>
          </p:nvPr>
        </p:nvSpPr>
        <p:spPr>
          <a:xfrm>
            <a:off x="1928794" y="6421461"/>
            <a:ext cx="2895600" cy="365125"/>
          </a:xfrm>
        </p:spPr>
        <p:txBody>
          <a:bodyPr/>
          <a:lstStyle/>
          <a:p>
            <a:r>
              <a:rPr lang="ru-RU" dirty="0" smtClean="0"/>
              <a:t>© Скляренко О.А. 2024</a:t>
            </a:r>
            <a:endParaRPr lang="ru-RU" dirty="0"/>
          </a:p>
        </p:txBody>
      </p:sp>
      <p:pic>
        <p:nvPicPr>
          <p:cNvPr id="6" name="Picture 2" descr="C:\Users\Ольга\Desktop\free-png.ru-60-340x316.png"/>
          <p:cNvPicPr>
            <a:picLocks noChangeAspect="1" noChangeArrowheads="1"/>
          </p:cNvPicPr>
          <p:nvPr/>
        </p:nvPicPr>
        <p:blipFill>
          <a:blip r:embed="rId3"/>
          <a:srcRect r="14896"/>
          <a:stretch>
            <a:fillRect/>
          </a:stretch>
        </p:blipFill>
        <p:spPr bwMode="auto">
          <a:xfrm>
            <a:off x="5357818" y="2723112"/>
            <a:ext cx="3786213" cy="4134888"/>
          </a:xfrm>
          <a:prstGeom prst="rect">
            <a:avLst/>
          </a:prstGeom>
          <a:noFill/>
        </p:spPr>
      </p:pic>
      <p:pic>
        <p:nvPicPr>
          <p:cNvPr id="4" name="Picture 2" descr="C:\Users\Ольга\Desktop\Картинки КД\free-png.ru-129.png"/>
          <p:cNvPicPr>
            <a:picLocks noChangeAspect="1" noChangeArrowheads="1"/>
          </p:cNvPicPr>
          <p:nvPr/>
        </p:nvPicPr>
        <p:blipFill>
          <a:blip r:embed="rId4" cstate="print"/>
          <a:srcRect/>
          <a:stretch>
            <a:fillRect/>
          </a:stretch>
        </p:blipFill>
        <p:spPr bwMode="auto">
          <a:xfrm>
            <a:off x="4929190" y="6429396"/>
            <a:ext cx="616693" cy="431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142852"/>
            <a:ext cx="7686700" cy="857256"/>
          </a:xfrm>
        </p:spPr>
        <p:txBody>
          <a:bodyPr>
            <a:normAutofit/>
          </a:bodyPr>
          <a:lstStyle/>
          <a:p>
            <a:r>
              <a:rPr lang="uk-UA" b="1" dirty="0" smtClean="0">
                <a:solidFill>
                  <a:srgbClr val="CC0099"/>
                </a:solidFill>
                <a:effectLst>
                  <a:outerShdw blurRad="38100" dist="38100" dir="2700000" algn="tl">
                    <a:srgbClr val="000000">
                      <a:alpha val="43137"/>
                    </a:srgbClr>
                  </a:outerShdw>
                </a:effectLst>
              </a:rPr>
              <a:t>Це цікаво!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928926" y="928670"/>
            <a:ext cx="6043626" cy="5643602"/>
          </a:xfrm>
        </p:spPr>
        <p:txBody>
          <a:bodyPr>
            <a:normAutofit fontScale="92500"/>
          </a:bodyPr>
          <a:lstStyle/>
          <a:p>
            <a:pPr algn="ctr">
              <a:buNone/>
            </a:pPr>
            <a:r>
              <a:rPr lang="uk-UA" sz="2600" dirty="0" smtClean="0"/>
              <a:t>В ісламі, як і в інших світових релігіях, постійне моральне вдосконалення є обов’язком всіх мусульман. Згідно з віровченням, Аллах, який є милостивим і милосердним, вимагає і від мусульман виявляти такі самі якості. </a:t>
            </a:r>
            <a:r>
              <a:rPr lang="ru-RU" sz="2600" dirty="0" smtClean="0"/>
              <a:t>При цьому в Корані йдеться не лише про співпереживання, співчуття тим, хто потрапив в складне становище, а й про надання реальної безкорисливої допомоги і підтримки. Усі мусульмани мають платити </a:t>
            </a:r>
            <a:r>
              <a:rPr lang="ru-RU" sz="2600" i="1" dirty="0" smtClean="0"/>
              <a:t>закят</a:t>
            </a:r>
            <a:r>
              <a:rPr lang="ru-RU" sz="2600" dirty="0" smtClean="0"/>
              <a:t> — милостиню, або податок на користь тих, хто потребує допомоги.</a:t>
            </a:r>
            <a:endParaRPr lang="uk-UA" sz="2600" dirty="0"/>
          </a:p>
        </p:txBody>
      </p:sp>
      <p:sp>
        <p:nvSpPr>
          <p:cNvPr id="4" name="Нижний колонтитул 3"/>
          <p:cNvSpPr>
            <a:spLocks noGrp="1"/>
          </p:cNvSpPr>
          <p:nvPr>
            <p:ph type="ftr" sz="quarter" idx="11"/>
          </p:nvPr>
        </p:nvSpPr>
        <p:spPr>
          <a:xfrm>
            <a:off x="4500562" y="6421461"/>
            <a:ext cx="2895600"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882945" cy="1214422"/>
          </a:xfrm>
          <a:prstGeom prst="rect">
            <a:avLst/>
          </a:prstGeom>
          <a:noFill/>
        </p:spPr>
      </p:pic>
      <p:pic>
        <p:nvPicPr>
          <p:cNvPr id="4098" name="Picture 2" descr="C:\Users\User\Desktop\завантаження__1_-removebg-preview.png"/>
          <p:cNvPicPr>
            <a:picLocks noChangeAspect="1" noChangeArrowheads="1"/>
          </p:cNvPicPr>
          <p:nvPr/>
        </p:nvPicPr>
        <p:blipFill>
          <a:blip r:embed="rId3"/>
          <a:srcRect r="7499"/>
          <a:stretch>
            <a:fillRect/>
          </a:stretch>
        </p:blipFill>
        <p:spPr bwMode="auto">
          <a:xfrm flipH="1">
            <a:off x="0" y="1714488"/>
            <a:ext cx="2841502" cy="3071834"/>
          </a:xfrm>
          <a:prstGeom prst="rect">
            <a:avLst/>
          </a:prstGeom>
          <a:noFill/>
        </p:spPr>
      </p:pic>
      <p:pic>
        <p:nvPicPr>
          <p:cNvPr id="4099" name="Picture 3" descr="C:\Users\User\Desktop\images__4_-removebg-preview (1).png"/>
          <p:cNvPicPr>
            <a:picLocks noChangeAspect="1" noChangeArrowheads="1"/>
          </p:cNvPicPr>
          <p:nvPr/>
        </p:nvPicPr>
        <p:blipFill>
          <a:blip r:embed="rId4"/>
          <a:srcRect b="7074"/>
          <a:stretch>
            <a:fillRect/>
          </a:stretch>
        </p:blipFill>
        <p:spPr bwMode="auto">
          <a:xfrm>
            <a:off x="1428728" y="4981552"/>
            <a:ext cx="2266950" cy="1876448"/>
          </a:xfrm>
          <a:prstGeom prst="rect">
            <a:avLst/>
          </a:prstGeom>
          <a:noFill/>
        </p:spPr>
      </p:pic>
      <p:pic>
        <p:nvPicPr>
          <p:cNvPr id="4100" name="Picture 4" descr="C:\Users\User\Desktop\завантаження__2_-removebg-preview.png"/>
          <p:cNvPicPr>
            <a:picLocks noChangeAspect="1" noChangeArrowheads="1"/>
          </p:cNvPicPr>
          <p:nvPr/>
        </p:nvPicPr>
        <p:blipFill>
          <a:blip r:embed="rId5"/>
          <a:srcRect/>
          <a:stretch>
            <a:fillRect/>
          </a:stretch>
        </p:blipFill>
        <p:spPr bwMode="auto">
          <a:xfrm>
            <a:off x="1000100" y="0"/>
            <a:ext cx="2143125" cy="2143125"/>
          </a:xfrm>
          <a:prstGeom prst="rect">
            <a:avLst/>
          </a:prstGeom>
          <a:noFill/>
        </p:spPr>
      </p:pic>
      <p:pic>
        <p:nvPicPr>
          <p:cNvPr id="4102" name="Picture 6" descr="C:\Users\User\Desktop\images__7_-removebg-preview.png"/>
          <p:cNvPicPr>
            <a:picLocks noChangeAspect="1" noChangeArrowheads="1"/>
          </p:cNvPicPr>
          <p:nvPr/>
        </p:nvPicPr>
        <p:blipFill>
          <a:blip r:embed="rId6"/>
          <a:srcRect r="6061"/>
          <a:stretch>
            <a:fillRect/>
          </a:stretch>
        </p:blipFill>
        <p:spPr bwMode="auto">
          <a:xfrm flipH="1">
            <a:off x="0" y="4429132"/>
            <a:ext cx="2066943" cy="2000240"/>
          </a:xfrm>
          <a:prstGeom prst="rect">
            <a:avLst/>
          </a:prstGeom>
          <a:noFill/>
        </p:spPr>
      </p:pic>
      <p:pic>
        <p:nvPicPr>
          <p:cNvPr id="4103" name="Picture 7" descr="C:\Users\User\Desktop\images__6_-removebg-preview.png"/>
          <p:cNvPicPr>
            <a:picLocks noChangeAspect="1" noChangeArrowheads="1"/>
          </p:cNvPicPr>
          <p:nvPr/>
        </p:nvPicPr>
        <p:blipFill>
          <a:blip r:embed="rId7"/>
          <a:srcRect l="13333" t="30000" r="16666" b="10000"/>
          <a:stretch>
            <a:fillRect/>
          </a:stretch>
        </p:blipFill>
        <p:spPr bwMode="auto">
          <a:xfrm flipH="1">
            <a:off x="7955560" y="5715016"/>
            <a:ext cx="1188439" cy="1142984"/>
          </a:xfrm>
          <a:prstGeom prst="rect">
            <a:avLst/>
          </a:prstGeom>
          <a:noFill/>
        </p:spPr>
      </p:pic>
      <p:pic>
        <p:nvPicPr>
          <p:cNvPr id="4104" name="Picture 8" descr="C:\Users\User\Desktop\завантаження__2_-removebg-preview.png"/>
          <p:cNvPicPr>
            <a:picLocks noChangeAspect="1" noChangeArrowheads="1"/>
          </p:cNvPicPr>
          <p:nvPr/>
        </p:nvPicPr>
        <p:blipFill>
          <a:blip r:embed="rId8"/>
          <a:srcRect l="30000" t="33333"/>
          <a:stretch>
            <a:fillRect/>
          </a:stretch>
        </p:blipFill>
        <p:spPr bwMode="auto">
          <a:xfrm>
            <a:off x="2071670" y="3786190"/>
            <a:ext cx="1143007" cy="10885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142852"/>
            <a:ext cx="5500726" cy="857256"/>
          </a:xfrm>
        </p:spPr>
        <p:txBody>
          <a:bodyPr>
            <a:normAutofit/>
          </a:bodyPr>
          <a:lstStyle/>
          <a:p>
            <a:r>
              <a:rPr lang="uk-UA" b="1" dirty="0" smtClean="0">
                <a:solidFill>
                  <a:srgbClr val="CC0099"/>
                </a:solidFill>
                <a:effectLst>
                  <a:outerShdw blurRad="38100" dist="38100" dir="2700000" algn="tl">
                    <a:srgbClr val="000000">
                      <a:alpha val="43137"/>
                    </a:srgbClr>
                  </a:outerShdw>
                </a:effectLst>
              </a:rPr>
              <a:t>Це цікаво!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42844" y="1071546"/>
            <a:ext cx="5857916" cy="5643602"/>
          </a:xfrm>
        </p:spPr>
        <p:txBody>
          <a:bodyPr>
            <a:normAutofit fontScale="92500"/>
          </a:bodyPr>
          <a:lstStyle/>
          <a:p>
            <a:pPr algn="ctr">
              <a:buNone/>
            </a:pPr>
            <a:r>
              <a:rPr lang="uk-UA" sz="2400" dirty="0" smtClean="0"/>
              <a:t>У давніх юдеїв існували етичні норми про необхідність співчуття ближньому, надання йому моральної і матеріальної підтримки. Вважається, що добродійність є одним із основних постулатів юдаїзму. Старий Завіт містить декілька законів, що передбачають свого роду оподаткування на користь бідних. У Талмуді доброчинність позначається як праведність або справедливість: бідний має право отримувати, а спроможна людина має давати. Проте від обов’язку виявляти милосердя не звільняється ніхто: ні сильний світу цього, ні останній бідняк. </a:t>
            </a:r>
            <a:endParaRPr lang="uk-UA" sz="2400" dirty="0"/>
          </a:p>
        </p:txBody>
      </p:sp>
      <p:sp>
        <p:nvSpPr>
          <p:cNvPr id="4" name="Нижний колонтитул 3"/>
          <p:cNvSpPr>
            <a:spLocks noGrp="1"/>
          </p:cNvSpPr>
          <p:nvPr>
            <p:ph type="ftr" sz="quarter" idx="11"/>
          </p:nvPr>
        </p:nvSpPr>
        <p:spPr>
          <a:xfrm>
            <a:off x="0" y="6492875"/>
            <a:ext cx="2357422"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882945" cy="1214422"/>
          </a:xfrm>
          <a:prstGeom prst="rect">
            <a:avLst/>
          </a:prstGeom>
          <a:noFill/>
        </p:spPr>
      </p:pic>
      <p:pic>
        <p:nvPicPr>
          <p:cNvPr id="5122" name="Picture 2" descr="C:\Users\User\Desktop\images__4_-removebg-preview (1).png"/>
          <p:cNvPicPr>
            <a:picLocks noChangeAspect="1" noChangeArrowheads="1"/>
          </p:cNvPicPr>
          <p:nvPr/>
        </p:nvPicPr>
        <p:blipFill>
          <a:blip r:embed="rId3"/>
          <a:srcRect l="23333" r="23333"/>
          <a:stretch>
            <a:fillRect/>
          </a:stretch>
        </p:blipFill>
        <p:spPr bwMode="auto">
          <a:xfrm>
            <a:off x="7786710" y="1285860"/>
            <a:ext cx="1357290" cy="2544901"/>
          </a:xfrm>
          <a:prstGeom prst="rect">
            <a:avLst/>
          </a:prstGeom>
          <a:noFill/>
        </p:spPr>
      </p:pic>
      <p:pic>
        <p:nvPicPr>
          <p:cNvPr id="5123" name="Picture 3" descr="C:\Users\User\Desktop\images__5_-removebg-preview (2).png"/>
          <p:cNvPicPr>
            <a:picLocks noChangeAspect="1" noChangeArrowheads="1"/>
          </p:cNvPicPr>
          <p:nvPr/>
        </p:nvPicPr>
        <p:blipFill>
          <a:blip r:embed="rId4"/>
          <a:srcRect l="5264"/>
          <a:stretch>
            <a:fillRect/>
          </a:stretch>
        </p:blipFill>
        <p:spPr bwMode="auto">
          <a:xfrm>
            <a:off x="7645447" y="4286256"/>
            <a:ext cx="1498553" cy="2214554"/>
          </a:xfrm>
          <a:prstGeom prst="rect">
            <a:avLst/>
          </a:prstGeom>
          <a:noFill/>
        </p:spPr>
      </p:pic>
      <p:pic>
        <p:nvPicPr>
          <p:cNvPr id="5124" name="Picture 4" descr="C:\Users\User\Desktop\images-removebg-preview (1).png"/>
          <p:cNvPicPr>
            <a:picLocks noChangeAspect="1" noChangeArrowheads="1"/>
          </p:cNvPicPr>
          <p:nvPr/>
        </p:nvPicPr>
        <p:blipFill>
          <a:blip r:embed="rId5"/>
          <a:srcRect l="18009" r="10900"/>
          <a:stretch>
            <a:fillRect/>
          </a:stretch>
        </p:blipFill>
        <p:spPr bwMode="auto">
          <a:xfrm>
            <a:off x="5643569" y="1571612"/>
            <a:ext cx="1998121" cy="2928958"/>
          </a:xfrm>
          <a:prstGeom prst="rect">
            <a:avLst/>
          </a:prstGeom>
          <a:noFill/>
        </p:spPr>
      </p:pic>
      <p:pic>
        <p:nvPicPr>
          <p:cNvPr id="5125" name="Picture 5" descr="C:\Users\User\Desktop\images__1_-removebg-preview (1).png"/>
          <p:cNvPicPr>
            <a:picLocks noChangeAspect="1" noChangeArrowheads="1"/>
          </p:cNvPicPr>
          <p:nvPr/>
        </p:nvPicPr>
        <p:blipFill>
          <a:blip r:embed="rId6"/>
          <a:srcRect/>
          <a:stretch>
            <a:fillRect/>
          </a:stretch>
        </p:blipFill>
        <p:spPr bwMode="auto">
          <a:xfrm>
            <a:off x="6357950" y="66658"/>
            <a:ext cx="1704664" cy="1504954"/>
          </a:xfrm>
          <a:prstGeom prst="rect">
            <a:avLst/>
          </a:prstGeom>
          <a:noFill/>
        </p:spPr>
      </p:pic>
      <p:pic>
        <p:nvPicPr>
          <p:cNvPr id="5126" name="Picture 6" descr="C:\Users\User\Desktop\images__2_-removebg-preview (3).png"/>
          <p:cNvPicPr>
            <a:picLocks noChangeAspect="1" noChangeArrowheads="1"/>
          </p:cNvPicPr>
          <p:nvPr/>
        </p:nvPicPr>
        <p:blipFill>
          <a:blip r:embed="rId7"/>
          <a:srcRect t="26230"/>
          <a:stretch>
            <a:fillRect/>
          </a:stretch>
        </p:blipFill>
        <p:spPr bwMode="auto">
          <a:xfrm>
            <a:off x="5500694" y="5572140"/>
            <a:ext cx="2619375" cy="1285860"/>
          </a:xfrm>
          <a:prstGeom prst="rect">
            <a:avLst/>
          </a:prstGeom>
          <a:noFill/>
        </p:spPr>
      </p:pic>
      <p:pic>
        <p:nvPicPr>
          <p:cNvPr id="5127" name="Picture 7" descr="C:\Users\User\Desktop\завантаження__1_-removebg-preview.png"/>
          <p:cNvPicPr>
            <a:picLocks noChangeAspect="1" noChangeArrowheads="1"/>
          </p:cNvPicPr>
          <p:nvPr/>
        </p:nvPicPr>
        <p:blipFill>
          <a:blip r:embed="rId8"/>
          <a:srcRect l="26666" r="23333" b="40000"/>
          <a:stretch>
            <a:fillRect/>
          </a:stretch>
        </p:blipFill>
        <p:spPr bwMode="auto">
          <a:xfrm>
            <a:off x="142844" y="5643578"/>
            <a:ext cx="714380" cy="8572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14290"/>
            <a:ext cx="7115196" cy="857256"/>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71472" y="1142984"/>
            <a:ext cx="8229600" cy="2686056"/>
          </a:xfrm>
        </p:spPr>
        <p:txBody>
          <a:bodyPr>
            <a:normAutofit/>
          </a:bodyPr>
          <a:lstStyle/>
          <a:p>
            <a:pPr algn="ctr"/>
            <a:r>
              <a:rPr lang="uk-UA" sz="2600" dirty="0" smtClean="0"/>
              <a:t>У групах проведіть онлайн-пошук інформації щодо діяльності відомих волонтерів, меценатів, благодійників України чи твоєї громади або області. Використовуйте інформацію лише з перевірених ресурсів! Виберіть кількох осіб та розкажіть про них на загал.</a:t>
            </a:r>
            <a:endParaRPr lang="uk-UA" sz="2600" dirty="0"/>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5"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0"/>
            <a:ext cx="1398587" cy="1428736"/>
          </a:xfrm>
          <a:prstGeom prst="rect">
            <a:avLst/>
          </a:prstGeom>
          <a:noFill/>
        </p:spPr>
      </p:pic>
      <p:pic>
        <p:nvPicPr>
          <p:cNvPr id="6146" name="Picture 2" descr="C:\Users\User\Desktop\завантаження-removebg-preview (2).png"/>
          <p:cNvPicPr>
            <a:picLocks noChangeAspect="1" noChangeArrowheads="1"/>
          </p:cNvPicPr>
          <p:nvPr/>
        </p:nvPicPr>
        <p:blipFill>
          <a:blip r:embed="rId3"/>
          <a:srcRect t="4445" b="6666"/>
          <a:stretch>
            <a:fillRect/>
          </a:stretch>
        </p:blipFill>
        <p:spPr bwMode="auto">
          <a:xfrm>
            <a:off x="3000364" y="3643314"/>
            <a:ext cx="3616548" cy="3214710"/>
          </a:xfrm>
          <a:prstGeom prst="rect">
            <a:avLst/>
          </a:prstGeom>
          <a:noFill/>
        </p:spPr>
      </p:pic>
      <p:pic>
        <p:nvPicPr>
          <p:cNvPr id="6147" name="Picture 3" descr="C:\Users\User\Desktop\images__1_-removebg-preview.png"/>
          <p:cNvPicPr>
            <a:picLocks noChangeAspect="1" noChangeArrowheads="1"/>
          </p:cNvPicPr>
          <p:nvPr/>
        </p:nvPicPr>
        <p:blipFill>
          <a:blip r:embed="rId4"/>
          <a:srcRect/>
          <a:stretch>
            <a:fillRect/>
          </a:stretch>
        </p:blipFill>
        <p:spPr bwMode="auto">
          <a:xfrm>
            <a:off x="71406" y="3214686"/>
            <a:ext cx="2786082" cy="2786082"/>
          </a:xfrm>
          <a:prstGeom prst="rect">
            <a:avLst/>
          </a:prstGeom>
          <a:noFill/>
        </p:spPr>
      </p:pic>
      <p:pic>
        <p:nvPicPr>
          <p:cNvPr id="6148" name="Picture 4" descr="C:\Users\User\Desktop\завантаження-removebg-preview (4).png"/>
          <p:cNvPicPr>
            <a:picLocks noChangeAspect="1" noChangeArrowheads="1"/>
          </p:cNvPicPr>
          <p:nvPr/>
        </p:nvPicPr>
        <p:blipFill>
          <a:blip r:embed="rId5"/>
          <a:srcRect/>
          <a:stretch>
            <a:fillRect/>
          </a:stretch>
        </p:blipFill>
        <p:spPr bwMode="auto">
          <a:xfrm>
            <a:off x="6286512" y="3071810"/>
            <a:ext cx="2786082" cy="2786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Закріплення вивченого матеріалу</a:t>
            </a:r>
            <a:endParaRPr lang="ru-RU" b="1" dirty="0">
              <a:solidFill>
                <a:srgbClr val="CC0099"/>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457200" y="1600201"/>
            <a:ext cx="8229600" cy="2257428"/>
          </a:xfrm>
        </p:spPr>
        <p:txBody>
          <a:bodyPr/>
          <a:lstStyle/>
          <a:p>
            <a:pPr algn="ctr"/>
            <a:r>
              <a:rPr lang="uk-UA" dirty="0" smtClean="0"/>
              <a:t>Гра «Знайдіть відповідність»</a:t>
            </a:r>
          </a:p>
          <a:p>
            <a:pPr algn="ctr"/>
            <a:r>
              <a:rPr lang="en-US" dirty="0" smtClean="0">
                <a:hlinkClick r:id="rId2"/>
              </a:rPr>
              <a:t>https://learningapps.org/watch?v=pvj789eqn24</a:t>
            </a:r>
            <a:endParaRPr lang="uk-UA" dirty="0" smtClean="0"/>
          </a:p>
          <a:p>
            <a:pPr algn="ctr"/>
            <a:endParaRPr lang="uk-UA" dirty="0" smtClean="0"/>
          </a:p>
          <a:p>
            <a:pPr algn="ctr"/>
            <a:endParaRPr lang="uk-UA" dirty="0" smtClean="0"/>
          </a:p>
        </p:txBody>
      </p:sp>
      <p:pic>
        <p:nvPicPr>
          <p:cNvPr id="4" name="Picture 5" descr="721637218"/>
          <p:cNvPicPr>
            <a:picLocks noChangeAspect="1" noChangeArrowheads="1"/>
          </p:cNvPicPr>
          <p:nvPr/>
        </p:nvPicPr>
        <p:blipFill>
          <a:blip r:embed="rId3"/>
          <a:srcRect/>
          <a:stretch>
            <a:fillRect/>
          </a:stretch>
        </p:blipFill>
        <p:spPr bwMode="auto">
          <a:xfrm>
            <a:off x="6054725" y="3505200"/>
            <a:ext cx="1412875" cy="2843213"/>
          </a:xfrm>
          <a:prstGeom prst="rect">
            <a:avLst/>
          </a:prstGeom>
          <a:noFill/>
          <a:ln w="9525">
            <a:noFill/>
            <a:miter lim="800000"/>
            <a:headEnd/>
            <a:tailEnd/>
          </a:ln>
        </p:spPr>
      </p:pic>
      <p:pic>
        <p:nvPicPr>
          <p:cNvPr id="7" name="Picture 2" descr="C:\Users\Ольга\Desktop\1647018966_1-kartinkin-net-p-kartinki-uchenikov-dlya-prezentatsii-1.png"/>
          <p:cNvPicPr>
            <a:picLocks noChangeAspect="1" noChangeArrowheads="1"/>
          </p:cNvPicPr>
          <p:nvPr/>
        </p:nvPicPr>
        <p:blipFill>
          <a:blip r:embed="rId4" cstate="print"/>
          <a:srcRect/>
          <a:stretch>
            <a:fillRect/>
          </a:stretch>
        </p:blipFill>
        <p:spPr bwMode="auto">
          <a:xfrm flipH="1">
            <a:off x="714348" y="3031699"/>
            <a:ext cx="3643338" cy="3826301"/>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85828" y="116633"/>
            <a:ext cx="7886700" cy="954914"/>
          </a:xfrm>
          <a:noFill/>
        </p:spPr>
        <p:txBody>
          <a:bodyPr>
            <a:noAutofit/>
          </a:bodyPr>
          <a:lstStyle/>
          <a:p>
            <a:pPr algn="ctr" fontAlgn="auto">
              <a:spcAft>
                <a:spcPts val="0"/>
              </a:spcAft>
              <a:defRPr/>
            </a:pPr>
            <a:r>
              <a:rPr lang="uk-UA" sz="4400" b="1" i="1" dirty="0" smtClean="0">
                <a:ln w="6600">
                  <a:solidFill>
                    <a:schemeClr val="accent2"/>
                  </a:solidFill>
                  <a:prstDash val="solid"/>
                </a:ln>
                <a:solidFill>
                  <a:srgbClr val="CC0099"/>
                </a:solidFill>
                <a:effectLst>
                  <a:outerShdw dist="38100" dir="2700000" algn="tl" rotWithShape="0">
                    <a:schemeClr val="accent2"/>
                  </a:outerShdw>
                </a:effectLst>
                <a:latin typeface="+mn-lt"/>
              </a:rPr>
              <a:t>Дошка настрою</a:t>
            </a:r>
            <a:endParaRPr lang="ru-RU" sz="4400" b="1" i="1" dirty="0">
              <a:ln w="6600">
                <a:solidFill>
                  <a:schemeClr val="accent2"/>
                </a:solidFill>
                <a:prstDash val="solid"/>
              </a:ln>
              <a:solidFill>
                <a:srgbClr val="CC0099"/>
              </a:solidFill>
              <a:effectLst>
                <a:outerShdw dist="38100" dir="2700000" algn="tl" rotWithShape="0">
                  <a:schemeClr val="accent2"/>
                </a:outerShdw>
              </a:effectLst>
              <a:latin typeface="+mn-lt"/>
            </a:endParaRPr>
          </a:p>
        </p:txBody>
      </p:sp>
      <p:pic>
        <p:nvPicPr>
          <p:cNvPr id="1026" name="Picture 2" descr="C:\Users\Ольга\Desktop\free-png.ru-38.png"/>
          <p:cNvPicPr>
            <a:picLocks noChangeAspect="1" noChangeArrowheads="1"/>
          </p:cNvPicPr>
          <p:nvPr/>
        </p:nvPicPr>
        <p:blipFill>
          <a:blip r:embed="rId2" cstate="print"/>
          <a:srcRect/>
          <a:stretch>
            <a:fillRect/>
          </a:stretch>
        </p:blipFill>
        <p:spPr bwMode="auto">
          <a:xfrm>
            <a:off x="1357290" y="785794"/>
            <a:ext cx="6215106" cy="5914479"/>
          </a:xfrm>
          <a:prstGeom prst="rect">
            <a:avLst/>
          </a:prstGeom>
          <a:noFill/>
        </p:spPr>
      </p:pic>
      <p:pic>
        <p:nvPicPr>
          <p:cNvPr id="8195" name="Picture 3" descr="C:\Users\Ольга\Desktop\букви\_005_yapfiles.ru.png"/>
          <p:cNvPicPr>
            <a:picLocks noChangeAspect="1" noChangeArrowheads="1"/>
          </p:cNvPicPr>
          <p:nvPr/>
        </p:nvPicPr>
        <p:blipFill>
          <a:blip r:embed="rId3" cstate="print"/>
          <a:srcRect l="13298" r="4521"/>
          <a:stretch>
            <a:fillRect/>
          </a:stretch>
        </p:blipFill>
        <p:spPr bwMode="auto">
          <a:xfrm>
            <a:off x="4643438" y="2714620"/>
            <a:ext cx="2579845" cy="1643074"/>
          </a:xfrm>
          <a:prstGeom prst="rect">
            <a:avLst/>
          </a:prstGeom>
          <a:noFill/>
        </p:spPr>
      </p:pic>
      <p:pic>
        <p:nvPicPr>
          <p:cNvPr id="8196" name="Picture 4" descr="C:\Users\Ольга\Desktop\1645708339_15-kartinkin-net-p-krasivie-kartinki-smailiki-16.png"/>
          <p:cNvPicPr>
            <a:picLocks noChangeAspect="1" noChangeArrowheads="1"/>
          </p:cNvPicPr>
          <p:nvPr/>
        </p:nvPicPr>
        <p:blipFill>
          <a:blip r:embed="rId4" cstate="print"/>
          <a:srcRect/>
          <a:stretch>
            <a:fillRect/>
          </a:stretch>
        </p:blipFill>
        <p:spPr bwMode="auto">
          <a:xfrm>
            <a:off x="5072066" y="4500570"/>
            <a:ext cx="1571636" cy="1571636"/>
          </a:xfrm>
          <a:prstGeom prst="rect">
            <a:avLst/>
          </a:prstGeom>
          <a:noFill/>
        </p:spPr>
      </p:pic>
      <p:pic>
        <p:nvPicPr>
          <p:cNvPr id="8197" name="Picture 5" descr="C:\Users\Ольга\Desktop\1576643035_1-8.png"/>
          <p:cNvPicPr>
            <a:picLocks noChangeAspect="1" noChangeArrowheads="1"/>
          </p:cNvPicPr>
          <p:nvPr/>
        </p:nvPicPr>
        <p:blipFill>
          <a:blip r:embed="rId5" cstate="print"/>
          <a:srcRect/>
          <a:stretch>
            <a:fillRect/>
          </a:stretch>
        </p:blipFill>
        <p:spPr bwMode="auto">
          <a:xfrm>
            <a:off x="2643174" y="4714884"/>
            <a:ext cx="1571636" cy="1571636"/>
          </a:xfrm>
          <a:prstGeom prst="rect">
            <a:avLst/>
          </a:prstGeom>
          <a:noFill/>
        </p:spPr>
      </p:pic>
      <p:pic>
        <p:nvPicPr>
          <p:cNvPr id="8198" name="Picture 6" descr="C:\Users\Ольга\Desktop\1647724840_3-amiel-club-p-super-smailiki-kartinki-3.png"/>
          <p:cNvPicPr>
            <a:picLocks noChangeAspect="1" noChangeArrowheads="1"/>
          </p:cNvPicPr>
          <p:nvPr/>
        </p:nvPicPr>
        <p:blipFill>
          <a:blip r:embed="rId6" cstate="print"/>
          <a:srcRect/>
          <a:stretch>
            <a:fillRect/>
          </a:stretch>
        </p:blipFill>
        <p:spPr bwMode="auto">
          <a:xfrm>
            <a:off x="1785918" y="2500306"/>
            <a:ext cx="2974813" cy="235745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Ольга\Desktop\1642499775_36-abrakadabra-fun-p-klipart-na-prozrachnom-fone-shkola-uchenik-61.png"/>
          <p:cNvPicPr>
            <a:picLocks noChangeAspect="1" noChangeArrowheads="1"/>
          </p:cNvPicPr>
          <p:nvPr/>
        </p:nvPicPr>
        <p:blipFill>
          <a:blip r:embed="rId2"/>
          <a:srcRect t="51983"/>
          <a:stretch>
            <a:fillRect/>
          </a:stretch>
        </p:blipFill>
        <p:spPr bwMode="auto">
          <a:xfrm>
            <a:off x="0" y="3532936"/>
            <a:ext cx="9144000" cy="3325066"/>
          </a:xfrm>
          <a:prstGeom prst="rect">
            <a:avLst/>
          </a:prstGeom>
          <a:noFill/>
        </p:spPr>
      </p:pic>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Домашня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1543048"/>
          </a:xfrm>
        </p:spPr>
        <p:txBody>
          <a:bodyPr>
            <a:normAutofit lnSpcReduction="10000"/>
          </a:bodyPr>
          <a:lstStyle/>
          <a:p>
            <a:pPr lvl="0" algn="ctr"/>
            <a:r>
              <a:rPr lang="uk-UA" dirty="0" smtClean="0"/>
              <a:t>Стор. 134, вправа 11.</a:t>
            </a:r>
          </a:p>
          <a:p>
            <a:pPr lvl="0" algn="ctr"/>
            <a:r>
              <a:rPr lang="uk-UA" dirty="0" smtClean="0"/>
              <a:t>На урок взяти олівці, папір А4, ножиці, клей</a:t>
            </a:r>
            <a:r>
              <a:rPr lang="uk-UA" smtClean="0"/>
              <a:t>, кольоровий папір.</a:t>
            </a:r>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par>
                          <p:cTn id="10" fill="hold">
                            <p:stCondLst>
                              <p:cond delay="76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3"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Джерела </a:t>
            </a:r>
            <a:r>
              <a:rPr lang="uk-UA" b="1" smtClean="0">
                <a:solidFill>
                  <a:srgbClr val="CC0099"/>
                </a:solidFill>
                <a:effectLst>
                  <a:outerShdw blurRad="38100" dist="38100" dir="2700000" algn="tl">
                    <a:srgbClr val="000000">
                      <a:alpha val="43137"/>
                    </a:srgbClr>
                  </a:outerShdw>
                </a:effectLst>
              </a:rPr>
              <a:t>та література</a:t>
            </a:r>
            <a:endParaRPr lang="ru-RU" b="1">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0"/>
            <a:ext cx="8472518" cy="4525963"/>
          </a:xfrm>
        </p:spPr>
        <p:txBody>
          <a:bodyPr>
            <a:normAutofit fontScale="62500" lnSpcReduction="20000"/>
          </a:bodyPr>
          <a:lstStyle/>
          <a:p>
            <a:r>
              <a:rPr lang="en-US" sz="4200" dirty="0" smtClean="0">
                <a:hlinkClick r:id="rId2"/>
              </a:rPr>
              <a:t>https://www.calameo.com/read/006191963d289874a374e</a:t>
            </a:r>
            <a:endParaRPr lang="uk-UA" sz="4200" dirty="0" smtClean="0">
              <a:hlinkClick r:id="rId2"/>
            </a:endParaRPr>
          </a:p>
          <a:p>
            <a:r>
              <a:rPr lang="en-US" sz="4200" dirty="0" smtClean="0">
                <a:hlinkClick r:id="rId2"/>
              </a:rPr>
              <a:t>https://ua.izzi.digital/DOS/308410/352660.html</a:t>
            </a:r>
            <a:endParaRPr lang="uk-UA" sz="4200" dirty="0" smtClean="0">
              <a:hlinkClick r:id="rId2"/>
            </a:endParaRPr>
          </a:p>
          <a:p>
            <a:r>
              <a:rPr lang="en-US" sz="4200" dirty="0" smtClean="0">
                <a:hlinkClick r:id="rId3"/>
              </a:rPr>
              <a:t>https://kdukraine.com/app/uploads/2023/07/zbirka_new.pdf</a:t>
            </a:r>
            <a:endParaRPr lang="uk-UA" sz="4200" dirty="0" smtClean="0"/>
          </a:p>
          <a:p>
            <a:r>
              <a:rPr lang="en-US" sz="4200" dirty="0" smtClean="0">
                <a:hlinkClick r:id="rId4"/>
              </a:rPr>
              <a:t>https://www.bitlex.ua/uk/blog/terms/post/volonterstvo</a:t>
            </a:r>
            <a:endParaRPr lang="uk-UA" sz="4200" smtClean="0"/>
          </a:p>
          <a:p>
            <a:r>
              <a:rPr lang="uk-UA" sz="4200" smtClean="0"/>
              <a:t>Культура </a:t>
            </a:r>
            <a:r>
              <a:rPr lang="uk-UA" sz="4200" dirty="0" smtClean="0"/>
              <a:t>добросусідства : підручн. для 6 класу  закладів загальної середньої освіти / М. Араджионі, Л. Гретченко, О. Козорог, Н. Лебідь, В. Потапова., І. Унгурян, З. Філончук – К. : Видавничий дім «Основа», 2023. – 143 с. : іл.  </a:t>
            </a:r>
          </a:p>
          <a:p>
            <a:pPr>
              <a:buNone/>
            </a:pPr>
            <a:endParaRPr lang="uk-UA"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Ольга\Desktop\free-png.ru-51 (1).png"/>
          <p:cNvPicPr>
            <a:picLocks noChangeAspect="1" noChangeArrowheads="1"/>
          </p:cNvPicPr>
          <p:nvPr/>
        </p:nvPicPr>
        <p:blipFill>
          <a:blip r:embed="rId2"/>
          <a:srcRect/>
          <a:stretch>
            <a:fillRect/>
          </a:stretch>
        </p:blipFill>
        <p:spPr bwMode="auto">
          <a:xfrm>
            <a:off x="652601" y="1163589"/>
            <a:ext cx="7848489" cy="5480121"/>
          </a:xfrm>
          <a:prstGeom prst="rect">
            <a:avLst/>
          </a:prstGeom>
          <a:noFill/>
        </p:spPr>
      </p:pic>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Мотивація до навчання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43042" y="4000504"/>
            <a:ext cx="6500858" cy="2125659"/>
          </a:xfrm>
        </p:spPr>
        <p:txBody>
          <a:bodyPr>
            <a:normAutofit fontScale="92500" lnSpcReduction="10000"/>
          </a:bodyPr>
          <a:lstStyle/>
          <a:p>
            <a:pPr algn="ctr"/>
            <a:r>
              <a:rPr lang="ru-RU" sz="3600" dirty="0" smtClean="0"/>
              <a:t>Пригадай, що ти вже знаєш за цією темою. </a:t>
            </a:r>
          </a:p>
          <a:p>
            <a:pPr algn="ctr"/>
            <a:r>
              <a:rPr lang="ru-RU" sz="3600" dirty="0" smtClean="0"/>
              <a:t>Чого саме ви очікуєте від </a:t>
            </a:r>
          </a:p>
          <a:p>
            <a:pPr algn="ctr">
              <a:buNone/>
            </a:pPr>
            <a:r>
              <a:rPr lang="ru-RU" sz="3600" dirty="0" smtClean="0"/>
              <a:t>  цього уроку?</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2" y="0"/>
            <a:ext cx="4643438" cy="1143000"/>
          </a:xfrm>
        </p:spPr>
        <p:txBody>
          <a:bodyPr/>
          <a:lstStyle/>
          <a:p>
            <a:r>
              <a:rPr lang="uk-UA" b="1" dirty="0" smtClean="0">
                <a:solidFill>
                  <a:srgbClr val="CC0099"/>
                </a:solidFill>
                <a:effectLst>
                  <a:outerShdw blurRad="38100" dist="38100" dir="2700000" algn="tl">
                    <a:srgbClr val="C0C0C0"/>
                  </a:outerShdw>
                </a:effectLst>
              </a:rPr>
              <a:t>«</a:t>
            </a:r>
            <a:r>
              <a:rPr lang="uk-UA" b="1" dirty="0" smtClean="0">
                <a:solidFill>
                  <a:srgbClr val="CC0099"/>
                </a:solidFill>
                <a:effectLst>
                  <a:outerShdw blurRad="38100" dist="38100" dir="2700000" algn="tl">
                    <a:srgbClr val="000000">
                      <a:alpha val="43137"/>
                    </a:srgbClr>
                  </a:outerShdw>
                </a:effectLst>
              </a:rPr>
              <a:t>Асоціації</a:t>
            </a:r>
            <a:r>
              <a:rPr lang="uk-UA" b="1" dirty="0" smtClean="0">
                <a:solidFill>
                  <a:srgbClr val="CC0099"/>
                </a:solidFill>
                <a:effectLst>
                  <a:outerShdw blurRad="38100" dist="38100" dir="2700000" algn="tl">
                    <a:srgbClr val="C0C0C0"/>
                  </a:outerShdw>
                </a:effectLst>
              </a:rPr>
              <a:t>»</a:t>
            </a:r>
            <a:endParaRPr lang="uk-UA"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0" y="6492875"/>
            <a:ext cx="1928794" cy="365125"/>
          </a:xfrm>
        </p:spPr>
        <p:txBody>
          <a:bodyPr/>
          <a:lstStyle/>
          <a:p>
            <a:r>
              <a:rPr lang="ru-RU" dirty="0" smtClean="0"/>
              <a:t>© Скляренко О.А. 2024</a:t>
            </a:r>
            <a:endParaRPr lang="ru-RU" dirty="0"/>
          </a:p>
        </p:txBody>
      </p:sp>
      <p:pic>
        <p:nvPicPr>
          <p:cNvPr id="3" name="Picture 2" descr="C:\Users\User\Desktop\Untitled-removebg-preview.png"/>
          <p:cNvPicPr>
            <a:picLocks noChangeAspect="1" noChangeArrowheads="1"/>
          </p:cNvPicPr>
          <p:nvPr/>
        </p:nvPicPr>
        <p:blipFill>
          <a:blip r:embed="rId2"/>
          <a:srcRect/>
          <a:stretch>
            <a:fillRect/>
          </a:stretch>
        </p:blipFill>
        <p:spPr bwMode="auto">
          <a:xfrm>
            <a:off x="0" y="0"/>
            <a:ext cx="6715140" cy="6725305"/>
          </a:xfrm>
          <a:prstGeom prst="rect">
            <a:avLst/>
          </a:prstGeom>
          <a:noFill/>
        </p:spPr>
      </p:pic>
      <p:pic>
        <p:nvPicPr>
          <p:cNvPr id="2051" name="Picture 3" descr="C:\Users\User\Desktop\17844908466b614e00320707a3fec4cb-removebg-preview.png"/>
          <p:cNvPicPr>
            <a:picLocks noChangeAspect="1" noChangeArrowheads="1"/>
          </p:cNvPicPr>
          <p:nvPr/>
        </p:nvPicPr>
        <p:blipFill>
          <a:blip r:embed="rId3"/>
          <a:srcRect/>
          <a:stretch>
            <a:fillRect/>
          </a:stretch>
        </p:blipFill>
        <p:spPr bwMode="auto">
          <a:xfrm flipH="1">
            <a:off x="5857884" y="4239127"/>
            <a:ext cx="3286116" cy="261887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28670"/>
          </a:xfrm>
        </p:spPr>
        <p:txBody>
          <a:bodyPr>
            <a:normAutofit/>
          </a:bodyPr>
          <a:lstStyle/>
          <a:p>
            <a:r>
              <a:rPr lang="uk-UA" b="1" dirty="0" smtClean="0">
                <a:solidFill>
                  <a:srgbClr val="CC0099"/>
                </a:solidFill>
                <a:effectLst>
                  <a:outerShdw blurRad="38100" dist="38100" dir="2700000" algn="tl">
                    <a:srgbClr val="000000">
                      <a:alpha val="43137"/>
                    </a:srgbClr>
                  </a:outerShdw>
                </a:effectLst>
              </a:rPr>
              <a:t>Групова гра</a:t>
            </a:r>
            <a:endParaRPr lang="ru-RU" dirty="0"/>
          </a:p>
        </p:txBody>
      </p:sp>
      <p:sp>
        <p:nvSpPr>
          <p:cNvPr id="4" name="Нижний колонтитул 3"/>
          <p:cNvSpPr>
            <a:spLocks noGrp="1"/>
          </p:cNvSpPr>
          <p:nvPr>
            <p:ph type="ftr" sz="quarter" idx="11"/>
          </p:nvPr>
        </p:nvSpPr>
        <p:spPr>
          <a:xfrm>
            <a:off x="1357290" y="6492875"/>
            <a:ext cx="2895600" cy="365125"/>
          </a:xfrm>
        </p:spPr>
        <p:txBody>
          <a:bodyPr/>
          <a:lstStyle/>
          <a:p>
            <a:r>
              <a:rPr lang="ru-RU" dirty="0" smtClean="0"/>
              <a:t>© Скляренко О.А. 2024</a:t>
            </a:r>
            <a:endParaRPr lang="ru-RU" dirty="0"/>
          </a:p>
        </p:txBody>
      </p:sp>
      <p:pic>
        <p:nvPicPr>
          <p:cNvPr id="5" name="Picture 4" descr="C:\Users\Ольга\Desktop\Teacher-Transparent-Background.png"/>
          <p:cNvPicPr>
            <a:picLocks noChangeAspect="1" noChangeArrowheads="1"/>
          </p:cNvPicPr>
          <p:nvPr/>
        </p:nvPicPr>
        <p:blipFill>
          <a:blip r:embed="rId2"/>
          <a:srcRect/>
          <a:stretch>
            <a:fillRect/>
          </a:stretch>
        </p:blipFill>
        <p:spPr bwMode="auto">
          <a:xfrm>
            <a:off x="27398" y="1071547"/>
            <a:ext cx="8759444" cy="5786454"/>
          </a:xfrm>
          <a:prstGeom prst="rect">
            <a:avLst/>
          </a:prstGeom>
          <a:noFill/>
        </p:spPr>
      </p:pic>
      <p:sp>
        <p:nvSpPr>
          <p:cNvPr id="3" name="Содержимое 2"/>
          <p:cNvSpPr>
            <a:spLocks noGrp="1"/>
          </p:cNvSpPr>
          <p:nvPr>
            <p:ph idx="1"/>
          </p:nvPr>
        </p:nvSpPr>
        <p:spPr>
          <a:xfrm>
            <a:off x="1285852" y="1714488"/>
            <a:ext cx="5357850" cy="2643206"/>
          </a:xfrm>
        </p:spPr>
        <p:txBody>
          <a:bodyPr>
            <a:normAutofit fontScale="92500" lnSpcReduction="20000"/>
          </a:bodyPr>
          <a:lstStyle/>
          <a:p>
            <a:pPr algn="ctr">
              <a:buNone/>
            </a:pPr>
            <a:r>
              <a:rPr lang="ru-RU" b="1" i="1" dirty="0" smtClean="0">
                <a:solidFill>
                  <a:schemeClr val="bg1"/>
                </a:solidFill>
              </a:rPr>
              <a:t>«Стискай!»</a:t>
            </a:r>
            <a:endParaRPr lang="ru-RU" dirty="0" smtClean="0"/>
          </a:p>
          <a:p>
            <a:pPr algn="ctr">
              <a:buNone/>
            </a:pPr>
            <a:r>
              <a:rPr lang="ru-RU" dirty="0" smtClean="0">
                <a:solidFill>
                  <a:schemeClr val="bg1"/>
                </a:solidFill>
              </a:rPr>
              <a:t>(Діти стають у коло і несильно стискають руку однокласника(-ці) зліва або справа, який/яка продовжує «коло»). </a:t>
            </a:r>
            <a:endParaRPr lang="ru-RU" i="1" dirty="0">
              <a:solidFill>
                <a:schemeClr val="bg1"/>
              </a:solidFill>
            </a:endParaRPr>
          </a:p>
        </p:txBody>
      </p:sp>
      <p:pic>
        <p:nvPicPr>
          <p:cNvPr id="6" name="Picture 2" descr="C:\Users\Ольга\Desktop\istockphoto-147318788-612x612-removebg-preview.png"/>
          <p:cNvPicPr>
            <a:picLocks noChangeAspect="1" noChangeArrowheads="1"/>
          </p:cNvPicPr>
          <p:nvPr/>
        </p:nvPicPr>
        <p:blipFill>
          <a:blip r:embed="rId3" cstate="print"/>
          <a:srcRect/>
          <a:stretch>
            <a:fillRect/>
          </a:stretch>
        </p:blipFill>
        <p:spPr bwMode="auto">
          <a:xfrm>
            <a:off x="0" y="1"/>
            <a:ext cx="1142976" cy="120533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Обмін інформацією</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85720" y="1428736"/>
            <a:ext cx="4429156" cy="5072098"/>
          </a:xfrm>
        </p:spPr>
        <p:txBody>
          <a:bodyPr>
            <a:normAutofit/>
          </a:bodyPr>
          <a:lstStyle/>
          <a:p>
            <a:pPr algn="ctr"/>
            <a:r>
              <a:rPr lang="ru-RU" sz="2600" dirty="0" smtClean="0"/>
              <a:t>Що допомогло вам під час вправи «Стискай!»?</a:t>
            </a:r>
          </a:p>
          <a:p>
            <a:pPr algn="ctr"/>
            <a:r>
              <a:rPr lang="ru-RU" sz="2600" b="1" i="1" dirty="0" smtClean="0">
                <a:solidFill>
                  <a:srgbClr val="FF0000"/>
                </a:solidFill>
              </a:rPr>
              <a:t>Висновок: </a:t>
            </a:r>
            <a:r>
              <a:rPr lang="ru-RU" sz="2600" dirty="0" smtClean="0"/>
              <a:t>ви були одним колективом, бо прислухалися до інших. Саме так діють люди в одній громаді: </a:t>
            </a:r>
            <a:r>
              <a:rPr lang="ru-RU" sz="2600" b="1" i="1" dirty="0" smtClean="0">
                <a:solidFill>
                  <a:srgbClr val="0033CC"/>
                </a:solidFill>
              </a:rPr>
              <a:t>допомагають одне одному, підтримуючи в різних життєвих ситуаціях</a:t>
            </a:r>
            <a:r>
              <a:rPr lang="ru-RU" sz="2600" dirty="0" smtClean="0"/>
              <a:t>.</a:t>
            </a:r>
            <a:endParaRPr lang="ru-RU" sz="2600" dirty="0"/>
          </a:p>
        </p:txBody>
      </p:sp>
      <p:sp>
        <p:nvSpPr>
          <p:cNvPr id="4" name="Нижний колонтитул 3"/>
          <p:cNvSpPr>
            <a:spLocks noGrp="1"/>
          </p:cNvSpPr>
          <p:nvPr>
            <p:ph type="ftr" sz="quarter" idx="11"/>
          </p:nvPr>
        </p:nvSpPr>
        <p:spPr>
          <a:xfrm>
            <a:off x="1357290" y="6421461"/>
            <a:ext cx="2895600" cy="365125"/>
          </a:xfrm>
        </p:spPr>
        <p:txBody>
          <a:bodyPr/>
          <a:lstStyle/>
          <a:p>
            <a:r>
              <a:rPr lang="ru-RU" dirty="0" smtClean="0"/>
              <a:t>© Скляренко О.А. 2024</a:t>
            </a:r>
            <a:endParaRPr lang="ru-RU" dirty="0"/>
          </a:p>
        </p:txBody>
      </p:sp>
      <p:pic>
        <p:nvPicPr>
          <p:cNvPr id="7170" name="Picture 2" descr="C:\Users\Ольга\Desktop\images__6_-removebg-preview.png"/>
          <p:cNvPicPr>
            <a:picLocks noChangeAspect="1" noChangeArrowheads="1"/>
          </p:cNvPicPr>
          <p:nvPr/>
        </p:nvPicPr>
        <p:blipFill>
          <a:blip r:embed="rId2"/>
          <a:srcRect/>
          <a:stretch>
            <a:fillRect/>
          </a:stretch>
        </p:blipFill>
        <p:spPr bwMode="auto">
          <a:xfrm>
            <a:off x="4381547" y="5429264"/>
            <a:ext cx="4762453" cy="1428736"/>
          </a:xfrm>
          <a:prstGeom prst="rect">
            <a:avLst/>
          </a:prstGeom>
          <a:noFill/>
        </p:spPr>
      </p:pic>
      <p:pic>
        <p:nvPicPr>
          <p:cNvPr id="7171" name="Picture 3" descr="C:\Users\Ольга\Desktop\images__5_-removebg-preview (2).png"/>
          <p:cNvPicPr>
            <a:picLocks noChangeAspect="1" noChangeArrowheads="1"/>
          </p:cNvPicPr>
          <p:nvPr/>
        </p:nvPicPr>
        <p:blipFill>
          <a:blip r:embed="rId3"/>
          <a:srcRect t="6340" b="8063"/>
          <a:stretch>
            <a:fillRect/>
          </a:stretch>
        </p:blipFill>
        <p:spPr bwMode="auto">
          <a:xfrm>
            <a:off x="4857752" y="1357298"/>
            <a:ext cx="4214810"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71414"/>
            <a:ext cx="6929486"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127 - 128.</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E:\2023-2024 н.р\2 КУЛЬТУРА ДОБРОСУСІДСТВА\6 клас\УРОКИ 6 кл 2023-2024\підр.6 кл.jpg"/>
          <p:cNvPicPr>
            <a:picLocks noChangeAspect="1" noChangeArrowheads="1"/>
          </p:cNvPicPr>
          <p:nvPr/>
        </p:nvPicPr>
        <p:blipFill>
          <a:blip r:embed="rId6"/>
          <a:srcRect/>
          <a:stretch>
            <a:fillRect/>
          </a:stretch>
        </p:blipFill>
        <p:spPr bwMode="auto">
          <a:xfrm>
            <a:off x="0" y="0"/>
            <a:ext cx="1106314" cy="1541464"/>
          </a:xfrm>
          <a:prstGeom prst="rect">
            <a:avLst/>
          </a:prstGeom>
          <a:noFill/>
        </p:spPr>
      </p:pic>
      <p:pic>
        <p:nvPicPr>
          <p:cNvPr id="12" name="Picture 2" descr="C:\Users\Ольга\Desktop\Без_названия-removebg-preview.png"/>
          <p:cNvPicPr>
            <a:picLocks noChangeAspect="1" noChangeArrowheads="1"/>
          </p:cNvPicPr>
          <p:nvPr/>
        </p:nvPicPr>
        <p:blipFill>
          <a:blip r:embed="rId7"/>
          <a:srcRect/>
          <a:stretch>
            <a:fillRect/>
          </a:stretch>
        </p:blipFill>
        <p:spPr bwMode="auto">
          <a:xfrm flipH="1">
            <a:off x="5643570" y="1285860"/>
            <a:ext cx="2433661" cy="2889193"/>
          </a:xfrm>
          <a:prstGeom prst="rect">
            <a:avLst/>
          </a:prstGeom>
          <a:noFill/>
        </p:spPr>
      </p:pic>
      <p:pic>
        <p:nvPicPr>
          <p:cNvPr id="14"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5763745" y="2405293"/>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14290"/>
            <a:ext cx="6729402" cy="939784"/>
          </a:xfrm>
        </p:spPr>
        <p:txBody>
          <a:bodyPr/>
          <a:lstStyle/>
          <a:p>
            <a:r>
              <a:rPr lang="uk-UA" b="1" dirty="0" smtClean="0">
                <a:solidFill>
                  <a:srgbClr val="CC0099"/>
                </a:solidFill>
                <a:effectLst>
                  <a:outerShdw blurRad="38100" dist="38100" dir="2700000" algn="tl">
                    <a:srgbClr val="000000">
                      <a:alpha val="43137"/>
                    </a:srgbClr>
                  </a:outerShdw>
                </a:effectLst>
              </a:rPr>
              <a:t>Поміркуймо!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85804" y="1142984"/>
            <a:ext cx="8372476" cy="4286280"/>
          </a:xfrm>
        </p:spPr>
        <p:txBody>
          <a:bodyPr>
            <a:normAutofit/>
          </a:bodyPr>
          <a:lstStyle/>
          <a:p>
            <a:pPr algn="ctr"/>
            <a:r>
              <a:rPr lang="ru-RU" sz="2600" dirty="0" smtClean="0"/>
              <a:t>Дайте відповіді на запитання:</a:t>
            </a:r>
          </a:p>
          <a:p>
            <a:r>
              <a:rPr lang="ru-RU" sz="2600" dirty="0" smtClean="0"/>
              <a:t> Чи знаєте ви щось про сусідську взаємодопомогу? </a:t>
            </a:r>
          </a:p>
          <a:p>
            <a:r>
              <a:rPr lang="ru-RU" sz="2600" dirty="0" smtClean="0"/>
              <a:t>У якому разі і коли її надавали? </a:t>
            </a:r>
          </a:p>
          <a:p>
            <a:r>
              <a:rPr lang="ru-RU" sz="2600" dirty="0" smtClean="0"/>
              <a:t>Як вона називалася у нашому регіоні? </a:t>
            </a:r>
          </a:p>
          <a:p>
            <a:r>
              <a:rPr lang="ru-RU" sz="2600" dirty="0" smtClean="0"/>
              <a:t>Чим ви самі колись допомагали своїм сусідам?</a:t>
            </a:r>
            <a:endParaRPr lang="ru-RU" sz="2600" dirty="0"/>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sp>
        <p:nvSpPr>
          <p:cNvPr id="8" name="Блок-схема: ручное управление 7"/>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ая прямоугольная выноска 8"/>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ая прямоугольная выноска 9"/>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descr="C:\Users\Ольга\Desktop\image-removebg-preview.png"/>
          <p:cNvPicPr>
            <a:picLocks noChangeAspect="1" noChangeArrowheads="1"/>
          </p:cNvPicPr>
          <p:nvPr/>
        </p:nvPicPr>
        <p:blipFill>
          <a:blip r:embed="rId2"/>
          <a:srcRect/>
          <a:stretch>
            <a:fillRect/>
          </a:stretch>
        </p:blipFill>
        <p:spPr bwMode="auto">
          <a:xfrm>
            <a:off x="2714612" y="3392158"/>
            <a:ext cx="6429388" cy="3465842"/>
          </a:xfrm>
          <a:prstGeom prst="rect">
            <a:avLst/>
          </a:prstGeom>
          <a:noFill/>
        </p:spPr>
      </p:pic>
      <p:pic>
        <p:nvPicPr>
          <p:cNvPr id="4100" name="Picture 4" descr="C:\Users\Ольга\Desktop\1681178620_pictures-pibig-info-p-risunok-deti-za-partoi-pinterest-48.png"/>
          <p:cNvPicPr>
            <a:picLocks noChangeAspect="1" noChangeArrowheads="1"/>
          </p:cNvPicPr>
          <p:nvPr/>
        </p:nvPicPr>
        <p:blipFill>
          <a:blip r:embed="rId3" cstate="print"/>
          <a:srcRect b="7075"/>
          <a:stretch>
            <a:fillRect/>
          </a:stretch>
        </p:blipFill>
        <p:spPr bwMode="auto">
          <a:xfrm flipH="1">
            <a:off x="0" y="3571876"/>
            <a:ext cx="2214546" cy="24236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4722</TotalTime>
  <Words>1423</Words>
  <PresentationFormat>Экран (4:3)</PresentationFormat>
  <Paragraphs>196</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Щоб дізнатися про що буде сьогоднішній урок - розгадайте ребус</vt:lpstr>
      <vt:lpstr>Очікування </vt:lpstr>
      <vt:lpstr>Тема уроку: Чим я можу допомогти іншим людям та бути корисним/корисною в громаді?</vt:lpstr>
      <vt:lpstr>Мотивація до навчання</vt:lpstr>
      <vt:lpstr>«Асоціації»</vt:lpstr>
      <vt:lpstr>Групова гра</vt:lpstr>
      <vt:lpstr>Обмін інформацією</vt:lpstr>
      <vt:lpstr>Робота з підручником</vt:lpstr>
      <vt:lpstr>Поміркуймо! </vt:lpstr>
      <vt:lpstr>Це цікаво!</vt:lpstr>
      <vt:lpstr>Розгадайте ребус </vt:lpstr>
      <vt:lpstr>Хто такий волонтер?</vt:lpstr>
      <vt:lpstr>Це цікаво!</vt:lpstr>
      <vt:lpstr>Перегляд навчального відео «Хто такі волонтери?»</vt:lpstr>
      <vt:lpstr>Це цікаво!</vt:lpstr>
      <vt:lpstr>Це цікаво!</vt:lpstr>
      <vt:lpstr>Поміркуймо!</vt:lpstr>
      <vt:lpstr>З’єднайте частини прислів’їв та приказок про допомогу. Розкажіть, як ви їх розумієте</vt:lpstr>
      <vt:lpstr>Перевірте себе</vt:lpstr>
      <vt:lpstr>Розгадайте ребус </vt:lpstr>
      <vt:lpstr>Робота з підручником</vt:lpstr>
      <vt:lpstr>Бесіда за прочитаним</vt:lpstr>
      <vt:lpstr>Робота з підручником</vt:lpstr>
      <vt:lpstr>Робота з підручником</vt:lpstr>
      <vt:lpstr>Самостійна робота</vt:lpstr>
      <vt:lpstr>Словничок </vt:lpstr>
      <vt:lpstr>Словничок </vt:lpstr>
      <vt:lpstr>Розгадайте ребус </vt:lpstr>
      <vt:lpstr>Це цікаво!</vt:lpstr>
      <vt:lpstr>Це цікаво!</vt:lpstr>
      <vt:lpstr>Це цікаво!</vt:lpstr>
      <vt:lpstr>Робота в групах</vt:lpstr>
      <vt:lpstr>Закріплення вивченого матеріалу</vt:lpstr>
      <vt:lpstr>Дошка настрою</vt:lpstr>
      <vt:lpstr>Домашня робота</vt:lpstr>
      <vt:lpstr>Джерела та 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Ольга</cp:lastModifiedBy>
  <cp:revision>487</cp:revision>
  <dcterms:modified xsi:type="dcterms:W3CDTF">2024-01-30T18:18:49Z</dcterms:modified>
</cp:coreProperties>
</file>