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576" r:id="rId2"/>
    <p:sldId id="577" r:id="rId3"/>
    <p:sldId id="578" r:id="rId4"/>
    <p:sldId id="579" r:id="rId5"/>
    <p:sldId id="580" r:id="rId6"/>
    <p:sldId id="581" r:id="rId7"/>
    <p:sldId id="582" r:id="rId8"/>
    <p:sldId id="583" r:id="rId9"/>
    <p:sldId id="588" r:id="rId10"/>
    <p:sldId id="586" r:id="rId11"/>
    <p:sldId id="585" r:id="rId12"/>
    <p:sldId id="589" r:id="rId13"/>
    <p:sldId id="572" r:id="rId14"/>
    <p:sldId id="573" r:id="rId15"/>
    <p:sldId id="590" r:id="rId16"/>
    <p:sldId id="591" r:id="rId17"/>
    <p:sldId id="592" r:id="rId18"/>
    <p:sldId id="593" r:id="rId19"/>
    <p:sldId id="298" r:id="rId20"/>
    <p:sldId id="264" r:id="rId21"/>
    <p:sldId id="265" r:id="rId22"/>
    <p:sldId id="26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33CC"/>
    <a:srgbClr val="000099"/>
    <a:srgbClr val="3399FF"/>
    <a:srgbClr val="33CC33"/>
    <a:srgbClr val="009900"/>
    <a:srgbClr val="9900CC"/>
    <a:srgbClr val="FF0000"/>
    <a:srgbClr val="FF99CC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14" autoAdjust="0"/>
    <p:restoredTop sz="94660"/>
  </p:normalViewPr>
  <p:slideViewPr>
    <p:cSldViewPr>
      <p:cViewPr>
        <p:scale>
          <a:sx n="70" d="100"/>
          <a:sy n="70" d="100"/>
        </p:scale>
        <p:origin x="-141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07830-3F00-41FE-9C79-6D2C0B47DA7C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B6103-860A-41DC-A019-180D9A78E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B2CA-7C35-40D5-9D97-FAFB04196A87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EE7D-AEDC-4480-94A8-FDDEBD162114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1F5C-B6B5-4A57-A28E-954A4DA27085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8D8E-04DB-45DE-A97D-52188836C8BF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5D3C-C89E-41E2-8971-2E7675C73AE7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E1F4-42BC-46CC-B09C-C8E5407A31C8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6C50-F0CB-452D-91A8-0ACE6EE3E0D7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E488-655C-4FF7-821E-C2CB78B385B2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FEBB-390A-4754-B744-90DA082E2CB4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2EF2-AE2D-418C-92F7-90CB56AD3179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02DA-6CEC-40DF-A5AE-C13336FE950E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2A103-60AF-42A3-BDCD-F155E6357AD4}" type="datetime1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© Скляренко О.А. 2024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www.youtube.com/watch?v=0EiZXEKPqsI&amp;ab_channel=%D0%9C%D0%B8-%D0%A3%D0%BA%D1%80%D0%B0%D1%97%D0%BD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cgjkjYsKmQ&amp;ab_channel=%D0%90%D0%BD%D0%BD%D0%B0%D0%94%D0%B5%D1%80%D0%BA%D0%B0%D1%87" TargetMode="External"/><Relationship Id="rId7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83.png"/><Relationship Id="rId7" Type="http://schemas.openxmlformats.org/officeDocument/2006/relationships/image" Target="../media/image8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5.png"/><Relationship Id="rId4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hyperlink" Target="https://learningapps.org/watch?v=pquoxeuqc2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kdukraine.com/app/uploads/2023/07/zbirka_new.pdf" TargetMode="External"/><Relationship Id="rId2" Type="http://schemas.openxmlformats.org/officeDocument/2006/relationships/hyperlink" Target="https://uk.wikipedia.org/wiki/%D0%9F%D1%96%D1%80%D0%B0%D0%BC%D1%96%D0%B4%D0%B0_%D0%BF%D0%BE%D1%82%D1%80%D0%B5%D0%B1_%D0%90%D0%B1%D1%80%D0%B0%D0%B3%D0%B0%D0%BC%D0%B0_%D0%9C%D0%B0%D1%81%D0%BB%D0%BE%D1%8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search?q=%D0%BA%D0%BE%D0%BB%D0%B0%D0%B6+%D1%86%D0%B5&amp;source=lmns&amp;bih=863&amp;biw=1280&amp;hl=ru&amp;sa=X&amp;ved=2ahUKEwjo153PmKCDAxXT8AIHHdtyDXcQ0pQJKAB6BAgBEA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 дізнатися про що буде сьогоднішній урок - розгадайте ребус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72198" y="6286520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500034" y="5715016"/>
            <a:ext cx="5643602" cy="1142984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ru-RU" sz="3600" b="1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Підсумки</a:t>
            </a:r>
            <a:endParaRPr lang="ru-RU" sz="3600" b="1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eorgia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 rot="10800000">
            <a:off x="2928927" y="1214422"/>
            <a:ext cx="714380" cy="245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5000" b="1" kern="0" dirty="0">
                <a:latin typeface="+mj-lt"/>
                <a:ea typeface="+mj-ea"/>
                <a:cs typeface="+mj-cs"/>
              </a:rPr>
              <a:t>’</a:t>
            </a:r>
            <a:r>
              <a:rPr lang="uk-UA" sz="44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endParaRPr lang="ru-RU" sz="44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 rot="10800000">
            <a:off x="3286117" y="1214422"/>
            <a:ext cx="714380" cy="245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5000" b="1" kern="0" dirty="0">
                <a:latin typeface="+mj-lt"/>
                <a:ea typeface="+mj-ea"/>
                <a:cs typeface="+mj-cs"/>
              </a:rPr>
              <a:t>’</a:t>
            </a:r>
            <a:r>
              <a:rPr lang="uk-UA" sz="44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endParaRPr lang="ru-RU" sz="44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 rot="10800000">
            <a:off x="2571737" y="1214422"/>
            <a:ext cx="714380" cy="245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5000" b="1" kern="0" dirty="0">
                <a:latin typeface="+mj-lt"/>
                <a:ea typeface="+mj-ea"/>
                <a:cs typeface="+mj-cs"/>
              </a:rPr>
              <a:t>’</a:t>
            </a:r>
            <a:r>
              <a:rPr lang="uk-UA" sz="44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endParaRPr lang="ru-RU" sz="44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User\Desktop\завантаження-removebg-preview (5).png"/>
          <p:cNvPicPr>
            <a:picLocks noChangeAspect="1" noChangeArrowheads="1"/>
          </p:cNvPicPr>
          <p:nvPr/>
        </p:nvPicPr>
        <p:blipFill>
          <a:blip r:embed="rId2"/>
          <a:srcRect l="9999" r="6667"/>
          <a:stretch>
            <a:fillRect/>
          </a:stretch>
        </p:blipFill>
        <p:spPr bwMode="auto">
          <a:xfrm>
            <a:off x="571472" y="2357430"/>
            <a:ext cx="2571768" cy="3086100"/>
          </a:xfrm>
          <a:prstGeom prst="rect">
            <a:avLst/>
          </a:prstGeom>
          <a:noFill/>
        </p:spPr>
      </p:pic>
      <p:pic>
        <p:nvPicPr>
          <p:cNvPr id="1027" name="Picture 3" descr="C:\Users\User\Desktop\завантаження__1_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428868"/>
            <a:ext cx="2209801" cy="2362552"/>
          </a:xfrm>
          <a:prstGeom prst="rect">
            <a:avLst/>
          </a:prstGeom>
          <a:noFill/>
        </p:spPr>
      </p:pic>
      <p:pic>
        <p:nvPicPr>
          <p:cNvPr id="1028" name="Picture 4" descr="C:\Users\User\Desktop\завантаження-removebg-preview (6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2333430"/>
            <a:ext cx="2428860" cy="2667206"/>
          </a:xfrm>
          <a:prstGeom prst="rect">
            <a:avLst/>
          </a:prstGeom>
          <a:noFill/>
        </p:spPr>
      </p:pic>
      <p:pic>
        <p:nvPicPr>
          <p:cNvPr id="1029" name="Picture 5" descr="C:\Users\User\Desktop\images__4_-removebg-preview 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429000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14290"/>
            <a:ext cx="5143536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Поміркуймо!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297180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 кого саме ви вважаєте героєм?  </a:t>
            </a:r>
          </a:p>
          <a:p>
            <a:r>
              <a:rPr lang="ru-RU" sz="2800" dirty="0" smtClean="0"/>
              <a:t>Чи можна стати героями не на фронті?  </a:t>
            </a:r>
          </a:p>
          <a:p>
            <a:r>
              <a:rPr lang="ru-RU" sz="2800" dirty="0" smtClean="0"/>
              <a:t>Що робить звичайних людей героями?</a:t>
            </a:r>
          </a:p>
          <a:p>
            <a:r>
              <a:rPr lang="ru-RU" sz="2800" dirty="0" smtClean="0"/>
              <a:t>Про які героїчні вчинки ви самі чули або бачили та хотіли б розповісти?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357290" y="6492875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sp>
        <p:nvSpPr>
          <p:cNvPr id="5" name="Блок-схема: ручное управление 4"/>
          <p:cNvSpPr/>
          <p:nvPr/>
        </p:nvSpPr>
        <p:spPr>
          <a:xfrm flipV="1">
            <a:off x="571472" y="684062"/>
            <a:ext cx="1000132" cy="744674"/>
          </a:xfrm>
          <a:prstGeom prst="flowChartManualOpera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rot="20970662" flipH="1">
            <a:off x="119412" y="285728"/>
            <a:ext cx="928694" cy="612648"/>
          </a:xfrm>
          <a:prstGeom prst="wedgeRoundRectCallout">
            <a:avLst>
              <a:gd name="adj1" fmla="val -20833"/>
              <a:gd name="adj2" fmla="val 95915"/>
              <a:gd name="adj3" fmla="val 16667"/>
            </a:avLst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rot="494076">
            <a:off x="1118110" y="428604"/>
            <a:ext cx="914400" cy="612648"/>
          </a:xfrm>
          <a:prstGeom prst="wedgeRoundRectCallout">
            <a:avLst>
              <a:gd name="adj1" fmla="val -20833"/>
              <a:gd name="adj2" fmla="val 95915"/>
              <a:gd name="adj3" fmla="val 16667"/>
            </a:avLst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C:\Users\User\Desktop\завантаження__1_-removebg-preview (2).png"/>
          <p:cNvPicPr>
            <a:picLocks noChangeAspect="1" noChangeArrowheads="1"/>
          </p:cNvPicPr>
          <p:nvPr/>
        </p:nvPicPr>
        <p:blipFill>
          <a:blip r:embed="rId2"/>
          <a:srcRect l="7222" t="53334" b="3333"/>
          <a:stretch>
            <a:fillRect/>
          </a:stretch>
        </p:blipFill>
        <p:spPr bwMode="auto">
          <a:xfrm>
            <a:off x="0" y="4071942"/>
            <a:ext cx="2753090" cy="1285884"/>
          </a:xfrm>
          <a:prstGeom prst="rect">
            <a:avLst/>
          </a:prstGeom>
          <a:noFill/>
        </p:spPr>
      </p:pic>
      <p:pic>
        <p:nvPicPr>
          <p:cNvPr id="1026" name="Picture 2" descr="C:\Users\User\Desktop\завантаження__4_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4125" y="3571876"/>
            <a:ext cx="2809875" cy="3286124"/>
          </a:xfrm>
          <a:prstGeom prst="rect">
            <a:avLst/>
          </a:prstGeom>
          <a:noFill/>
        </p:spPr>
      </p:pic>
      <p:pic>
        <p:nvPicPr>
          <p:cNvPr id="3074" name="Picture 2" descr="C:\Users\User\Desktop\завантаження-removebg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5429264"/>
            <a:ext cx="1520489" cy="1428736"/>
          </a:xfrm>
          <a:prstGeom prst="rect">
            <a:avLst/>
          </a:prstGeom>
          <a:noFill/>
        </p:spPr>
      </p:pic>
      <p:pic>
        <p:nvPicPr>
          <p:cNvPr id="1027" name="Picture 3" descr="C:\Users\User\Desktop\png-transparent-window-facade-residential-building-high-rise-building-residential-building-building-condominium-apartment-removebg-preview.png"/>
          <p:cNvPicPr>
            <a:picLocks noChangeAspect="1" noChangeArrowheads="1"/>
          </p:cNvPicPr>
          <p:nvPr/>
        </p:nvPicPr>
        <p:blipFill>
          <a:blip r:embed="rId5"/>
          <a:srcRect l="29348" t="10526" r="29348"/>
          <a:stretch>
            <a:fillRect/>
          </a:stretch>
        </p:blipFill>
        <p:spPr bwMode="auto">
          <a:xfrm>
            <a:off x="7761467" y="2285992"/>
            <a:ext cx="1382534" cy="1566867"/>
          </a:xfrm>
          <a:prstGeom prst="rect">
            <a:avLst/>
          </a:prstGeom>
          <a:noFill/>
        </p:spPr>
      </p:pic>
      <p:pic>
        <p:nvPicPr>
          <p:cNvPr id="1029" name="Picture 5" descr="C:\Users\User\Desktop\1648001973_2-abrakadabra-fun-p-kust-na-prozrachnom-fone-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3500438"/>
            <a:ext cx="572917" cy="411939"/>
          </a:xfrm>
          <a:prstGeom prst="rect">
            <a:avLst/>
          </a:prstGeom>
          <a:noFill/>
        </p:spPr>
      </p:pic>
      <p:pic>
        <p:nvPicPr>
          <p:cNvPr id="1030" name="Picture 6" descr="C:\Users\User\Desktop\завантаження-removebg-preview (2).png"/>
          <p:cNvPicPr>
            <a:picLocks noChangeAspect="1" noChangeArrowheads="1"/>
          </p:cNvPicPr>
          <p:nvPr/>
        </p:nvPicPr>
        <p:blipFill>
          <a:blip r:embed="rId7"/>
          <a:srcRect l="16666" r="13333"/>
          <a:stretch>
            <a:fillRect/>
          </a:stretch>
        </p:blipFill>
        <p:spPr bwMode="auto">
          <a:xfrm>
            <a:off x="7143768" y="4000504"/>
            <a:ext cx="928662" cy="1326651"/>
          </a:xfrm>
          <a:prstGeom prst="rect">
            <a:avLst/>
          </a:prstGeom>
          <a:noFill/>
        </p:spPr>
      </p:pic>
      <p:pic>
        <p:nvPicPr>
          <p:cNvPr id="1031" name="Picture 7" descr="C:\Users\User\Desktop\завантаження__1_-removebg-preview.png"/>
          <p:cNvPicPr>
            <a:picLocks noChangeAspect="1" noChangeArrowheads="1"/>
          </p:cNvPicPr>
          <p:nvPr/>
        </p:nvPicPr>
        <p:blipFill>
          <a:blip r:embed="rId8"/>
          <a:srcRect t="55264"/>
          <a:stretch>
            <a:fillRect/>
          </a:stretch>
        </p:blipFill>
        <p:spPr bwMode="auto">
          <a:xfrm>
            <a:off x="3000364" y="4143380"/>
            <a:ext cx="3651454" cy="1166808"/>
          </a:xfrm>
          <a:prstGeom prst="rect">
            <a:avLst/>
          </a:prstGeom>
          <a:noFill/>
        </p:spPr>
      </p:pic>
      <p:pic>
        <p:nvPicPr>
          <p:cNvPr id="3075" name="Picture 3" descr="C:\Users\User\Desktop\завантаження__1_-removebg-preview (2).png"/>
          <p:cNvPicPr>
            <a:picLocks noChangeAspect="1" noChangeArrowheads="1"/>
          </p:cNvPicPr>
          <p:nvPr/>
        </p:nvPicPr>
        <p:blipFill>
          <a:blip r:embed="rId2"/>
          <a:srcRect l="16667" r="13333" b="46666"/>
          <a:stretch>
            <a:fillRect/>
          </a:stretch>
        </p:blipFill>
        <p:spPr bwMode="auto">
          <a:xfrm flipH="1">
            <a:off x="500034" y="4786322"/>
            <a:ext cx="2108795" cy="1740592"/>
          </a:xfrm>
          <a:prstGeom prst="rect">
            <a:avLst/>
          </a:prstGeom>
          <a:noFill/>
        </p:spPr>
      </p:pic>
      <p:pic>
        <p:nvPicPr>
          <p:cNvPr id="1032" name="Picture 8" descr="C:\Users\User\Desktop\images__2_-removebg-preview (2)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5429264"/>
            <a:ext cx="1928826" cy="1239959"/>
          </a:xfrm>
          <a:prstGeom prst="rect">
            <a:avLst/>
          </a:prstGeom>
          <a:noFill/>
        </p:spPr>
      </p:pic>
      <p:pic>
        <p:nvPicPr>
          <p:cNvPr id="1033" name="Picture 9" descr="C:\Users\User\Desktop\1537386438_sun-6-removebg-preview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61120" y="214290"/>
            <a:ext cx="882880" cy="895340"/>
          </a:xfrm>
          <a:prstGeom prst="rect">
            <a:avLst/>
          </a:prstGeom>
          <a:noFill/>
        </p:spPr>
      </p:pic>
      <p:pic>
        <p:nvPicPr>
          <p:cNvPr id="1035" name="Picture 11" descr="C:\Users\User\Desktop\завантаження__1_-removebg-preview (1).png"/>
          <p:cNvPicPr>
            <a:picLocks noChangeAspect="1" noChangeArrowheads="1"/>
          </p:cNvPicPr>
          <p:nvPr/>
        </p:nvPicPr>
        <p:blipFill>
          <a:blip r:embed="rId11"/>
          <a:srcRect t="30000" b="33333"/>
          <a:stretch>
            <a:fillRect/>
          </a:stretch>
        </p:blipFill>
        <p:spPr bwMode="auto">
          <a:xfrm rot="21132101" flipH="1">
            <a:off x="6546053" y="1043664"/>
            <a:ext cx="1748556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14612" y="6492875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pic>
        <p:nvPicPr>
          <p:cNvPr id="1026" name="Picture 2" descr="C:\Users\User\Desktop\depositphotos_177348172-stock-illustration-ukrainian-warriors-of-light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143116"/>
            <a:ext cx="2463170" cy="2428892"/>
          </a:xfrm>
          <a:prstGeom prst="rect">
            <a:avLst/>
          </a:prstGeom>
          <a:noFill/>
        </p:spPr>
      </p:pic>
      <p:pic>
        <p:nvPicPr>
          <p:cNvPr id="1029" name="Picture 5" descr="C:\Users\User\Desktop\pngtree-kids-climbing-rock-mountaineering-sport-png-image_6269770.png"/>
          <p:cNvPicPr>
            <a:picLocks noChangeAspect="1" noChangeArrowheads="1"/>
          </p:cNvPicPr>
          <p:nvPr/>
        </p:nvPicPr>
        <p:blipFill>
          <a:blip r:embed="rId3"/>
          <a:srcRect l="3378" t="12431"/>
          <a:stretch>
            <a:fillRect/>
          </a:stretch>
        </p:blipFill>
        <p:spPr bwMode="auto">
          <a:xfrm>
            <a:off x="0" y="0"/>
            <a:ext cx="1500166" cy="2217027"/>
          </a:xfrm>
          <a:prstGeom prst="rect">
            <a:avLst/>
          </a:prstGeom>
          <a:noFill/>
        </p:spPr>
      </p:pic>
      <p:pic>
        <p:nvPicPr>
          <p:cNvPr id="1030" name="Picture 6" descr="C:\Users\User\Desktop\images__5_-removebg-preview —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22268"/>
            <a:ext cx="2285984" cy="1201985"/>
          </a:xfrm>
          <a:prstGeom prst="rect">
            <a:avLst/>
          </a:prstGeom>
          <a:noFill/>
        </p:spPr>
      </p:pic>
      <p:pic>
        <p:nvPicPr>
          <p:cNvPr id="1031" name="Picture 7" descr="C:\Users\User\Desktop\завантаження-removebg-preview (3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2285992"/>
            <a:ext cx="1285884" cy="1374770"/>
          </a:xfrm>
          <a:prstGeom prst="rect">
            <a:avLst/>
          </a:prstGeom>
          <a:noFill/>
        </p:spPr>
      </p:pic>
      <p:pic>
        <p:nvPicPr>
          <p:cNvPr id="1032" name="Picture 8" descr="C:\Users\User\Desktop\завантаження-removebg-preview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4000504"/>
            <a:ext cx="1643059" cy="1643059"/>
          </a:xfrm>
          <a:prstGeom prst="rect">
            <a:avLst/>
          </a:prstGeom>
          <a:noFill/>
        </p:spPr>
      </p:pic>
      <p:pic>
        <p:nvPicPr>
          <p:cNvPr id="1033" name="Picture 9" descr="C:\Users\User\Desktop\istockphoto-1143713175-612x612-removebg-preview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4224" y="0"/>
            <a:ext cx="3845039" cy="1928802"/>
          </a:xfrm>
          <a:prstGeom prst="rect">
            <a:avLst/>
          </a:prstGeom>
          <a:noFill/>
        </p:spPr>
      </p:pic>
      <p:pic>
        <p:nvPicPr>
          <p:cNvPr id="1034" name="Picture 10" descr="C:\Users\User\Desktop\free-png.ru-436.png"/>
          <p:cNvPicPr>
            <a:picLocks noChangeAspect="1" noChangeArrowheads="1"/>
          </p:cNvPicPr>
          <p:nvPr/>
        </p:nvPicPr>
        <p:blipFill>
          <a:blip r:embed="rId8" cstate="print"/>
          <a:srcRect b="7257"/>
          <a:stretch>
            <a:fillRect/>
          </a:stretch>
        </p:blipFill>
        <p:spPr bwMode="auto">
          <a:xfrm>
            <a:off x="0" y="4714884"/>
            <a:ext cx="2026378" cy="2143116"/>
          </a:xfrm>
          <a:prstGeom prst="rect">
            <a:avLst/>
          </a:prstGeom>
          <a:noFill/>
        </p:spPr>
      </p:pic>
      <p:pic>
        <p:nvPicPr>
          <p:cNvPr id="1036" name="Picture 12" descr="C:\Users\User\Desktop\1-removebg-preview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5606300"/>
            <a:ext cx="2214546" cy="1251700"/>
          </a:xfrm>
          <a:prstGeom prst="rect">
            <a:avLst/>
          </a:prstGeom>
          <a:noFill/>
        </p:spPr>
      </p:pic>
      <p:pic>
        <p:nvPicPr>
          <p:cNvPr id="1037" name="Picture 13" descr="C:\Users\User\Desktop\images__2_-removebg-preview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500438"/>
            <a:ext cx="997818" cy="266698"/>
          </a:xfrm>
          <a:prstGeom prst="rect">
            <a:avLst/>
          </a:prstGeom>
          <a:noFill/>
        </p:spPr>
      </p:pic>
      <p:pic>
        <p:nvPicPr>
          <p:cNvPr id="17" name="Picture 13" descr="C:\Users\User\Desktop\images__2_-removebg-preview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10" y="3500438"/>
            <a:ext cx="997818" cy="266698"/>
          </a:xfrm>
          <a:prstGeom prst="rect">
            <a:avLst/>
          </a:prstGeom>
          <a:noFill/>
        </p:spPr>
      </p:pic>
      <p:pic>
        <p:nvPicPr>
          <p:cNvPr id="1038" name="Picture 14" descr="C:\Users\User\Desktop\images__1_-removebg-preview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14480" y="4390160"/>
            <a:ext cx="2638428" cy="2467840"/>
          </a:xfrm>
          <a:prstGeom prst="rect">
            <a:avLst/>
          </a:prstGeom>
          <a:noFill/>
        </p:spPr>
      </p:pic>
      <p:pic>
        <p:nvPicPr>
          <p:cNvPr id="1039" name="Picture 15" descr="C:\Users\User\Desktop\images-removebg-preview (4)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57818" y="214290"/>
            <a:ext cx="2724150" cy="1676400"/>
          </a:xfrm>
          <a:prstGeom prst="rect">
            <a:avLst/>
          </a:prstGeom>
          <a:noFill/>
        </p:spPr>
      </p:pic>
      <p:pic>
        <p:nvPicPr>
          <p:cNvPr id="1027" name="Picture 3" descr="C:\Users\User\Desktop\images-removebg-preview (2).png"/>
          <p:cNvPicPr>
            <a:picLocks noChangeAspect="1" noChangeArrowheads="1"/>
          </p:cNvPicPr>
          <p:nvPr/>
        </p:nvPicPr>
        <p:blipFill>
          <a:blip r:embed="rId13"/>
          <a:srcRect t="16392" b="26230"/>
          <a:stretch>
            <a:fillRect/>
          </a:stretch>
        </p:blipFill>
        <p:spPr bwMode="auto">
          <a:xfrm flipH="1">
            <a:off x="4143372" y="845326"/>
            <a:ext cx="2786082" cy="1083476"/>
          </a:xfrm>
          <a:prstGeom prst="rect">
            <a:avLst/>
          </a:prstGeom>
          <a:noFill/>
        </p:spPr>
      </p:pic>
      <p:pic>
        <p:nvPicPr>
          <p:cNvPr id="1040" name="Picture 16" descr="C:\Users\User\Desktop\1681621262_pictures-pibig-info-p-gorit-dom-risunok-pinterest-1-removebg-preview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58017" y="1668586"/>
            <a:ext cx="2285984" cy="2127113"/>
          </a:xfrm>
          <a:prstGeom prst="rect">
            <a:avLst/>
          </a:prstGeom>
          <a:noFill/>
        </p:spPr>
      </p:pic>
      <p:pic>
        <p:nvPicPr>
          <p:cNvPr id="1028" name="Picture 4" descr="C:\Users\User\Desktop\4.png"/>
          <p:cNvPicPr>
            <a:picLocks noChangeAspect="1" noChangeArrowheads="1"/>
          </p:cNvPicPr>
          <p:nvPr/>
        </p:nvPicPr>
        <p:blipFill>
          <a:blip r:embed="rId15"/>
          <a:srcRect l="16667" r="13333" b="19999"/>
          <a:stretch>
            <a:fillRect/>
          </a:stretch>
        </p:blipFill>
        <p:spPr bwMode="auto">
          <a:xfrm>
            <a:off x="5929322" y="2285992"/>
            <a:ext cx="1750231" cy="2000264"/>
          </a:xfrm>
          <a:prstGeom prst="rect">
            <a:avLst/>
          </a:prstGeom>
          <a:noFill/>
        </p:spPr>
      </p:pic>
      <p:pic>
        <p:nvPicPr>
          <p:cNvPr id="1041" name="Picture 17" descr="C:\Users\User\Desktop\images__1_-removebg-preview (1).png"/>
          <p:cNvPicPr>
            <a:picLocks noChangeAspect="1" noChangeArrowheads="1"/>
          </p:cNvPicPr>
          <p:nvPr/>
        </p:nvPicPr>
        <p:blipFill>
          <a:blip r:embed="rId16"/>
          <a:srcRect r="44774"/>
          <a:stretch>
            <a:fillRect/>
          </a:stretch>
        </p:blipFill>
        <p:spPr bwMode="auto">
          <a:xfrm>
            <a:off x="3786182" y="4714884"/>
            <a:ext cx="3071834" cy="1585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14512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Перегляд навчального відео </a:t>
            </a:r>
            <a:r>
              <a:rPr lang="uk-UA" sz="4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«Герої без зброї»</a:t>
            </a:r>
            <a:endParaRPr lang="ru-RU" sz="40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164307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>
                <a:hlinkClick r:id="rId2"/>
              </a:rPr>
              <a:t>https://www.youtube.com/watch?v=0EiZXEKPqsI&amp;ab_channel=%D0%9C%D0%B8-%D0%A3%D0%BA%D1%80%D0%B0%D1%97%D0%BD%D0%B0</a:t>
            </a:r>
            <a:endParaRPr lang="uk-UA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928926" y="6492899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pic>
        <p:nvPicPr>
          <p:cNvPr id="9" name="Picture 5" descr="C:\Users\Оля\Desktop\plenka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571876"/>
            <a:ext cx="3429024" cy="186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images__2_-removebg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4929198"/>
            <a:ext cx="3444289" cy="1928802"/>
          </a:xfrm>
          <a:prstGeom prst="rect">
            <a:avLst/>
          </a:prstGeom>
          <a:noFill/>
        </p:spPr>
      </p:pic>
      <p:pic>
        <p:nvPicPr>
          <p:cNvPr id="1027" name="Picture 3" descr="C:\Users\User\Desktop\images-removebg-preview 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386007"/>
            <a:ext cx="3714745" cy="2471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258072" cy="939784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Загальне обговорення</a:t>
            </a:r>
            <a:endParaRPr lang="uk-UA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2571768"/>
          </a:xfrm>
        </p:spPr>
        <p:txBody>
          <a:bodyPr>
            <a:normAutofit/>
          </a:bodyPr>
          <a:lstStyle/>
          <a:p>
            <a:pPr algn="ctr"/>
            <a:r>
              <a:rPr lang="uk-UA" sz="2600" b="1" i="1" dirty="0" smtClean="0">
                <a:solidFill>
                  <a:srgbClr val="0033CC"/>
                </a:solidFill>
              </a:rPr>
              <a:t>Стор. 137, вправа </a:t>
            </a:r>
            <a:r>
              <a:rPr lang="uk-UA" sz="2600" dirty="0" smtClean="0"/>
              <a:t>4: На всіх українців чекає ще один героїчний вчинок – відбудова нашої країни та її повоєнний економічний і культурний розвиток. Як ви хочете допомогти у відбудові та розвитку нашої країни тепер і за кілька років, коли станете дорослими? </a:t>
            </a:r>
            <a:endParaRPr lang="uk-UA" sz="2600" dirty="0"/>
          </a:p>
        </p:txBody>
      </p:sp>
      <p:pic>
        <p:nvPicPr>
          <p:cNvPr id="2050" name="Picture 2" descr="C:\Users\User\Desktop\images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42820" cy="1271588"/>
          </a:xfrm>
          <a:prstGeom prst="rect">
            <a:avLst/>
          </a:prstGeom>
          <a:noFill/>
        </p:spPr>
      </p:pic>
      <p:pic>
        <p:nvPicPr>
          <p:cNvPr id="2051" name="Picture 3" descr="C:\Users\User\Desktop\depositphotos_272286026-stock-illustration-an-old-ruined-house-in-removebg-preview.png"/>
          <p:cNvPicPr>
            <a:picLocks noChangeAspect="1" noChangeArrowheads="1"/>
          </p:cNvPicPr>
          <p:nvPr/>
        </p:nvPicPr>
        <p:blipFill>
          <a:blip r:embed="rId3"/>
          <a:srcRect l="5128" t="18384" r="48718" b="14871"/>
          <a:stretch>
            <a:fillRect/>
          </a:stretch>
        </p:blipFill>
        <p:spPr bwMode="auto">
          <a:xfrm>
            <a:off x="0" y="2857496"/>
            <a:ext cx="1428728" cy="1508102"/>
          </a:xfrm>
          <a:prstGeom prst="rect">
            <a:avLst/>
          </a:prstGeom>
          <a:noFill/>
        </p:spPr>
      </p:pic>
      <p:pic>
        <p:nvPicPr>
          <p:cNvPr id="2058" name="Picture 10" descr="C:\Users\User\Desktop\images__2_-removebg-preview (1).png"/>
          <p:cNvPicPr>
            <a:picLocks noChangeAspect="1" noChangeArrowheads="1"/>
          </p:cNvPicPr>
          <p:nvPr/>
        </p:nvPicPr>
        <p:blipFill>
          <a:blip r:embed="rId4"/>
          <a:srcRect l="23936"/>
          <a:stretch>
            <a:fillRect/>
          </a:stretch>
        </p:blipFill>
        <p:spPr bwMode="auto">
          <a:xfrm>
            <a:off x="6143636" y="3571876"/>
            <a:ext cx="1362074" cy="1357322"/>
          </a:xfrm>
          <a:prstGeom prst="rect">
            <a:avLst/>
          </a:prstGeom>
          <a:noFill/>
        </p:spPr>
      </p:pic>
      <p:pic>
        <p:nvPicPr>
          <p:cNvPr id="2059" name="Picture 11" descr="C:\Users\User\Desktop\завантаження__1_-removebg-preview.png"/>
          <p:cNvPicPr>
            <a:picLocks noChangeAspect="1" noChangeArrowheads="1"/>
          </p:cNvPicPr>
          <p:nvPr/>
        </p:nvPicPr>
        <p:blipFill>
          <a:blip r:embed="rId5"/>
          <a:srcRect b="37500"/>
          <a:stretch>
            <a:fillRect/>
          </a:stretch>
        </p:blipFill>
        <p:spPr bwMode="auto">
          <a:xfrm>
            <a:off x="1357290" y="6072182"/>
            <a:ext cx="3638550" cy="785818"/>
          </a:xfrm>
          <a:prstGeom prst="rect">
            <a:avLst/>
          </a:prstGeom>
          <a:noFill/>
        </p:spPr>
      </p:pic>
      <p:pic>
        <p:nvPicPr>
          <p:cNvPr id="2060" name="Picture 12" descr="C:\Users\User\Desktop\завантаження__1_-removebg-previ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357694"/>
            <a:ext cx="3638550" cy="1257300"/>
          </a:xfrm>
          <a:prstGeom prst="rect">
            <a:avLst/>
          </a:prstGeom>
          <a:noFill/>
        </p:spPr>
      </p:pic>
      <p:pic>
        <p:nvPicPr>
          <p:cNvPr id="2055" name="Picture 7" descr="C:\Users\User\Desktop\images__2_-removebg-preview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48225"/>
            <a:ext cx="2276475" cy="2009775"/>
          </a:xfrm>
          <a:prstGeom prst="rect">
            <a:avLst/>
          </a:prstGeom>
          <a:noFill/>
        </p:spPr>
      </p:pic>
      <p:pic>
        <p:nvPicPr>
          <p:cNvPr id="16" name="Picture 11" descr="C:\Users\User\Desktop\завантаження__1_-removebg-preview.png"/>
          <p:cNvPicPr>
            <a:picLocks noChangeAspect="1" noChangeArrowheads="1"/>
          </p:cNvPicPr>
          <p:nvPr/>
        </p:nvPicPr>
        <p:blipFill>
          <a:blip r:embed="rId5"/>
          <a:srcRect b="37500"/>
          <a:stretch>
            <a:fillRect/>
          </a:stretch>
        </p:blipFill>
        <p:spPr bwMode="auto">
          <a:xfrm flipH="1">
            <a:off x="4500562" y="6072182"/>
            <a:ext cx="3357586" cy="785818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57554" y="6492875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pic>
        <p:nvPicPr>
          <p:cNvPr id="17" name="Picture 12" descr="C:\Users\User\Desktop\завантаження__1_-removebg-previ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643306" y="4357694"/>
            <a:ext cx="3790970" cy="1257300"/>
          </a:xfrm>
          <a:prstGeom prst="rect">
            <a:avLst/>
          </a:prstGeom>
          <a:noFill/>
        </p:spPr>
      </p:pic>
      <p:pic>
        <p:nvPicPr>
          <p:cNvPr id="2056" name="Picture 8" descr="C:\Users\User\Desktop\images__1_-removebg-preview (1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3429000"/>
            <a:ext cx="2790826" cy="1888487"/>
          </a:xfrm>
          <a:prstGeom prst="rect">
            <a:avLst/>
          </a:prstGeom>
          <a:noFill/>
        </p:spPr>
      </p:pic>
      <p:pic>
        <p:nvPicPr>
          <p:cNvPr id="18" name="Picture 12" descr="C:\Users\User\Desktop\завантаження__1_-removebg-preview.png"/>
          <p:cNvPicPr>
            <a:picLocks noChangeAspect="1" noChangeArrowheads="1"/>
          </p:cNvPicPr>
          <p:nvPr/>
        </p:nvPicPr>
        <p:blipFill>
          <a:blip r:embed="rId5"/>
          <a:srcRect r="26393"/>
          <a:stretch>
            <a:fillRect/>
          </a:stretch>
        </p:blipFill>
        <p:spPr bwMode="auto">
          <a:xfrm>
            <a:off x="6500826" y="4071942"/>
            <a:ext cx="2643174" cy="1785950"/>
          </a:xfrm>
          <a:prstGeom prst="rect">
            <a:avLst/>
          </a:prstGeom>
          <a:noFill/>
        </p:spPr>
      </p:pic>
      <p:pic>
        <p:nvPicPr>
          <p:cNvPr id="2053" name="Picture 5" descr="C:\Users\User\Desktop\images-removebg-preview (1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5575" y="5124450"/>
            <a:ext cx="2638425" cy="1733550"/>
          </a:xfrm>
          <a:prstGeom prst="rect">
            <a:avLst/>
          </a:prstGeom>
          <a:noFill/>
        </p:spPr>
      </p:pic>
      <p:pic>
        <p:nvPicPr>
          <p:cNvPr id="2052" name="Picture 4" descr="C:\Users\User\Desktop\images-removebg-preview (1).png"/>
          <p:cNvPicPr>
            <a:picLocks noChangeAspect="1" noChangeArrowheads="1"/>
          </p:cNvPicPr>
          <p:nvPr/>
        </p:nvPicPr>
        <p:blipFill>
          <a:blip r:embed="rId9"/>
          <a:srcRect l="10000" r="13333" b="9999"/>
          <a:stretch>
            <a:fillRect/>
          </a:stretch>
        </p:blipFill>
        <p:spPr bwMode="auto">
          <a:xfrm>
            <a:off x="7683490" y="3143248"/>
            <a:ext cx="1460510" cy="1714512"/>
          </a:xfrm>
          <a:prstGeom prst="rect">
            <a:avLst/>
          </a:prstGeom>
          <a:noFill/>
        </p:spPr>
      </p:pic>
      <p:pic>
        <p:nvPicPr>
          <p:cNvPr id="2057" name="Picture 9" descr="C:\Users\User\Desktop\завантаження-removebg-preview (3)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85918" y="3500438"/>
            <a:ext cx="1162007" cy="1490656"/>
          </a:xfrm>
          <a:prstGeom prst="rect">
            <a:avLst/>
          </a:prstGeom>
          <a:noFill/>
        </p:spPr>
      </p:pic>
      <p:pic>
        <p:nvPicPr>
          <p:cNvPr id="21" name="Picture 12" descr="C:\Users\User\Desktop\завантаження__1_-removebg-previ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-1" y="4000504"/>
            <a:ext cx="1665711" cy="642942"/>
          </a:xfrm>
          <a:prstGeom prst="rect">
            <a:avLst/>
          </a:prstGeom>
          <a:noFill/>
        </p:spPr>
      </p:pic>
      <p:pic>
        <p:nvPicPr>
          <p:cNvPr id="19" name="Picture 10" descr="C:\Users\User\Desktop\images__2_-removebg-preview (1).png"/>
          <p:cNvPicPr>
            <a:picLocks noChangeAspect="1" noChangeArrowheads="1"/>
          </p:cNvPicPr>
          <p:nvPr/>
        </p:nvPicPr>
        <p:blipFill>
          <a:blip r:embed="rId4"/>
          <a:srcRect r="76064"/>
          <a:stretch>
            <a:fillRect/>
          </a:stretch>
        </p:blipFill>
        <p:spPr bwMode="auto">
          <a:xfrm>
            <a:off x="0" y="4357694"/>
            <a:ext cx="428628" cy="1357322"/>
          </a:xfrm>
          <a:prstGeom prst="rect">
            <a:avLst/>
          </a:prstGeom>
          <a:noFill/>
        </p:spPr>
      </p:pic>
      <p:pic>
        <p:nvPicPr>
          <p:cNvPr id="2061" name="Picture 13" descr="C:\Users\User\Desktop\завантаження-removebg-preview (3).png"/>
          <p:cNvPicPr>
            <a:picLocks noChangeAspect="1" noChangeArrowheads="1"/>
          </p:cNvPicPr>
          <p:nvPr/>
        </p:nvPicPr>
        <p:blipFill>
          <a:blip r:embed="rId11"/>
          <a:srcRect t="23333" b="16666"/>
          <a:stretch>
            <a:fillRect/>
          </a:stretch>
        </p:blipFill>
        <p:spPr bwMode="auto">
          <a:xfrm>
            <a:off x="3000364" y="5357826"/>
            <a:ext cx="2143125" cy="1285884"/>
          </a:xfrm>
          <a:prstGeom prst="rect">
            <a:avLst/>
          </a:prstGeom>
          <a:noFill/>
        </p:spPr>
      </p:pic>
      <p:pic>
        <p:nvPicPr>
          <p:cNvPr id="2062" name="Picture 14" descr="C:\Users\User\Desktop\завантаження__1_-removebg-preview (2).png"/>
          <p:cNvPicPr>
            <a:picLocks noChangeAspect="1" noChangeArrowheads="1"/>
          </p:cNvPicPr>
          <p:nvPr/>
        </p:nvPicPr>
        <p:blipFill>
          <a:blip r:embed="rId12"/>
          <a:srcRect l="55263"/>
          <a:stretch>
            <a:fillRect/>
          </a:stretch>
        </p:blipFill>
        <p:spPr bwMode="auto">
          <a:xfrm>
            <a:off x="3286116" y="5072074"/>
            <a:ext cx="642942" cy="892555"/>
          </a:xfrm>
          <a:prstGeom prst="rect">
            <a:avLst/>
          </a:prstGeom>
          <a:noFill/>
        </p:spPr>
      </p:pic>
      <p:pic>
        <p:nvPicPr>
          <p:cNvPr id="2064" name="Picture 16" descr="C:\Users\User\Desktop\images-removebg-preview (1).png"/>
          <p:cNvPicPr>
            <a:picLocks noChangeAspect="1" noChangeArrowheads="1"/>
          </p:cNvPicPr>
          <p:nvPr/>
        </p:nvPicPr>
        <p:blipFill>
          <a:blip r:embed="rId13"/>
          <a:srcRect l="62931" b="74194"/>
          <a:stretch>
            <a:fillRect/>
          </a:stretch>
        </p:blipFill>
        <p:spPr bwMode="auto">
          <a:xfrm>
            <a:off x="1071538" y="4214818"/>
            <a:ext cx="819148" cy="533396"/>
          </a:xfrm>
          <a:prstGeom prst="rect">
            <a:avLst/>
          </a:prstGeom>
          <a:noFill/>
        </p:spPr>
      </p:pic>
      <p:pic>
        <p:nvPicPr>
          <p:cNvPr id="2065" name="Picture 17" descr="C:\Users\User\Desktop\завантаження-removebg-preview.png"/>
          <p:cNvPicPr>
            <a:picLocks noChangeAspect="1" noChangeArrowheads="1"/>
          </p:cNvPicPr>
          <p:nvPr/>
        </p:nvPicPr>
        <p:blipFill>
          <a:blip r:embed="rId14"/>
          <a:srcRect r="43334" b="76667"/>
          <a:stretch>
            <a:fillRect/>
          </a:stretch>
        </p:blipFill>
        <p:spPr bwMode="auto">
          <a:xfrm>
            <a:off x="6643702" y="3286124"/>
            <a:ext cx="1214414" cy="500066"/>
          </a:xfrm>
          <a:prstGeom prst="rect">
            <a:avLst/>
          </a:prstGeom>
          <a:noFill/>
        </p:spPr>
      </p:pic>
      <p:pic>
        <p:nvPicPr>
          <p:cNvPr id="28" name="Picture 17" descr="C:\Users\User\Desktop\завантаження-removebg-preview.png"/>
          <p:cNvPicPr>
            <a:picLocks noChangeAspect="1" noChangeArrowheads="1"/>
          </p:cNvPicPr>
          <p:nvPr/>
        </p:nvPicPr>
        <p:blipFill>
          <a:blip r:embed="rId14"/>
          <a:srcRect r="43334" b="76667"/>
          <a:stretch>
            <a:fillRect/>
          </a:stretch>
        </p:blipFill>
        <p:spPr bwMode="auto">
          <a:xfrm>
            <a:off x="785786" y="2928934"/>
            <a:ext cx="1214414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00948" cy="939784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Самостійна робота</a:t>
            </a:r>
            <a:endParaRPr lang="uk-UA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1428760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/>
              <a:t>Які плани ти вже маєш на літо і наступний навчальний рік? Створи колаж цілей, які ти прагнеш досягти для саморозвитку.</a:t>
            </a:r>
            <a:endParaRPr lang="uk-UA" sz="2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71900" y="6500834"/>
            <a:ext cx="2214546" cy="357166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pic>
        <p:nvPicPr>
          <p:cNvPr id="3074" name="Picture 2" descr="C:\Users\User\Desktop\1681300141_kartinki-pibig-info-p-dumayushchii-chelovek-kartinki-dlya-prezen-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0"/>
            <a:ext cx="1285852" cy="1733817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28596" y="2285992"/>
            <a:ext cx="8229600" cy="1428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600" dirty="0" smtClean="0"/>
              <a:t>Перегляд навчального відео: Що таке колаж?</a:t>
            </a:r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>
                <a:hlinkClick r:id="rId3"/>
              </a:rPr>
              <a:t>https://www.youtube.com/watch?v=ecgjkjYsKmQ&amp;ab_channel=%D0%90%D0%BD%D0%BD%D0%B0%D0%94%D0%B5%D1%80%D0%BA%D0%B0%D1%87</a:t>
            </a:r>
            <a:endParaRPr lang="uk-UA" sz="2600" dirty="0" smtClean="0"/>
          </a:p>
        </p:txBody>
      </p:sp>
      <p:pic>
        <p:nvPicPr>
          <p:cNvPr id="3075" name="Picture 3" descr="C:\Users\User\Desktop\images-removebg-preview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7" y="3714752"/>
            <a:ext cx="4543135" cy="2857520"/>
          </a:xfrm>
          <a:prstGeom prst="rect">
            <a:avLst/>
          </a:prstGeom>
          <a:noFill/>
        </p:spPr>
      </p:pic>
      <p:pic>
        <p:nvPicPr>
          <p:cNvPr id="3076" name="Picture 4" descr="C:\Users\User\Desktop\5eaaffc6aca5d5448d3246f0f0d72af8.jpg-removebg-preview.png"/>
          <p:cNvPicPr>
            <a:picLocks noChangeAspect="1" noChangeArrowheads="1"/>
          </p:cNvPicPr>
          <p:nvPr/>
        </p:nvPicPr>
        <p:blipFill>
          <a:blip r:embed="rId5"/>
          <a:srcRect l="13751" r="9705"/>
          <a:stretch>
            <a:fillRect/>
          </a:stretch>
        </p:blipFill>
        <p:spPr bwMode="auto">
          <a:xfrm>
            <a:off x="-32" y="4214818"/>
            <a:ext cx="2702267" cy="2643182"/>
          </a:xfrm>
          <a:prstGeom prst="rect">
            <a:avLst/>
          </a:prstGeom>
          <a:noFill/>
        </p:spPr>
      </p:pic>
      <p:pic>
        <p:nvPicPr>
          <p:cNvPr id="3077" name="Picture 5" descr="C:\Users\User\Desktop\l6-removebg-preview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4527866"/>
            <a:ext cx="2285984" cy="2330134"/>
          </a:xfrm>
          <a:prstGeom prst="rect">
            <a:avLst/>
          </a:prstGeom>
          <a:noFill/>
        </p:spPr>
      </p:pic>
      <p:pic>
        <p:nvPicPr>
          <p:cNvPr id="3078" name="Picture 6" descr="C:\Users\User\Desktop\images-removebg-preview (1).png"/>
          <p:cNvPicPr>
            <a:picLocks noChangeAspect="1" noChangeArrowheads="1"/>
          </p:cNvPicPr>
          <p:nvPr/>
        </p:nvPicPr>
        <p:blipFill>
          <a:blip r:embed="rId7"/>
          <a:srcRect l="3555" t="6277" b="12133"/>
          <a:stretch>
            <a:fillRect/>
          </a:stretch>
        </p:blipFill>
        <p:spPr bwMode="auto">
          <a:xfrm>
            <a:off x="1" y="0"/>
            <a:ext cx="1071538" cy="102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6715172" cy="796908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Інформація!</a:t>
            </a:r>
            <a:endParaRPr lang="uk-UA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5400684" cy="5286412"/>
          </a:xfrm>
        </p:spPr>
        <p:txBody>
          <a:bodyPr>
            <a:normAutofit fontScale="92500"/>
          </a:bodyPr>
          <a:lstStyle/>
          <a:p>
            <a:pPr algn="ctr"/>
            <a:r>
              <a:rPr lang="uk-UA" sz="2400" dirty="0" smtClean="0"/>
              <a:t>Ми з тобою маємо попрощатися з нашими книжковими друзями. Проте це не означає, що ти не зможеш знайти у своєму оточенні або у віртуальному середовищі друзів чи подруг, які будуть тобі так само близькі та цікаві, як Славко і Ксеня, Марічка і Сашко, Данило і Ліля, Богдан і Софія. Продовжуй спілкуватися та ділитися своїми думками та досвідом не тільки в онлайн-режимі, але й у реальному житті. Сподіваємось, що тебе надихнули приклади та ідеї, які ми зібрали під час вивчення курсу.</a:t>
            </a:r>
            <a:endParaRPr lang="uk-UA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28794" y="6429396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pic>
        <p:nvPicPr>
          <p:cNvPr id="5" name="Picture 2" descr="C:\Users\Ольга\Desktop\букви\09aadcd3ec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0089" y="0"/>
            <a:ext cx="1753911" cy="2428868"/>
          </a:xfrm>
          <a:prstGeom prst="rect">
            <a:avLst/>
          </a:prstGeom>
          <a:noFill/>
        </p:spPr>
      </p:pic>
      <p:pic>
        <p:nvPicPr>
          <p:cNvPr id="4098" name="Picture 2" descr="C:\Users\User\Desktop\ekke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691638"/>
            <a:ext cx="1500198" cy="2905015"/>
          </a:xfrm>
          <a:prstGeom prst="rect">
            <a:avLst/>
          </a:prstGeom>
          <a:noFill/>
        </p:spPr>
      </p:pic>
      <p:pic>
        <p:nvPicPr>
          <p:cNvPr id="9" name="Picture 2" descr="C:\Users\Ольга\Desktop\Без_названия-removebg-preview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0"/>
            <a:ext cx="928662" cy="1483793"/>
          </a:xfrm>
          <a:prstGeom prst="rect">
            <a:avLst/>
          </a:prstGeom>
          <a:noFill/>
        </p:spPr>
      </p:pic>
      <p:pic>
        <p:nvPicPr>
          <p:cNvPr id="10" name="Picture 2" descr="C:\Users\Ольга\Desktop\Без_названия-removebg-previ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710339" y="3968807"/>
            <a:ext cx="2433661" cy="2889193"/>
          </a:xfrm>
          <a:prstGeom prst="rect">
            <a:avLst/>
          </a:prstGeom>
          <a:noFill/>
        </p:spPr>
      </p:pic>
      <p:pic>
        <p:nvPicPr>
          <p:cNvPr id="11" name="Picture 6" descr="C:\Users\Ольга\Desktop\5555\1639209701_1-papik-pro-p-klipart-noutbuk-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741874">
            <a:off x="6830514" y="5088240"/>
            <a:ext cx="714856" cy="716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868346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Інформація!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285860"/>
            <a:ext cx="4543428" cy="514353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2600" dirty="0" smtClean="0"/>
              <a:t>Не зупиняйся! Перетворюй свої знання у конкретні дії! Допомогай створювати в своїй спільноті комфортний і безпечний простір для розвитку, конструктивної взаємодії та співпраці. Щиро дякуємо, що в ці складні, але героїчні часи ти був / була з нами! Ми цінуємо години, проведені з тобою і будемо сподіватися на нові зустрічі!</a:t>
            </a:r>
            <a:endParaRPr lang="uk-UA" sz="2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143504" y="6357958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pic>
        <p:nvPicPr>
          <p:cNvPr id="5" name="Picture 2" descr="C:\Users\Ольга\Desktop\Без_названия-removebg-preview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28662" cy="1483793"/>
          </a:xfrm>
          <a:prstGeom prst="rect">
            <a:avLst/>
          </a:prstGeom>
          <a:noFill/>
        </p:spPr>
      </p:pic>
      <p:pic>
        <p:nvPicPr>
          <p:cNvPr id="6" name="Picture 2" descr="C:\Users\Ольга\Desktop\букви\0_d4c9a_8a6e5b3b_orig.png"/>
          <p:cNvPicPr>
            <a:picLocks noChangeAspect="1" noChangeArrowheads="1"/>
          </p:cNvPicPr>
          <p:nvPr/>
        </p:nvPicPr>
        <p:blipFill>
          <a:blip r:embed="rId3"/>
          <a:srcRect r="17303"/>
          <a:stretch>
            <a:fillRect/>
          </a:stretch>
        </p:blipFill>
        <p:spPr bwMode="auto">
          <a:xfrm flipH="1">
            <a:off x="0" y="4107642"/>
            <a:ext cx="2000232" cy="2750357"/>
          </a:xfrm>
          <a:prstGeom prst="rect">
            <a:avLst/>
          </a:prstGeom>
          <a:noFill/>
        </p:spPr>
      </p:pic>
      <p:pic>
        <p:nvPicPr>
          <p:cNvPr id="7" name="Picture 2" descr="C:\Users\Ольга\Desktop\free-png.ru-4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714612" y="3969015"/>
            <a:ext cx="1785950" cy="2674671"/>
          </a:xfrm>
          <a:prstGeom prst="rect">
            <a:avLst/>
          </a:prstGeom>
          <a:noFill/>
        </p:spPr>
      </p:pic>
      <p:pic>
        <p:nvPicPr>
          <p:cNvPr id="8" name="Picture 5" descr="C:\Users\Ольга\Desktop\free-png.ru-71.png"/>
          <p:cNvPicPr>
            <a:picLocks noChangeAspect="1" noChangeArrowheads="1"/>
          </p:cNvPicPr>
          <p:nvPr/>
        </p:nvPicPr>
        <p:blipFill>
          <a:blip r:embed="rId5"/>
          <a:srcRect r="13123"/>
          <a:stretch>
            <a:fillRect/>
          </a:stretch>
        </p:blipFill>
        <p:spPr bwMode="auto">
          <a:xfrm>
            <a:off x="428596" y="571480"/>
            <a:ext cx="3071834" cy="3718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71414"/>
            <a:ext cx="6929486" cy="857256"/>
          </a:xfrm>
        </p:spPr>
        <p:txBody>
          <a:bodyPr>
            <a:normAutofit/>
          </a:bodyPr>
          <a:lstStyle/>
          <a:p>
            <a:pPr lvl="0"/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з підручником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928694"/>
          </a:xfrm>
        </p:spPr>
        <p:txBody>
          <a:bodyPr>
            <a:normAutofit/>
          </a:bodyPr>
          <a:lstStyle/>
          <a:p>
            <a:pPr lvl="0" algn="ctr"/>
            <a:r>
              <a:rPr lang="uk-UA" dirty="0" smtClean="0"/>
              <a:t>Стор. 138 - 139.</a:t>
            </a:r>
            <a:endParaRPr lang="ru-RU" dirty="0" smtClean="0"/>
          </a:p>
        </p:txBody>
      </p:sp>
      <p:pic>
        <p:nvPicPr>
          <p:cNvPr id="15" name="Picture 2" descr="C:\Users\Ольга\Desktop\букви\09aadcd3ec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357289" y="1437225"/>
            <a:ext cx="1925779" cy="2774245"/>
          </a:xfrm>
          <a:prstGeom prst="rect">
            <a:avLst/>
          </a:prstGeom>
          <a:noFill/>
        </p:spPr>
      </p:pic>
      <p:pic>
        <p:nvPicPr>
          <p:cNvPr id="16" name="Picture 2" descr="C:\Users\Ольга\Desktop\букви\0_d4c9a_8a6e5b3b_orig.png"/>
          <p:cNvPicPr>
            <a:picLocks noChangeAspect="1" noChangeArrowheads="1"/>
          </p:cNvPicPr>
          <p:nvPr/>
        </p:nvPicPr>
        <p:blipFill>
          <a:blip r:embed="rId3"/>
          <a:srcRect r="17303"/>
          <a:stretch>
            <a:fillRect/>
          </a:stretch>
        </p:blipFill>
        <p:spPr bwMode="auto">
          <a:xfrm flipH="1">
            <a:off x="0" y="3714728"/>
            <a:ext cx="2285984" cy="3143272"/>
          </a:xfrm>
          <a:prstGeom prst="rect">
            <a:avLst/>
          </a:prstGeom>
          <a:noFill/>
        </p:spPr>
      </p:pic>
      <p:pic>
        <p:nvPicPr>
          <p:cNvPr id="17" name="Picture 2" descr="C:\Users\Ольга\Desktop\free-png.ru-4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1" y="3529570"/>
            <a:ext cx="2143109" cy="3328430"/>
          </a:xfrm>
          <a:prstGeom prst="rect">
            <a:avLst/>
          </a:prstGeom>
          <a:noFill/>
        </p:spPr>
      </p:pic>
      <p:pic>
        <p:nvPicPr>
          <p:cNvPr id="13" name="Picture 5" descr="C:\Users\Ольга\Desktop\free-png.ru-71.png"/>
          <p:cNvPicPr>
            <a:picLocks noChangeAspect="1" noChangeArrowheads="1"/>
          </p:cNvPicPr>
          <p:nvPr/>
        </p:nvPicPr>
        <p:blipFill>
          <a:blip r:embed="rId5"/>
          <a:srcRect r="13123"/>
          <a:stretch>
            <a:fillRect/>
          </a:stretch>
        </p:blipFill>
        <p:spPr bwMode="auto">
          <a:xfrm flipH="1">
            <a:off x="3214677" y="3139879"/>
            <a:ext cx="2714644" cy="3718121"/>
          </a:xfrm>
          <a:prstGeom prst="rect">
            <a:avLst/>
          </a:prstGeom>
          <a:noFill/>
        </p:spPr>
      </p:pic>
      <p:pic>
        <p:nvPicPr>
          <p:cNvPr id="11" name="Picture 2" descr="E:\2023-2024 н.р\2 КУЛЬТУРА ДОБРОСУСІДСТВА\6 клас\УРОКИ 6 кл 2023-2024\підр.6 кл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106314" cy="1541464"/>
          </a:xfrm>
          <a:prstGeom prst="rect">
            <a:avLst/>
          </a:prstGeom>
          <a:noFill/>
        </p:spPr>
      </p:pic>
      <p:pic>
        <p:nvPicPr>
          <p:cNvPr id="12" name="Picture 2" descr="C:\Users\Ольга\Desktop\Без_названия-removebg-preview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429256" y="1214422"/>
            <a:ext cx="2433661" cy="2889193"/>
          </a:xfrm>
          <a:prstGeom prst="rect">
            <a:avLst/>
          </a:prstGeom>
          <a:noFill/>
        </p:spPr>
      </p:pic>
      <p:pic>
        <p:nvPicPr>
          <p:cNvPr id="14" name="Picture 6" descr="C:\Users\Ольга\Desktop\5555\1639209701_1-papik-pro-p-klipart-noutbuk-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7741874">
            <a:off x="5549431" y="2333855"/>
            <a:ext cx="714856" cy="716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Підсумкова бесіда</a:t>
            </a:r>
            <a:endParaRPr lang="uk-UA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4400552" cy="4257691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Чому саме ці побажання сказали діти?</a:t>
            </a:r>
          </a:p>
          <a:p>
            <a:r>
              <a:rPr lang="uk-UA" sz="2800" dirty="0" smtClean="0"/>
              <a:t>Як діти розуміють ці побажання?  </a:t>
            </a:r>
          </a:p>
          <a:p>
            <a:r>
              <a:rPr lang="uk-UA" sz="2800" dirty="0" smtClean="0"/>
              <a:t>Яке побажання найбільш сподобалося і чому?</a:t>
            </a:r>
            <a:endParaRPr lang="uk-UA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42976" y="6286520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pic>
        <p:nvPicPr>
          <p:cNvPr id="5122" name="Picture 2" descr="C:\Users\User\Desktop\images-removebg-preview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000240"/>
            <a:ext cx="4357686" cy="4857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Закріплення вивченого матеріалу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57428"/>
          </a:xfrm>
        </p:spPr>
        <p:txBody>
          <a:bodyPr/>
          <a:lstStyle/>
          <a:p>
            <a:pPr algn="ctr"/>
            <a:r>
              <a:rPr lang="uk-UA" dirty="0" smtClean="0"/>
              <a:t>Гра «З’єднай пари»</a:t>
            </a:r>
          </a:p>
          <a:p>
            <a:pPr algn="ctr"/>
            <a:r>
              <a:rPr lang="en-US" dirty="0" smtClean="0">
                <a:hlinkClick r:id="rId2"/>
              </a:rPr>
              <a:t>https://learningapps.org/watch?v=pquoxeuqc24</a:t>
            </a:r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</p:txBody>
      </p:sp>
      <p:pic>
        <p:nvPicPr>
          <p:cNvPr id="4" name="Picture 5" descr="7216372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4725" y="3505200"/>
            <a:ext cx="1412875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Ольга\Desktop\1647018966_1-kartinkin-net-p-kartinki-uchenikov-dlya-prezentatsii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14348" y="3031699"/>
            <a:ext cx="3643338" cy="3826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6472254" cy="939784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Очікування 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6500858" cy="5857892"/>
          </a:xfrm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2400" dirty="0" smtClean="0"/>
              <a:t>Учень/учениця:</a:t>
            </a:r>
          </a:p>
          <a:p>
            <a:pPr marL="0">
              <a:spcBef>
                <a:spcPts val="0"/>
              </a:spcBef>
            </a:pPr>
            <a:r>
              <a:rPr lang="uk-UA" sz="2400" dirty="0" smtClean="0"/>
              <a:t>визначає свої потреби, бажання, інтереси та цілі;  </a:t>
            </a:r>
          </a:p>
          <a:p>
            <a:pPr marL="0">
              <a:spcBef>
                <a:spcPts val="0"/>
              </a:spcBef>
            </a:pPr>
            <a:r>
              <a:rPr lang="uk-UA" sz="2400" dirty="0" smtClean="0"/>
              <a:t>визначає прагнення і потреби у сфері власного особистісного розвитку та навчання;  </a:t>
            </a:r>
          </a:p>
          <a:p>
            <a:pPr marL="0">
              <a:spcBef>
                <a:spcPts val="0"/>
              </a:spcBef>
            </a:pPr>
            <a:r>
              <a:rPr lang="uk-UA" sz="2400" dirty="0" smtClean="0"/>
              <a:t>самостійно створює та реалізовує короткострокові плани щодо досягнення успіху, зокрема в навчанні, спорті, побуті;</a:t>
            </a:r>
          </a:p>
          <a:p>
            <a:pPr marL="0">
              <a:spcBef>
                <a:spcPts val="0"/>
              </a:spcBef>
            </a:pPr>
            <a:r>
              <a:rPr lang="uk-UA" sz="2400" dirty="0" smtClean="0"/>
              <a:t>бере участь у груповій роботі з огляду на індивідуальні особливості і потреби; </a:t>
            </a:r>
          </a:p>
          <a:p>
            <a:pPr marL="0">
              <a:spcBef>
                <a:spcPts val="0"/>
              </a:spcBef>
            </a:pPr>
            <a:r>
              <a:rPr lang="uk-UA" sz="2400" dirty="0" smtClean="0"/>
              <a:t>толерантно ставиться до поглядів, переконань, інтересів і потреб інших осіб, що не загрожують здоров’ю, безпеці і добробуту.</a:t>
            </a:r>
            <a:endParaRPr lang="uk-UA" sz="2200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429256" y="6492875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pic>
        <p:nvPicPr>
          <p:cNvPr id="5" name="Picture 6" descr="C:\Users\Ольга\Desktop\15fdb46866a5e5126e24d9df90eeb25e.png"/>
          <p:cNvPicPr>
            <a:picLocks noChangeAspect="1" noChangeArrowheads="1"/>
          </p:cNvPicPr>
          <p:nvPr/>
        </p:nvPicPr>
        <p:blipFill>
          <a:blip r:embed="rId2"/>
          <a:srcRect l="27967"/>
          <a:stretch>
            <a:fillRect/>
          </a:stretch>
        </p:blipFill>
        <p:spPr bwMode="auto">
          <a:xfrm flipH="1">
            <a:off x="6643702" y="0"/>
            <a:ext cx="25003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5828" y="116633"/>
            <a:ext cx="7886700" cy="954914"/>
          </a:xfrm>
          <a:noFill/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C00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Дошка настрою</a:t>
            </a:r>
            <a:endParaRPr lang="ru-RU" sz="44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CC0099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  <p:pic>
        <p:nvPicPr>
          <p:cNvPr id="1026" name="Picture 2" descr="C:\Users\Ольга\Desktop\free-png.ru-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785794"/>
            <a:ext cx="6215106" cy="5914479"/>
          </a:xfrm>
          <a:prstGeom prst="rect">
            <a:avLst/>
          </a:prstGeom>
          <a:noFill/>
        </p:spPr>
      </p:pic>
      <p:pic>
        <p:nvPicPr>
          <p:cNvPr id="8195" name="Picture 3" descr="C:\Users\Ольга\Desktop\букви\_005_yapfiles.ru.png"/>
          <p:cNvPicPr>
            <a:picLocks noChangeAspect="1" noChangeArrowheads="1"/>
          </p:cNvPicPr>
          <p:nvPr/>
        </p:nvPicPr>
        <p:blipFill>
          <a:blip r:embed="rId3" cstate="print"/>
          <a:srcRect l="13298" r="4521"/>
          <a:stretch>
            <a:fillRect/>
          </a:stretch>
        </p:blipFill>
        <p:spPr bwMode="auto">
          <a:xfrm>
            <a:off x="4643438" y="2714620"/>
            <a:ext cx="2579845" cy="1643074"/>
          </a:xfrm>
          <a:prstGeom prst="rect">
            <a:avLst/>
          </a:prstGeom>
          <a:noFill/>
        </p:spPr>
      </p:pic>
      <p:pic>
        <p:nvPicPr>
          <p:cNvPr id="8196" name="Picture 4" descr="C:\Users\Ольга\Desktop\1645708339_15-kartinkin-net-p-krasivie-kartinki-smailiki-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500570"/>
            <a:ext cx="1571636" cy="1571636"/>
          </a:xfrm>
          <a:prstGeom prst="rect">
            <a:avLst/>
          </a:prstGeom>
          <a:noFill/>
        </p:spPr>
      </p:pic>
      <p:pic>
        <p:nvPicPr>
          <p:cNvPr id="8197" name="Picture 5" descr="C:\Users\Ольга\Desktop\1576643035_1-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714884"/>
            <a:ext cx="1571636" cy="1571636"/>
          </a:xfrm>
          <a:prstGeom prst="rect">
            <a:avLst/>
          </a:prstGeom>
          <a:noFill/>
        </p:spPr>
      </p:pic>
      <p:pic>
        <p:nvPicPr>
          <p:cNvPr id="8198" name="Picture 6" descr="C:\Users\Ольга\Desktop\1647724840_3-amiel-club-p-super-smailiki-kartinki-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2500306"/>
            <a:ext cx="2974813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Ольга\Desktop\1642499775_36-abrakadabra-fun-p-klipart-na-prozrachnom-fone-shkola-uchenik-61.png"/>
          <p:cNvPicPr>
            <a:picLocks noChangeAspect="1" noChangeArrowheads="1"/>
          </p:cNvPicPr>
          <p:nvPr/>
        </p:nvPicPr>
        <p:blipFill>
          <a:blip r:embed="rId2"/>
          <a:srcRect t="51983"/>
          <a:stretch>
            <a:fillRect/>
          </a:stretch>
        </p:blipFill>
        <p:spPr bwMode="auto">
          <a:xfrm>
            <a:off x="0" y="3532936"/>
            <a:ext cx="9144000" cy="33250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Домашня робота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3048"/>
          </a:xfrm>
        </p:spPr>
        <p:txBody>
          <a:bodyPr>
            <a:normAutofit/>
          </a:bodyPr>
          <a:lstStyle/>
          <a:p>
            <a:pPr lvl="0" algn="ctr"/>
            <a:r>
              <a:rPr lang="uk-UA" dirty="0" smtClean="0"/>
              <a:t>Гарного літнього відпочинку!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Джерела </a:t>
            </a:r>
            <a:r>
              <a:rPr lang="uk-UA" b="1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література</a:t>
            </a:r>
            <a:endParaRPr lang="ru-RU" b="1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 fontScale="55000" lnSpcReduction="20000"/>
          </a:bodyPr>
          <a:lstStyle/>
          <a:p>
            <a:r>
              <a:rPr lang="en-US" sz="4200" dirty="0" smtClean="0">
                <a:hlinkClick r:id="rId2"/>
              </a:rPr>
              <a:t>https://www.calameo.com/read/006191963d289874a374e</a:t>
            </a:r>
            <a:endParaRPr lang="uk-UA" sz="4200" dirty="0" smtClean="0">
              <a:hlinkClick r:id="rId2"/>
            </a:endParaRPr>
          </a:p>
          <a:p>
            <a:r>
              <a:rPr lang="en-US" sz="4200" dirty="0" smtClean="0">
                <a:hlinkClick r:id="rId2"/>
              </a:rPr>
              <a:t>https://ua.izzi.digital/DOS/308410/352660.html</a:t>
            </a:r>
            <a:endParaRPr lang="uk-UA" sz="4200" dirty="0" smtClean="0">
              <a:hlinkClick r:id="rId2"/>
            </a:endParaRPr>
          </a:p>
          <a:p>
            <a:r>
              <a:rPr lang="en-US" sz="4200" dirty="0" smtClean="0">
                <a:hlinkClick r:id="rId3"/>
              </a:rPr>
              <a:t>https://kdukraine.com/app/uploads/2023/07/zbirka_new.pdf</a:t>
            </a:r>
            <a:endParaRPr lang="uk-UA" sz="4200" dirty="0" smtClean="0"/>
          </a:p>
          <a:p>
            <a:r>
              <a:rPr lang="en-US" sz="4200" dirty="0" smtClean="0">
                <a:hlinkClick r:id="rId4"/>
              </a:rPr>
              <a:t>https://www.google.com/search?q=%D0%BA%D0%BE%D0%BB%D0%B0%D0%B6+%D1%86%D0%B5&amp;source=lmns&amp;bih=863&amp;biw=1280&amp;hl=ru&amp;sa=X&amp;ved=2ahUKEwjo153PmKCDAxXT8AIHHdtyDXcQ0pQJKAB6BAgBEAI</a:t>
            </a:r>
            <a:endParaRPr lang="uk-UA" sz="4200" dirty="0" smtClean="0"/>
          </a:p>
          <a:p>
            <a:r>
              <a:rPr lang="uk-UA" sz="4200" dirty="0" smtClean="0"/>
              <a:t>Культура добросусідства : підручн. для 6 класу  закладів загальної середньої освіти / М. Араджионі, Л. Гретченко, О. Козорог, Н. Лебідь, В. Потапова., І. Унгурян, З. Філончук – К. : Видавничий дім «Основа», 2023. – 143 с. : іл.  </a:t>
            </a:r>
          </a:p>
          <a:p>
            <a:pPr>
              <a:buNone/>
            </a:pPr>
            <a:endParaRPr lang="uk-UA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++++++.jpg"/>
          <p:cNvPicPr>
            <a:picLocks noChangeAspect="1" noChangeArrowheads="1"/>
          </p:cNvPicPr>
          <p:nvPr/>
        </p:nvPicPr>
        <p:blipFill>
          <a:blip r:embed="rId2"/>
          <a:srcRect b="40707"/>
          <a:stretch>
            <a:fillRect/>
          </a:stretch>
        </p:blipFill>
        <p:spPr bwMode="auto">
          <a:xfrm>
            <a:off x="0" y="0"/>
            <a:ext cx="916158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0"/>
            <a:ext cx="6500858" cy="3143272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уроку:</a:t>
            </a:r>
            <a:br>
              <a:rPr lang="uk-UA" sz="4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Підбиваємо підсумки навчального року з предметом «Культура добросусідства»</a:t>
            </a:r>
            <a:endParaRPr lang="ru-RU" sz="40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28794" y="6421461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pic>
        <p:nvPicPr>
          <p:cNvPr id="6" name="Picture 2" descr="C:\Users\Ольга\Desktop\free-png.ru-60-340x316.png"/>
          <p:cNvPicPr>
            <a:picLocks noChangeAspect="1" noChangeArrowheads="1"/>
          </p:cNvPicPr>
          <p:nvPr/>
        </p:nvPicPr>
        <p:blipFill>
          <a:blip r:embed="rId3"/>
          <a:srcRect r="14896"/>
          <a:stretch>
            <a:fillRect/>
          </a:stretch>
        </p:blipFill>
        <p:spPr bwMode="auto">
          <a:xfrm>
            <a:off x="5715008" y="3113196"/>
            <a:ext cx="3429023" cy="3744804"/>
          </a:xfrm>
          <a:prstGeom prst="rect">
            <a:avLst/>
          </a:prstGeom>
          <a:noFill/>
        </p:spPr>
      </p:pic>
      <p:pic>
        <p:nvPicPr>
          <p:cNvPr id="4" name="Picture 2" descr="C:\Users\Ольга\Desktop\Картинки КД\free-png.ru-12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6429396"/>
            <a:ext cx="616693" cy="431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Ольга\Desktop\free-png.ru-51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601" y="1163589"/>
            <a:ext cx="7848489" cy="54801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Мотивація до навчання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4000504"/>
            <a:ext cx="6500858" cy="212565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dirty="0" smtClean="0"/>
              <a:t>Пригадай, що ти вже знаєш за цією темою. </a:t>
            </a:r>
          </a:p>
          <a:p>
            <a:pPr algn="ctr"/>
            <a:r>
              <a:rPr lang="ru-RU" sz="3600" dirty="0" smtClean="0"/>
              <a:t>Чого саме ви очікуєте від </a:t>
            </a:r>
          </a:p>
          <a:p>
            <a:pPr algn="ctr">
              <a:buNone/>
            </a:pPr>
            <a:r>
              <a:rPr lang="ru-RU" sz="3600" dirty="0" smtClean="0"/>
              <a:t>  цього уроку?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Скляренко О.А. 2024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643438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Асоціації</a:t>
            </a:r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endParaRPr lang="uk-UA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00496" y="6492875"/>
            <a:ext cx="1928794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pic>
        <p:nvPicPr>
          <p:cNvPr id="2051" name="Picture 3" descr="C:\Users\User\Desktop\17844908466b614e00320707a3fec4cb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39127"/>
            <a:ext cx="3143272" cy="2618873"/>
          </a:xfrm>
          <a:prstGeom prst="rect">
            <a:avLst/>
          </a:prstGeom>
          <a:noFill/>
        </p:spPr>
      </p:pic>
      <p:pic>
        <p:nvPicPr>
          <p:cNvPr id="2050" name="Picture 2" descr="C:\Users\User\Desktop\Untitled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-23950"/>
            <a:ext cx="6429388" cy="6881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14290"/>
            <a:ext cx="6729402" cy="939784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Поміркуймо! 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804" y="1142984"/>
            <a:ext cx="8372476" cy="428628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/>
              <a:t>Дайте відповіді на запитання:</a:t>
            </a:r>
          </a:p>
          <a:p>
            <a:r>
              <a:rPr lang="uk-UA" sz="2200" dirty="0" smtClean="0"/>
              <a:t>Пригадай героїв та героїнь нашого підручника. Чиї особисті історії, проблеми, переживання схожі з твоїми власними?  </a:t>
            </a:r>
          </a:p>
          <a:p>
            <a:r>
              <a:rPr lang="uk-UA" sz="2200" dirty="0" smtClean="0"/>
              <a:t>Чи змінилися герої підручника? Якщо так, то чому?  </a:t>
            </a:r>
          </a:p>
          <a:p>
            <a:r>
              <a:rPr lang="uk-UA" sz="2200" dirty="0" smtClean="0"/>
              <a:t>Які теми вам сподобалися найбільше, а які – найменше? Чому?  </a:t>
            </a:r>
          </a:p>
          <a:p>
            <a:r>
              <a:rPr lang="uk-UA" sz="2200" dirty="0" smtClean="0"/>
              <a:t>Які поради з тих, що містилися в підручнику, вам стали в пригоді, ти їх вже використовуєш?  </a:t>
            </a:r>
          </a:p>
          <a:p>
            <a:r>
              <a:rPr lang="uk-UA" sz="2200" dirty="0" smtClean="0"/>
              <a:t>За що ви можете подякувати предмету «Культура добросусідства»?</a:t>
            </a:r>
            <a:endParaRPr lang="ru-RU" sz="2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sp>
        <p:nvSpPr>
          <p:cNvPr id="8" name="Блок-схема: ручное управление 7"/>
          <p:cNvSpPr/>
          <p:nvPr/>
        </p:nvSpPr>
        <p:spPr>
          <a:xfrm flipV="1">
            <a:off x="571472" y="684062"/>
            <a:ext cx="1000132" cy="744674"/>
          </a:xfrm>
          <a:prstGeom prst="flowChartManualOpera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rot="20970662" flipH="1">
            <a:off x="119412" y="285728"/>
            <a:ext cx="928694" cy="612648"/>
          </a:xfrm>
          <a:prstGeom prst="wedgeRoundRectCallout">
            <a:avLst>
              <a:gd name="adj1" fmla="val -20833"/>
              <a:gd name="adj2" fmla="val 95915"/>
              <a:gd name="adj3" fmla="val 16667"/>
            </a:avLst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 rot="494076">
            <a:off x="1118110" y="428604"/>
            <a:ext cx="914400" cy="612648"/>
          </a:xfrm>
          <a:prstGeom prst="wedgeRoundRectCallout">
            <a:avLst>
              <a:gd name="adj1" fmla="val -20833"/>
              <a:gd name="adj2" fmla="val 95915"/>
              <a:gd name="adj3" fmla="val 16667"/>
            </a:avLst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C:\Users\Ольга\Desktop\image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470424"/>
            <a:ext cx="4429124" cy="2387575"/>
          </a:xfrm>
          <a:prstGeom prst="rect">
            <a:avLst/>
          </a:prstGeom>
          <a:noFill/>
        </p:spPr>
      </p:pic>
      <p:pic>
        <p:nvPicPr>
          <p:cNvPr id="4100" name="Picture 4" descr="C:\Users\Ольга\Desktop\1681178620_pictures-pibig-info-p-risunok-deti-za-partoi-pinterest-48.png"/>
          <p:cNvPicPr>
            <a:picLocks noChangeAspect="1" noChangeArrowheads="1"/>
          </p:cNvPicPr>
          <p:nvPr/>
        </p:nvPicPr>
        <p:blipFill>
          <a:blip r:embed="rId3" cstate="print"/>
          <a:srcRect b="7075"/>
          <a:stretch>
            <a:fillRect/>
          </a:stretch>
        </p:blipFill>
        <p:spPr bwMode="auto">
          <a:xfrm flipH="1">
            <a:off x="0" y="5214950"/>
            <a:ext cx="1501312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43626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Самостійна робота</a:t>
            </a:r>
            <a:endParaRPr lang="uk-UA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5329246" cy="500066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b="1" i="1" dirty="0" smtClean="0">
                <a:solidFill>
                  <a:srgbClr val="0033CC"/>
                </a:solidFill>
              </a:rPr>
              <a:t>Стор. 135, вправа 2</a:t>
            </a:r>
            <a:r>
              <a:rPr lang="ru-RU" sz="2800" dirty="0" smtClean="0"/>
              <a:t>: Подумайте за що ви хотіли б вручити медалі своїм однокласникам після закінчення цього навчального року. Напишіть на медалях за що саме. Це може бути якесь особисте досягнення, подолання певних складнощів, перемоги в чомусь чи над чимось тощо. Зробіть медалі та вручіть ці нагороди однокласникам. </a:t>
            </a:r>
            <a:endParaRPr lang="uk-UA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500166" y="6421461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pic>
        <p:nvPicPr>
          <p:cNvPr id="3074" name="Picture 2" descr="C:\Users\User\Desktop\images__2_-removebg-preview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4143380"/>
            <a:ext cx="1809750" cy="2524125"/>
          </a:xfrm>
          <a:prstGeom prst="rect">
            <a:avLst/>
          </a:prstGeom>
          <a:noFill/>
        </p:spPr>
      </p:pic>
      <p:pic>
        <p:nvPicPr>
          <p:cNvPr id="3075" name="Picture 3" descr="C:\Users\User\Desktop\завантаження-removebg-preview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42852"/>
            <a:ext cx="1271935" cy="1323969"/>
          </a:xfrm>
          <a:prstGeom prst="rect">
            <a:avLst/>
          </a:prstGeom>
          <a:noFill/>
        </p:spPr>
      </p:pic>
      <p:pic>
        <p:nvPicPr>
          <p:cNvPr id="3076" name="Picture 4" descr="C:\Users\User\Desktop\images__1_-removebg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1857364"/>
            <a:ext cx="1643042" cy="2262409"/>
          </a:xfrm>
          <a:prstGeom prst="rect">
            <a:avLst/>
          </a:prstGeom>
          <a:noFill/>
        </p:spPr>
      </p:pic>
      <p:pic>
        <p:nvPicPr>
          <p:cNvPr id="3077" name="Picture 5" descr="C:\Users\User\Desktop\images__2_-removebg-preview (3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357298"/>
            <a:ext cx="1695450" cy="2705100"/>
          </a:xfrm>
          <a:prstGeom prst="rect">
            <a:avLst/>
          </a:prstGeom>
          <a:noFill/>
        </p:spPr>
      </p:pic>
      <p:pic>
        <p:nvPicPr>
          <p:cNvPr id="3078" name="Picture 6" descr="C:\Users\User\Desktop\de-pedestal-van-overwinning-podium-voor-winnaars-met-een-gouden-beker-closeup-geïsoleerd-op-wit-ontwerp-achtergrondvectorkleur-193260199-removebg-preview.png"/>
          <p:cNvPicPr>
            <a:picLocks noChangeAspect="1" noChangeArrowheads="1"/>
          </p:cNvPicPr>
          <p:nvPr/>
        </p:nvPicPr>
        <p:blipFill>
          <a:blip r:embed="rId6"/>
          <a:srcRect l="11000" t="18500" r="8000" b="15500"/>
          <a:stretch>
            <a:fillRect/>
          </a:stretch>
        </p:blipFill>
        <p:spPr bwMode="auto">
          <a:xfrm>
            <a:off x="5214942" y="5143512"/>
            <a:ext cx="2104144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14290"/>
            <a:ext cx="6729402" cy="939784"/>
          </a:xfrm>
        </p:spPr>
        <p:txBody>
          <a:bodyPr/>
          <a:lstStyle/>
          <a:p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Поміркуймо! 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804" y="1571612"/>
            <a:ext cx="8372476" cy="3857652"/>
          </a:xfrm>
        </p:spPr>
        <p:txBody>
          <a:bodyPr>
            <a:normAutofit/>
          </a:bodyPr>
          <a:lstStyle/>
          <a:p>
            <a:pPr algn="ctr"/>
            <a:r>
              <a:rPr lang="ru-RU" sz="2600" b="1" i="1" dirty="0" smtClean="0">
                <a:solidFill>
                  <a:srgbClr val="0033CC"/>
                </a:solidFill>
              </a:rPr>
              <a:t>Стор. 136, вправа 3: </a:t>
            </a:r>
            <a:r>
              <a:rPr lang="ru-RU" sz="2600" dirty="0" smtClean="0"/>
              <a:t>Пам’ятаєте, як на початку навчального року Славко і Марічка говорили про те, що ми з вами зараз живемо в історичні часи і є свідками, а подекуди й учасниками, визначних подій. Прочитайте самостійно текст і дайте прочитати своїм рідним. Дай відповіді на запитання.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500166" y="6492875"/>
            <a:ext cx="2895600" cy="365125"/>
          </a:xfrm>
        </p:spPr>
        <p:txBody>
          <a:bodyPr/>
          <a:lstStyle/>
          <a:p>
            <a:r>
              <a:rPr lang="ru-RU" dirty="0" smtClean="0"/>
              <a:t>© Скляренко О.А. 2024</a:t>
            </a:r>
            <a:endParaRPr lang="ru-RU" dirty="0"/>
          </a:p>
        </p:txBody>
      </p:sp>
      <p:sp>
        <p:nvSpPr>
          <p:cNvPr id="8" name="Блок-схема: ручное управление 7"/>
          <p:cNvSpPr/>
          <p:nvPr/>
        </p:nvSpPr>
        <p:spPr>
          <a:xfrm flipV="1">
            <a:off x="571472" y="684062"/>
            <a:ext cx="1000132" cy="744674"/>
          </a:xfrm>
          <a:prstGeom prst="flowChartManualOpera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rot="20970662" flipH="1">
            <a:off x="119412" y="285728"/>
            <a:ext cx="928694" cy="612648"/>
          </a:xfrm>
          <a:prstGeom prst="wedgeRoundRectCallout">
            <a:avLst>
              <a:gd name="adj1" fmla="val -20833"/>
              <a:gd name="adj2" fmla="val 95915"/>
              <a:gd name="adj3" fmla="val 16667"/>
            </a:avLst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 rot="494076">
            <a:off x="1118110" y="428604"/>
            <a:ext cx="914400" cy="612648"/>
          </a:xfrm>
          <a:prstGeom prst="wedgeRoundRectCallout">
            <a:avLst>
              <a:gd name="adj1" fmla="val -20833"/>
              <a:gd name="adj2" fmla="val 95915"/>
              <a:gd name="adj3" fmla="val 16667"/>
            </a:avLst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C:\Users\Ольга\Desktop\image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046820"/>
            <a:ext cx="5214942" cy="2811180"/>
          </a:xfrm>
          <a:prstGeom prst="rect">
            <a:avLst/>
          </a:prstGeom>
          <a:noFill/>
        </p:spPr>
      </p:pic>
      <p:pic>
        <p:nvPicPr>
          <p:cNvPr id="4100" name="Picture 4" descr="C:\Users\Ольга\Desktop\1681178620_pictures-pibig-info-p-risunok-deti-za-partoi-pinterest-48.png"/>
          <p:cNvPicPr>
            <a:picLocks noChangeAspect="1" noChangeArrowheads="1"/>
          </p:cNvPicPr>
          <p:nvPr/>
        </p:nvPicPr>
        <p:blipFill>
          <a:blip r:embed="rId3" cstate="print"/>
          <a:srcRect b="7075"/>
          <a:stretch>
            <a:fillRect/>
          </a:stretch>
        </p:blipFill>
        <p:spPr bwMode="auto">
          <a:xfrm flipH="1">
            <a:off x="0" y="4590745"/>
            <a:ext cx="2071670" cy="2267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images__9_-removebg-preview.png"/>
          <p:cNvPicPr>
            <a:picLocks noChangeAspect="1" noChangeArrowheads="1"/>
          </p:cNvPicPr>
          <p:nvPr/>
        </p:nvPicPr>
        <p:blipFill>
          <a:blip r:embed="rId2"/>
          <a:srcRect t="26830" r="9999" b="26666"/>
          <a:stretch>
            <a:fillRect/>
          </a:stretch>
        </p:blipFill>
        <p:spPr bwMode="auto">
          <a:xfrm flipH="1">
            <a:off x="0" y="3357562"/>
            <a:ext cx="2571800" cy="13620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14"/>
            <a:ext cx="7429552" cy="857256"/>
          </a:xfrm>
        </p:spPr>
        <p:txBody>
          <a:bodyPr>
            <a:normAutofit/>
          </a:bodyPr>
          <a:lstStyle/>
          <a:p>
            <a:pPr lvl="0"/>
            <a:r>
              <a:rPr lang="uk-UA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з текстом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857233"/>
            <a:ext cx="7329510" cy="928694"/>
          </a:xfrm>
        </p:spPr>
        <p:txBody>
          <a:bodyPr>
            <a:noAutofit/>
          </a:bodyPr>
          <a:lstStyle/>
          <a:p>
            <a:pPr lvl="0" algn="ctr"/>
            <a:r>
              <a:rPr lang="uk-UA" sz="2800" dirty="0" smtClean="0"/>
              <a:t>Стор. 136 – 137, читання тексту Юрія Гудименка.</a:t>
            </a:r>
            <a:endParaRPr lang="ru-RU" sz="2800" dirty="0" smtClean="0"/>
          </a:p>
        </p:txBody>
      </p:sp>
      <p:pic>
        <p:nvPicPr>
          <p:cNvPr id="12" name="Picture 2" descr="C:\Users\Ольга\Desktop\images__1_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7" y="71438"/>
            <a:ext cx="1285884" cy="1620213"/>
          </a:xfrm>
          <a:prstGeom prst="rect">
            <a:avLst/>
          </a:prstGeom>
          <a:noFill/>
        </p:spPr>
      </p:pic>
      <p:pic>
        <p:nvPicPr>
          <p:cNvPr id="1028" name="Picture 4" descr="C:\Users\Ольга\Desktop\images__11_-removebg-preview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3116"/>
            <a:ext cx="3357554" cy="2234300"/>
          </a:xfrm>
          <a:prstGeom prst="rect">
            <a:avLst/>
          </a:prstGeom>
          <a:noFill/>
        </p:spPr>
      </p:pic>
      <p:pic>
        <p:nvPicPr>
          <p:cNvPr id="18" name="Picture 2" descr="C:\Users\Ольга\Desktop\images__9_-removebg-preview.png"/>
          <p:cNvPicPr>
            <a:picLocks noChangeAspect="1" noChangeArrowheads="1"/>
          </p:cNvPicPr>
          <p:nvPr/>
        </p:nvPicPr>
        <p:blipFill>
          <a:blip r:embed="rId2"/>
          <a:srcRect t="26830" r="9999" b="26666"/>
          <a:stretch>
            <a:fillRect/>
          </a:stretch>
        </p:blipFill>
        <p:spPr bwMode="auto">
          <a:xfrm flipH="1">
            <a:off x="0" y="3857628"/>
            <a:ext cx="2571800" cy="1362076"/>
          </a:xfrm>
          <a:prstGeom prst="rect">
            <a:avLst/>
          </a:prstGeom>
          <a:noFill/>
        </p:spPr>
      </p:pic>
      <p:pic>
        <p:nvPicPr>
          <p:cNvPr id="1029" name="Picture 5" descr="C:\Users\Ольга\Desktop\images-removebg-preview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143240" y="1285860"/>
            <a:ext cx="2428892" cy="3036115"/>
          </a:xfrm>
          <a:prstGeom prst="rect">
            <a:avLst/>
          </a:prstGeom>
          <a:noFill/>
        </p:spPr>
      </p:pic>
      <p:pic>
        <p:nvPicPr>
          <p:cNvPr id="19" name="Picture 3" descr="C:\Users\Ольга\Desktop\images__10_-removebg-preview.png"/>
          <p:cNvPicPr>
            <a:picLocks noChangeAspect="1" noChangeArrowheads="1"/>
          </p:cNvPicPr>
          <p:nvPr/>
        </p:nvPicPr>
        <p:blipFill>
          <a:blip r:embed="rId6"/>
          <a:srcRect t="12821" b="19871"/>
          <a:stretch>
            <a:fillRect/>
          </a:stretch>
        </p:blipFill>
        <p:spPr bwMode="auto">
          <a:xfrm flipH="1">
            <a:off x="1500166" y="3357562"/>
            <a:ext cx="3007204" cy="1785950"/>
          </a:xfrm>
          <a:prstGeom prst="rect">
            <a:avLst/>
          </a:prstGeom>
          <a:noFill/>
        </p:spPr>
      </p:pic>
      <p:pic>
        <p:nvPicPr>
          <p:cNvPr id="2050" name="Picture 2" descr="C:\Users\User\Desktop\images-removebg-preview (2).png"/>
          <p:cNvPicPr>
            <a:picLocks noChangeAspect="1" noChangeArrowheads="1"/>
          </p:cNvPicPr>
          <p:nvPr/>
        </p:nvPicPr>
        <p:blipFill>
          <a:blip r:embed="rId7"/>
          <a:srcRect l="28020" r="6965"/>
          <a:stretch>
            <a:fillRect/>
          </a:stretch>
        </p:blipFill>
        <p:spPr bwMode="auto">
          <a:xfrm>
            <a:off x="7143768" y="2357430"/>
            <a:ext cx="2000232" cy="2286016"/>
          </a:xfrm>
          <a:prstGeom prst="rect">
            <a:avLst/>
          </a:prstGeom>
          <a:noFill/>
        </p:spPr>
      </p:pic>
      <p:pic>
        <p:nvPicPr>
          <p:cNvPr id="13" name="Picture 2" descr="C:\Users\User\Desktop\images-removebg-preview (2).png"/>
          <p:cNvPicPr>
            <a:picLocks noChangeAspect="1" noChangeArrowheads="1"/>
          </p:cNvPicPr>
          <p:nvPr/>
        </p:nvPicPr>
        <p:blipFill>
          <a:blip r:embed="rId7"/>
          <a:srcRect l="28020" t="50000" r="20896"/>
          <a:stretch>
            <a:fillRect/>
          </a:stretch>
        </p:blipFill>
        <p:spPr bwMode="auto">
          <a:xfrm flipH="1">
            <a:off x="7000892" y="2928934"/>
            <a:ext cx="1214446" cy="1143008"/>
          </a:xfrm>
          <a:prstGeom prst="rect">
            <a:avLst/>
          </a:prstGeom>
          <a:noFill/>
        </p:spPr>
      </p:pic>
      <p:pic>
        <p:nvPicPr>
          <p:cNvPr id="14" name="Picture 2" descr="C:\Users\User\Desktop\images-removebg-preview (2).png"/>
          <p:cNvPicPr>
            <a:picLocks noChangeAspect="1" noChangeArrowheads="1"/>
          </p:cNvPicPr>
          <p:nvPr/>
        </p:nvPicPr>
        <p:blipFill>
          <a:blip r:embed="rId7"/>
          <a:srcRect l="30342" t="40625" r="37150"/>
          <a:stretch>
            <a:fillRect/>
          </a:stretch>
        </p:blipFill>
        <p:spPr bwMode="auto">
          <a:xfrm>
            <a:off x="6072198" y="2428868"/>
            <a:ext cx="1000132" cy="1357322"/>
          </a:xfrm>
          <a:prstGeom prst="rect">
            <a:avLst/>
          </a:prstGeom>
          <a:noFill/>
        </p:spPr>
      </p:pic>
      <p:pic>
        <p:nvPicPr>
          <p:cNvPr id="1027" name="Picture 3" descr="C:\Users\Ольга\Desktop\images__10_-removebg-preview.png"/>
          <p:cNvPicPr>
            <a:picLocks noChangeAspect="1" noChangeArrowheads="1"/>
          </p:cNvPicPr>
          <p:nvPr/>
        </p:nvPicPr>
        <p:blipFill>
          <a:blip r:embed="rId6"/>
          <a:srcRect l="7451" t="13158" r="8723" b="21053"/>
          <a:stretch>
            <a:fillRect/>
          </a:stretch>
        </p:blipFill>
        <p:spPr bwMode="auto">
          <a:xfrm>
            <a:off x="5929322" y="3286124"/>
            <a:ext cx="3214678" cy="1785950"/>
          </a:xfrm>
          <a:prstGeom prst="rect">
            <a:avLst/>
          </a:prstGeom>
          <a:noFill/>
        </p:spPr>
      </p:pic>
      <p:pic>
        <p:nvPicPr>
          <p:cNvPr id="2051" name="Picture 3" descr="C:\Users\User\Desktop\завантаження__1_-removebg-preview (1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1934" y="2786058"/>
            <a:ext cx="2143125" cy="2143125"/>
          </a:xfrm>
          <a:prstGeom prst="rect">
            <a:avLst/>
          </a:prstGeom>
          <a:noFill/>
        </p:spPr>
      </p:pic>
      <p:pic>
        <p:nvPicPr>
          <p:cNvPr id="2053" name="Picture 5" descr="C:\Users\User\Desktop\1537386438_sun-6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54" y="1643050"/>
            <a:ext cx="571504" cy="579569"/>
          </a:xfrm>
          <a:prstGeom prst="rect">
            <a:avLst/>
          </a:prstGeom>
          <a:noFill/>
        </p:spPr>
      </p:pic>
      <p:pic>
        <p:nvPicPr>
          <p:cNvPr id="2054" name="Picture 6" descr="C:\Users\User\Desktop\dc65791d1aaa00bb7e95de3d29381ca4-removebg-preview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86710" y="1357299"/>
            <a:ext cx="1357290" cy="764240"/>
          </a:xfrm>
          <a:prstGeom prst="rect">
            <a:avLst/>
          </a:prstGeom>
          <a:noFill/>
        </p:spPr>
      </p:pic>
      <p:pic>
        <p:nvPicPr>
          <p:cNvPr id="20" name="Picture 6" descr="C:\Users\User\Desktop\dc65791d1aaa00bb7e95de3d29381ca4-removebg-preview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3504" y="1857364"/>
            <a:ext cx="1357290" cy="764240"/>
          </a:xfrm>
          <a:prstGeom prst="rect">
            <a:avLst/>
          </a:prstGeom>
          <a:noFill/>
        </p:spPr>
      </p:pic>
      <p:pic>
        <p:nvPicPr>
          <p:cNvPr id="21" name="Picture 6" descr="C:\Users\User\Desktop\dc65791d1aaa00bb7e95de3d29381ca4-removebg-preview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1538" y="1428736"/>
            <a:ext cx="1357290" cy="764240"/>
          </a:xfrm>
          <a:prstGeom prst="rect">
            <a:avLst/>
          </a:prstGeom>
          <a:noFill/>
        </p:spPr>
      </p:pic>
      <p:pic>
        <p:nvPicPr>
          <p:cNvPr id="2055" name="Picture 7" descr="C:\Users\User\Desktop\images-removebg-preview (2).png"/>
          <p:cNvPicPr>
            <a:picLocks noChangeAspect="1" noChangeArrowheads="1"/>
          </p:cNvPicPr>
          <p:nvPr/>
        </p:nvPicPr>
        <p:blipFill>
          <a:blip r:embed="rId11"/>
          <a:srcRect l="29228" b="26666"/>
          <a:stretch>
            <a:fillRect/>
          </a:stretch>
        </p:blipFill>
        <p:spPr bwMode="auto">
          <a:xfrm>
            <a:off x="0" y="4408470"/>
            <a:ext cx="2363924" cy="2449531"/>
          </a:xfrm>
          <a:prstGeom prst="rect">
            <a:avLst/>
          </a:prstGeom>
          <a:noFill/>
        </p:spPr>
      </p:pic>
      <p:pic>
        <p:nvPicPr>
          <p:cNvPr id="2056" name="Picture 8" descr="C:\Users\User\Desktop\images-removebg-preview (5).png"/>
          <p:cNvPicPr>
            <a:picLocks noChangeAspect="1" noChangeArrowheads="1"/>
          </p:cNvPicPr>
          <p:nvPr/>
        </p:nvPicPr>
        <p:blipFill>
          <a:blip r:embed="rId12"/>
          <a:srcRect t="20001" r="3333" b="23332"/>
          <a:stretch>
            <a:fillRect/>
          </a:stretch>
        </p:blipFill>
        <p:spPr bwMode="auto">
          <a:xfrm>
            <a:off x="5286380" y="4572008"/>
            <a:ext cx="2425691" cy="1571636"/>
          </a:xfrm>
          <a:prstGeom prst="rect">
            <a:avLst/>
          </a:prstGeom>
          <a:noFill/>
        </p:spPr>
      </p:pic>
      <p:pic>
        <p:nvPicPr>
          <p:cNvPr id="2052" name="Picture 4" descr="C:\Users\User\Desktop\завантаження__1_-removebg-preview.png"/>
          <p:cNvPicPr>
            <a:picLocks noChangeAspect="1" noChangeArrowheads="1"/>
          </p:cNvPicPr>
          <p:nvPr/>
        </p:nvPicPr>
        <p:blipFill>
          <a:blip r:embed="rId13"/>
          <a:srcRect l="54656" t="5796" r="8097" b="10179"/>
          <a:stretch>
            <a:fillRect/>
          </a:stretch>
        </p:blipFill>
        <p:spPr bwMode="auto">
          <a:xfrm flipH="1">
            <a:off x="6858016" y="3975650"/>
            <a:ext cx="2285984" cy="2882350"/>
          </a:xfrm>
          <a:prstGeom prst="rect">
            <a:avLst/>
          </a:prstGeom>
          <a:noFill/>
        </p:spPr>
      </p:pic>
      <p:pic>
        <p:nvPicPr>
          <p:cNvPr id="2057" name="Picture 9" descr="C:\Users\User\Desktop\images__1_-removebg-preview (1).png"/>
          <p:cNvPicPr>
            <a:picLocks noChangeAspect="1" noChangeArrowheads="1"/>
          </p:cNvPicPr>
          <p:nvPr/>
        </p:nvPicPr>
        <p:blipFill>
          <a:blip r:embed="rId14"/>
          <a:srcRect r="83651"/>
          <a:stretch>
            <a:fillRect/>
          </a:stretch>
        </p:blipFill>
        <p:spPr bwMode="auto">
          <a:xfrm>
            <a:off x="2263036" y="4714884"/>
            <a:ext cx="594452" cy="1357322"/>
          </a:xfrm>
          <a:prstGeom prst="rect">
            <a:avLst/>
          </a:prstGeom>
          <a:noFill/>
        </p:spPr>
      </p:pic>
      <p:pic>
        <p:nvPicPr>
          <p:cNvPr id="2059" name="Picture 11" descr="C:\Users\User\Desktop\images__1_-removebg-preview (1).png"/>
          <p:cNvPicPr>
            <a:picLocks noChangeAspect="1" noChangeArrowheads="1"/>
          </p:cNvPicPr>
          <p:nvPr/>
        </p:nvPicPr>
        <p:blipFill>
          <a:blip r:embed="rId14"/>
          <a:srcRect l="45638" r="38564"/>
          <a:stretch>
            <a:fillRect/>
          </a:stretch>
        </p:blipFill>
        <p:spPr bwMode="auto">
          <a:xfrm>
            <a:off x="3786182" y="4643446"/>
            <a:ext cx="642942" cy="1519239"/>
          </a:xfrm>
          <a:prstGeom prst="rect">
            <a:avLst/>
          </a:prstGeom>
          <a:noFill/>
        </p:spPr>
      </p:pic>
      <p:pic>
        <p:nvPicPr>
          <p:cNvPr id="2060" name="Picture 12" descr="C:\Users\User\Desktop\images__1_-removebg-preview (1).png"/>
          <p:cNvPicPr>
            <a:picLocks noChangeAspect="1" noChangeArrowheads="1"/>
          </p:cNvPicPr>
          <p:nvPr/>
        </p:nvPicPr>
        <p:blipFill>
          <a:blip r:embed="rId14"/>
          <a:srcRect l="14440" r="74329"/>
          <a:stretch>
            <a:fillRect/>
          </a:stretch>
        </p:blipFill>
        <p:spPr bwMode="auto">
          <a:xfrm>
            <a:off x="2928926" y="5195885"/>
            <a:ext cx="500066" cy="1662115"/>
          </a:xfrm>
          <a:prstGeom prst="rect">
            <a:avLst/>
          </a:prstGeom>
          <a:noFill/>
        </p:spPr>
      </p:pic>
      <p:pic>
        <p:nvPicPr>
          <p:cNvPr id="2061" name="Picture 13" descr="C:\Users\User\Desktop\images__1_-removebg-preview (1).png"/>
          <p:cNvPicPr>
            <a:picLocks noChangeAspect="1" noChangeArrowheads="1"/>
          </p:cNvPicPr>
          <p:nvPr/>
        </p:nvPicPr>
        <p:blipFill>
          <a:blip r:embed="rId14"/>
          <a:srcRect l="69483"/>
          <a:stretch>
            <a:fillRect/>
          </a:stretch>
        </p:blipFill>
        <p:spPr bwMode="auto">
          <a:xfrm>
            <a:off x="4500562" y="5357827"/>
            <a:ext cx="1226400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5114</TotalTime>
  <Words>853</Words>
  <PresentationFormat>Экран (4:3)</PresentationFormat>
  <Paragraphs>84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Щоб дізнатися про що буде сьогоднішній урок - розгадайте ребус</vt:lpstr>
      <vt:lpstr>Очікування </vt:lpstr>
      <vt:lpstr>Тема уроку: Підбиваємо підсумки навчального року з предметом «Культура добросусідства»</vt:lpstr>
      <vt:lpstr>Мотивація до навчання</vt:lpstr>
      <vt:lpstr>«Асоціації»</vt:lpstr>
      <vt:lpstr>Поміркуймо! </vt:lpstr>
      <vt:lpstr>Самостійна робота</vt:lpstr>
      <vt:lpstr>Поміркуймо! </vt:lpstr>
      <vt:lpstr>Робота з текстом</vt:lpstr>
      <vt:lpstr>Поміркуймо!</vt:lpstr>
      <vt:lpstr>Слайд 11</vt:lpstr>
      <vt:lpstr>Перегляд навчального відео «Герої без зброї»</vt:lpstr>
      <vt:lpstr>Загальне обговорення</vt:lpstr>
      <vt:lpstr>Самостійна робота</vt:lpstr>
      <vt:lpstr>Інформація!</vt:lpstr>
      <vt:lpstr>Інформація!</vt:lpstr>
      <vt:lpstr>Робота з підручником</vt:lpstr>
      <vt:lpstr>Підсумкова бесіда</vt:lpstr>
      <vt:lpstr>Закріплення вивченого матеріалу</vt:lpstr>
      <vt:lpstr>Дошка настрою</vt:lpstr>
      <vt:lpstr>Домашня робота</vt:lpstr>
      <vt:lpstr>Джерела та література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Ольга</cp:lastModifiedBy>
  <cp:revision>524</cp:revision>
  <dcterms:modified xsi:type="dcterms:W3CDTF">2024-01-30T18:19:41Z</dcterms:modified>
</cp:coreProperties>
</file>