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7" r:id="rId2"/>
    <p:sldId id="269" r:id="rId3"/>
    <p:sldId id="326" r:id="rId4"/>
    <p:sldId id="258" r:id="rId5"/>
    <p:sldId id="324" r:id="rId6"/>
    <p:sldId id="299" r:id="rId7"/>
    <p:sldId id="304" r:id="rId8"/>
    <p:sldId id="311" r:id="rId9"/>
    <p:sldId id="313" r:id="rId10"/>
    <p:sldId id="309" r:id="rId11"/>
    <p:sldId id="315" r:id="rId12"/>
    <p:sldId id="317" r:id="rId13"/>
    <p:sldId id="301" r:id="rId14"/>
    <p:sldId id="334" r:id="rId15"/>
    <p:sldId id="276" r:id="rId16"/>
    <p:sldId id="296" r:id="rId17"/>
    <p:sldId id="277" r:id="rId18"/>
    <p:sldId id="297" r:id="rId19"/>
    <p:sldId id="298" r:id="rId20"/>
    <p:sldId id="329" r:id="rId21"/>
    <p:sldId id="327" r:id="rId22"/>
    <p:sldId id="330" r:id="rId23"/>
    <p:sldId id="331" r:id="rId24"/>
    <p:sldId id="333" r:id="rId25"/>
    <p:sldId id="332" r:id="rId26"/>
    <p:sldId id="339" r:id="rId27"/>
    <p:sldId id="340" r:id="rId28"/>
    <p:sldId id="341" r:id="rId29"/>
    <p:sldId id="342" r:id="rId30"/>
    <p:sldId id="347" r:id="rId31"/>
    <p:sldId id="348" r:id="rId32"/>
    <p:sldId id="349" r:id="rId33"/>
    <p:sldId id="350" r:id="rId34"/>
    <p:sldId id="351" r:id="rId35"/>
    <p:sldId id="352" r:id="rId36"/>
    <p:sldId id="353" r:id="rId37"/>
    <p:sldId id="354" r:id="rId38"/>
    <p:sldId id="355" r:id="rId39"/>
    <p:sldId id="356" r:id="rId40"/>
    <p:sldId id="357" r:id="rId41"/>
    <p:sldId id="358" r:id="rId42"/>
    <p:sldId id="323" r:id="rId43"/>
    <p:sldId id="264" r:id="rId44"/>
    <p:sldId id="265" r:id="rId45"/>
    <p:sldId id="263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0000FF"/>
    <a:srgbClr val="CC00CC"/>
    <a:srgbClr val="CC3399"/>
    <a:srgbClr val="FFFF66"/>
    <a:srgbClr val="66FFFF"/>
    <a:srgbClr val="FF00FF"/>
    <a:srgbClr val="FF66FF"/>
    <a:srgbClr val="00FF00"/>
    <a:srgbClr val="99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70" d="100"/>
          <a:sy n="70" d="100"/>
        </p:scale>
        <p:origin x="-1386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07830-3F00-41FE-9C79-6D2C0B47DA7C}" type="datetimeFigureOut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1B6103-860A-41DC-A019-180D9A78E67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4B2CA-7C35-40D5-9D97-FAFB04196A8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AEE7D-AEDC-4480-94A8-FDDEBD16211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8A1F5C-B6B5-4A57-A28E-954A4DA27085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D8D8E-04DB-45DE-A97D-52188836C8BF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E5D3C-C89E-41E2-8971-2E7675C73AE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BE1F4-42BC-46CC-B09C-C8E5407A31C8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86C50-F0CB-452D-91A8-0ACE6EE3E0D7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8E488-655C-4FF7-821E-C2CB78B385B2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EFEBB-390A-4754-B744-90DA082E2CB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E12EF2-AE2D-418C-92F7-90CB56AD3179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402DA-6CEC-40DF-A5AE-C13336FE950E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0">
              <a:srgbClr val="FFFF00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2A103-60AF-42A3-BDCD-F155E6357AD4}" type="datetime1">
              <a:rPr lang="ru-RU" smtClean="0"/>
              <a:pPr/>
              <a:t>30.01.2024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mtClean="0"/>
              <a:t>© Скляренко О.А. 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drive.google.com/drive/folders/1EFfFPa7HPBiznbFcgoFsh23LmHmGW61x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learningapps.org/watch?v=p24dkp3ct2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vseosvita.ua/news/yak-zakhystyty-sebe-ta-ditei-v-informatsiinomu-prostori-pid-chas-viiny-67173.html" TargetMode="External"/><Relationship Id="rId2" Type="http://schemas.openxmlformats.org/officeDocument/2006/relationships/hyperlink" Target="https://pidruchnyk.com.ua/2645-kultura-dobrosusidstva-6-klas-aradzhyoni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k.wikipedia.org/wiki/%D0%86%D0%BD%D1%84%D0%BE%D1%80%D0%BC%D0%B0%D1%86%D1%96%D0%B9%D0%BD%D0%B8%D0%B9_%D0%BF%D1%80%D0%BE%D1%81%D1%82%D1%96%D1%8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1135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Щоб дізнатися про що буде сьогоднішній урок - 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85786" y="5715016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Інтереси</a:t>
            </a:r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 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207167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428860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6500826" y="5000636"/>
            <a:ext cx="1643074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uk-U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= С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 rot="10800000">
            <a:off x="2786051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214554"/>
            <a:ext cx="2214578" cy="3191416"/>
          </a:xfrm>
          <a:prstGeom prst="rect">
            <a:avLst/>
          </a:prstGeom>
          <a:noFill/>
        </p:spPr>
      </p:pic>
      <p:pic>
        <p:nvPicPr>
          <p:cNvPr id="1028" name="Picture 4" descr="C:\Users\Ольга\Desktop\kniga-removebg-preview.png"/>
          <p:cNvPicPr>
            <a:picLocks noChangeAspect="1" noChangeArrowheads="1"/>
          </p:cNvPicPr>
          <p:nvPr/>
        </p:nvPicPr>
        <p:blipFill>
          <a:blip r:embed="rId3"/>
          <a:srcRect l="9162" r="13612"/>
          <a:stretch>
            <a:fillRect/>
          </a:stretch>
        </p:blipFill>
        <p:spPr bwMode="auto">
          <a:xfrm>
            <a:off x="4714876" y="2214554"/>
            <a:ext cx="3214710" cy="3160201"/>
          </a:xfrm>
          <a:prstGeom prst="rect">
            <a:avLst/>
          </a:prstGeom>
          <a:noFill/>
        </p:spPr>
      </p:pic>
      <p:sp>
        <p:nvSpPr>
          <p:cNvPr id="17" name="Содержимое 2"/>
          <p:cNvSpPr>
            <a:spLocks noGrp="1"/>
          </p:cNvSpPr>
          <p:nvPr>
            <p:ph idx="1"/>
          </p:nvPr>
        </p:nvSpPr>
        <p:spPr>
          <a:xfrm rot="20825068">
            <a:off x="5517304" y="2740832"/>
            <a:ext cx="1622962" cy="9715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3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Етикет</a:t>
            </a:r>
            <a:r>
              <a:rPr lang="uk-UA" sz="3000" dirty="0" smtClean="0"/>
              <a:t> </a:t>
            </a:r>
            <a:endParaRPr lang="ru-RU" sz="3000" dirty="0"/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 rot="10800000">
            <a:off x="7215205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 rot="10800000">
            <a:off x="7572395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 rot="10800000">
            <a:off x="792958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472386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928670"/>
            <a:ext cx="8329642" cy="3500462"/>
          </a:xfrm>
        </p:spPr>
        <p:txBody>
          <a:bodyPr>
            <a:noAutofit/>
          </a:bodyPr>
          <a:lstStyle/>
          <a:p>
            <a:pPr algn="ctr"/>
            <a:r>
              <a:rPr lang="ru-RU" sz="2600" b="1" i="1" dirty="0" smtClean="0">
                <a:solidFill>
                  <a:srgbClr val="FF0000"/>
                </a:solidFill>
              </a:rPr>
              <a:t>Інформаційний простір </a:t>
            </a:r>
            <a:r>
              <a:rPr lang="ru-RU" sz="2600" dirty="0" smtClean="0"/>
              <a:t>— це сукупність інформації, результати комунікаційної діяльності суспільства в певному організованому просторі. Зокрема, це інтернет-простір, де ми за допомогою різних електронних девайсів можемо бути на зв’язку з важливими для нас людьми, певним чином контролювати те, що відбувається навколо, дізнаватись останні новини у країні та у світі.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285984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4" name="Picture 2" descr="C:\Users\Ольга\Desktop\Digital-Marketing-PNG-File.png"/>
          <p:cNvPicPr>
            <a:picLocks noChangeAspect="1" noChangeArrowheads="1"/>
          </p:cNvPicPr>
          <p:nvPr/>
        </p:nvPicPr>
        <p:blipFill>
          <a:blip r:embed="rId2"/>
          <a:srcRect t="6977" b="9302"/>
          <a:stretch>
            <a:fillRect/>
          </a:stretch>
        </p:blipFill>
        <p:spPr bwMode="auto">
          <a:xfrm>
            <a:off x="1428727" y="4143380"/>
            <a:ext cx="6484925" cy="2714620"/>
          </a:xfrm>
          <a:prstGeom prst="rect">
            <a:avLst/>
          </a:prstGeom>
          <a:noFill/>
        </p:spPr>
      </p:pic>
      <p:pic>
        <p:nvPicPr>
          <p:cNvPr id="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52" y="4417166"/>
            <a:ext cx="1571604" cy="2440834"/>
          </a:xfrm>
          <a:prstGeom prst="rect">
            <a:avLst/>
          </a:prstGeom>
          <a:noFill/>
        </p:spPr>
      </p:pic>
      <p:pic>
        <p:nvPicPr>
          <p:cNvPr id="8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7" y="71438"/>
            <a:ext cx="907130" cy="11429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32951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4000528" cy="442915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Персональні дані </a:t>
            </a:r>
            <a:r>
              <a:rPr lang="ru-RU" sz="2800" dirty="0" smtClean="0"/>
              <a:t>— це відомості чи сукупність відомостей про фізичну особу, яка може бути визначена (знайдена, ідентифікована) за ними.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74783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6" name="Picture 4" descr="C:\Users\Ольга\Desktop\Картинки КД\ДЕТИ\1640404013_55-abrakadabra-fun-p-multyashnie-deti-png-5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143512"/>
            <a:ext cx="1224624" cy="1714488"/>
          </a:xfrm>
          <a:prstGeom prst="rect">
            <a:avLst/>
          </a:prstGeom>
          <a:noFill/>
        </p:spPr>
      </p:pic>
      <p:pic>
        <p:nvPicPr>
          <p:cNvPr id="4098" name="Picture 2" descr="C:\Users\Ольга\Desktop\ІНТЕРНЕТ\Online-Marketing-Transparent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1214422"/>
            <a:ext cx="4857752" cy="5643578"/>
          </a:xfrm>
          <a:prstGeom prst="rect">
            <a:avLst/>
          </a:prstGeom>
          <a:noFill/>
        </p:spPr>
      </p:pic>
      <p:pic>
        <p:nvPicPr>
          <p:cNvPr id="7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7" y="71438"/>
            <a:ext cx="1000131" cy="1260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214290"/>
            <a:ext cx="7286676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1071569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16, вправа 2.</a:t>
            </a:r>
            <a:endParaRPr lang="ru-RU" dirty="0" smtClean="0"/>
          </a:p>
        </p:txBody>
      </p:sp>
      <p:pic>
        <p:nvPicPr>
          <p:cNvPr id="5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55043" cy="1470026"/>
          </a:xfrm>
          <a:prstGeom prst="rect">
            <a:avLst/>
          </a:prstGeom>
          <a:noFill/>
        </p:spPr>
      </p:pic>
      <p:pic>
        <p:nvPicPr>
          <p:cNvPr id="1026" name="Picture 2" descr="C:\Users\Ольга\Desktop\1648213842_6-abrakadabra-fun-p-deti-chitayut-risunok-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80" y="1785926"/>
            <a:ext cx="5875916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01080" cy="2500330"/>
          </a:xfrm>
        </p:spPr>
        <p:txBody>
          <a:bodyPr>
            <a:normAutofit fontScale="90000"/>
          </a:bodyPr>
          <a:lstStyle/>
          <a:p>
            <a:pPr lvl="0"/>
            <a:r>
              <a:rPr lang="uk-UA" sz="49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Індивідуальна робота</a:t>
            </a:r>
            <a:r>
              <a:rPr lang="uk-UA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2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/>
              <a:t>За допомогою схеми визначте свої щоденні онлайн-справи у власному інформаційному просторі (стор. 16). Намалюйте свій власний інформаційний простір.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 descr="C:\Users\Ольга\Desktop\урок 2 схеми\с. 16.Схема «Мої щоденні онлайн-справи у власному інформаційному просторі»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7290" y="2714620"/>
            <a:ext cx="6609000" cy="3714776"/>
          </a:xfrm>
          <a:prstGeom prst="rect">
            <a:avLst/>
          </a:prstGeom>
          <a:noFill/>
        </p:spPr>
      </p:pic>
      <p:pic>
        <p:nvPicPr>
          <p:cNvPr id="2050" name="Picture 2" descr="C:\Users\Ольга\Desktop\Інтернет+комп\03052022_sekretar-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858016" y="4357694"/>
            <a:ext cx="2285984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результатів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357850"/>
          </a:xfrm>
        </p:spPr>
        <p:txBody>
          <a:bodyPr>
            <a:normAutofit fontScale="77500" lnSpcReduction="20000"/>
          </a:bodyPr>
          <a:lstStyle/>
          <a:p>
            <a:r>
              <a:rPr lang="ru-RU" dirty="0" smtClean="0"/>
              <a:t>Чи подобається тобі твій власний інформаційний простір?  </a:t>
            </a:r>
          </a:p>
          <a:p>
            <a:r>
              <a:rPr lang="ru-RU" dirty="0" smtClean="0"/>
              <a:t>Чи було щось, що здивувало, після того як ви намалювали малюнок?  </a:t>
            </a:r>
          </a:p>
          <a:p>
            <a:r>
              <a:rPr lang="ru-RU" dirty="0" smtClean="0"/>
              <a:t>Яку частину малюнка було заповнювати найважче/найлегше?</a:t>
            </a:r>
          </a:p>
          <a:p>
            <a:r>
              <a:rPr lang="ru-RU" dirty="0" smtClean="0"/>
              <a:t>Чого не вистачило в запропонованих варіантах «для чого ти використовуєш інтернет»?  </a:t>
            </a:r>
          </a:p>
          <a:p>
            <a:r>
              <a:rPr lang="ru-RU" dirty="0" smtClean="0"/>
              <a:t>Чи є для тебе інтернет засобом самовираження? Якщо так, то за допомогою чого?</a:t>
            </a:r>
          </a:p>
          <a:p>
            <a:r>
              <a:rPr lang="ru-RU" dirty="0" smtClean="0"/>
              <a:t>Як ви визначаєте особисті кордони у власному інформаційному просторі? </a:t>
            </a:r>
          </a:p>
          <a:p>
            <a:r>
              <a:rPr lang="ru-RU" dirty="0" smtClean="0"/>
              <a:t>Що є небезпечним для тебе в інтернеті, коли ти «відчиняєш» для інших свою </a:t>
            </a:r>
          </a:p>
          <a:p>
            <a:pPr>
              <a:buNone/>
            </a:pPr>
            <a:r>
              <a:rPr lang="ru-RU" dirty="0" smtClean="0"/>
              <a:t>     «інформаційну кімнату»?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3074" name="Picture 2" descr="C:\Users\Ольга\Desktop\images__6_-removebg-preview.png"/>
          <p:cNvPicPr>
            <a:picLocks noChangeAspect="1" noChangeArrowheads="1"/>
          </p:cNvPicPr>
          <p:nvPr/>
        </p:nvPicPr>
        <p:blipFill>
          <a:blip r:embed="rId2"/>
          <a:srcRect r="10257" b="8981"/>
          <a:stretch>
            <a:fillRect/>
          </a:stretch>
        </p:blipFill>
        <p:spPr bwMode="auto">
          <a:xfrm>
            <a:off x="6858016" y="5203343"/>
            <a:ext cx="2285984" cy="1654658"/>
          </a:xfrm>
          <a:prstGeom prst="rect">
            <a:avLst/>
          </a:prstGeom>
          <a:noFill/>
        </p:spPr>
      </p:pic>
      <p:pic>
        <p:nvPicPr>
          <p:cNvPr id="3075" name="Picture 3" descr="C:\Users\Ольга\Desktop\images__7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1357298"/>
            <a:ext cx="1785918" cy="17859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Перелік дій, які ти зазвичай виконуєш у мережі: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71472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285720" y="1857364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беру участь в онлайн-обговореннях/ </a:t>
            </a:r>
          </a:p>
          <a:p>
            <a:pPr algn="ctr"/>
            <a:r>
              <a:rPr lang="ru-RU" dirty="0" smtClean="0"/>
              <a:t>дискусіях</a:t>
            </a:r>
            <a:endParaRPr lang="ru-RU" b="1" dirty="0"/>
          </a:p>
        </p:txBody>
      </p:sp>
      <p:pic>
        <p:nvPicPr>
          <p:cNvPr id="1026" name="Picture 2" descr="C:\Users\Ольга\Desktop\1644024623_9-abrakadabra-fun-p-sait-na-prozrachnom-fone-2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40" y="2714620"/>
            <a:ext cx="3051306" cy="2540741"/>
          </a:xfrm>
          <a:prstGeom prst="rect">
            <a:avLst/>
          </a:prstGeom>
          <a:noFill/>
        </p:spPr>
      </p:pic>
      <p:sp>
        <p:nvSpPr>
          <p:cNvPr id="9" name="Овал 8"/>
          <p:cNvSpPr/>
          <p:nvPr/>
        </p:nvSpPr>
        <p:spPr>
          <a:xfrm>
            <a:off x="3214678" y="1357298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беру участь в онлайн-опитуваннях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6072198" y="1857364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веду блог /власний сайт</a:t>
            </a:r>
            <a:endParaRPr lang="ru-RU" b="1" dirty="0"/>
          </a:p>
        </p:txBody>
      </p:sp>
      <p:sp>
        <p:nvSpPr>
          <p:cNvPr id="11" name="Овал 10"/>
          <p:cNvSpPr/>
          <p:nvPr/>
        </p:nvSpPr>
        <p:spPr>
          <a:xfrm>
            <a:off x="6286512" y="3357562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відвідую соціальні мережі</a:t>
            </a:r>
            <a:endParaRPr lang="ru-RU" b="1" dirty="0"/>
          </a:p>
        </p:txBody>
      </p:sp>
      <p:sp>
        <p:nvSpPr>
          <p:cNvPr id="12" name="Овал 11"/>
          <p:cNvSpPr/>
          <p:nvPr/>
        </p:nvSpPr>
        <p:spPr>
          <a:xfrm>
            <a:off x="6000760" y="4786322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переглядаю сторінки</a:t>
            </a:r>
            <a:endParaRPr lang="ru-RU" b="1" dirty="0"/>
          </a:p>
        </p:txBody>
      </p:sp>
      <p:sp>
        <p:nvSpPr>
          <p:cNvPr id="13" name="Овал 12"/>
          <p:cNvSpPr/>
          <p:nvPr/>
        </p:nvSpPr>
        <p:spPr>
          <a:xfrm>
            <a:off x="3286116" y="5429264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залучаюся до створення рейтингів продуктів</a:t>
            </a:r>
            <a:endParaRPr lang="ru-RU" b="1" dirty="0"/>
          </a:p>
        </p:txBody>
      </p:sp>
      <p:sp>
        <p:nvSpPr>
          <p:cNvPr id="14" name="Овал 13"/>
          <p:cNvSpPr/>
          <p:nvPr/>
        </p:nvSpPr>
        <p:spPr>
          <a:xfrm>
            <a:off x="142844" y="3357562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маю профіль у соціальних мережах</a:t>
            </a:r>
            <a:endParaRPr lang="ru-RU" b="1" dirty="0"/>
          </a:p>
        </p:txBody>
      </p:sp>
      <p:sp>
        <p:nvSpPr>
          <p:cNvPr id="15" name="Овал 14"/>
          <p:cNvSpPr/>
          <p:nvPr/>
        </p:nvSpPr>
        <p:spPr>
          <a:xfrm>
            <a:off x="571472" y="4729178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замовляю послуги онлайн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Перелік дій, які ти зазвичай виконуєш у мережі: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28596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285720" y="1857364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коментую пости</a:t>
            </a:r>
            <a:endParaRPr lang="ru-RU" sz="2000" b="1" dirty="0"/>
          </a:p>
        </p:txBody>
      </p:sp>
      <p:sp>
        <p:nvSpPr>
          <p:cNvPr id="9" name="Овал 8"/>
          <p:cNvSpPr/>
          <p:nvPr/>
        </p:nvSpPr>
        <p:spPr>
          <a:xfrm>
            <a:off x="3214678" y="1357298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переглядаю/ </a:t>
            </a:r>
          </a:p>
          <a:p>
            <a:pPr algn="ctr"/>
            <a:r>
              <a:rPr lang="ru-RU" dirty="0" smtClean="0"/>
              <a:t>завантажую відео, музику, тексти</a:t>
            </a:r>
            <a:endParaRPr lang="ru-RU" b="1" dirty="0"/>
          </a:p>
        </p:txBody>
      </p:sp>
      <p:sp>
        <p:nvSpPr>
          <p:cNvPr id="10" name="Овал 9"/>
          <p:cNvSpPr/>
          <p:nvPr/>
        </p:nvSpPr>
        <p:spPr>
          <a:xfrm>
            <a:off x="6072198" y="1857364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читаю та пишу пости / статті / </a:t>
            </a:r>
            <a:r>
              <a:rPr lang="ru-RU" sz="2000" dirty="0" err="1" smtClean="0"/>
              <a:t>сторіз</a:t>
            </a:r>
            <a:endParaRPr lang="ru-RU" sz="2000" b="1" dirty="0"/>
          </a:p>
        </p:txBody>
      </p:sp>
      <p:sp>
        <p:nvSpPr>
          <p:cNvPr id="11" name="Овал 10"/>
          <p:cNvSpPr/>
          <p:nvPr/>
        </p:nvSpPr>
        <p:spPr>
          <a:xfrm>
            <a:off x="6286512" y="3357562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купую товари онлайн</a:t>
            </a:r>
            <a:endParaRPr lang="ru-RU" sz="2000" b="1" dirty="0"/>
          </a:p>
        </p:txBody>
      </p:sp>
      <p:sp>
        <p:nvSpPr>
          <p:cNvPr id="12" name="Овал 11"/>
          <p:cNvSpPr/>
          <p:nvPr/>
        </p:nvSpPr>
        <p:spPr>
          <a:xfrm>
            <a:off x="6000760" y="4786322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реагую на фото / пости / </a:t>
            </a:r>
          </a:p>
          <a:p>
            <a:pPr algn="ctr"/>
            <a:r>
              <a:rPr lang="ru-RU" sz="2000" dirty="0" smtClean="0"/>
              <a:t>сторінки</a:t>
            </a:r>
            <a:endParaRPr lang="ru-RU" sz="2000" b="1" dirty="0"/>
          </a:p>
        </p:txBody>
      </p:sp>
      <p:sp>
        <p:nvSpPr>
          <p:cNvPr id="13" name="Овал 12"/>
          <p:cNvSpPr/>
          <p:nvPr/>
        </p:nvSpPr>
        <p:spPr>
          <a:xfrm>
            <a:off x="3286116" y="5429264"/>
            <a:ext cx="2786082" cy="1428736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розміщую інформацію на своїй сторінці в соціальних мережах</a:t>
            </a:r>
            <a:endParaRPr lang="ru-RU" b="1" dirty="0"/>
          </a:p>
        </p:txBody>
      </p:sp>
      <p:sp>
        <p:nvSpPr>
          <p:cNvPr id="14" name="Овал 13"/>
          <p:cNvSpPr/>
          <p:nvPr/>
        </p:nvSpPr>
        <p:spPr>
          <a:xfrm>
            <a:off x="142844" y="3357562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розпочинаю онлайн-флешмоби</a:t>
            </a:r>
            <a:endParaRPr lang="ru-RU" sz="2000" b="1" dirty="0"/>
          </a:p>
        </p:txBody>
      </p:sp>
      <p:sp>
        <p:nvSpPr>
          <p:cNvPr id="15" name="Овал 14"/>
          <p:cNvSpPr/>
          <p:nvPr/>
        </p:nvSpPr>
        <p:spPr>
          <a:xfrm>
            <a:off x="571472" y="4729178"/>
            <a:ext cx="2786082" cy="1200152"/>
          </a:xfrm>
          <a:prstGeom prst="ellipse">
            <a:avLst/>
          </a:prstGeom>
          <a:solidFill>
            <a:srgbClr val="99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розміщую світлини, </a:t>
            </a:r>
            <a:r>
              <a:rPr lang="ru-RU" sz="2000" dirty="0" err="1" smtClean="0"/>
              <a:t>сторіз</a:t>
            </a:r>
            <a:endParaRPr lang="ru-RU" sz="2000" b="1" dirty="0"/>
          </a:p>
        </p:txBody>
      </p:sp>
      <p:pic>
        <p:nvPicPr>
          <p:cNvPr id="2054" name="Picture 6" descr="C:\Users\Ольга\Desktop\Інтернет\1644024622_6-abrakadabra-fun-p-sait-na-prozrachnom-fone-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786058"/>
            <a:ext cx="2524116" cy="25241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000108"/>
            <a:ext cx="8501122" cy="542928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>Згідно законодавства України, приватне життя в інформаційному контексті включає в себе конфіденційність комунікацій, зокрема секретність телефонних розмов, електронної пошти та інших форм спілкування; інформаційну недоторканність приватного життя, зокрема персональних даних в інтернеті. До персональних даних відносяться:</a:t>
            </a:r>
          </a:p>
          <a:p>
            <a:pPr>
              <a:buNone/>
            </a:pPr>
            <a:r>
              <a:rPr lang="ru-RU" sz="2400" dirty="0" smtClean="0"/>
              <a:t> - ім’я та прізвище; </a:t>
            </a:r>
          </a:p>
          <a:p>
            <a:pPr>
              <a:buFontTx/>
              <a:buChar char="-"/>
            </a:pPr>
            <a:r>
              <a:rPr lang="ru-RU" sz="2400" dirty="0" smtClean="0"/>
              <a:t>дата та місце народження; </a:t>
            </a:r>
          </a:p>
          <a:p>
            <a:pPr>
              <a:buFontTx/>
              <a:buChar char="-"/>
            </a:pPr>
            <a:r>
              <a:rPr lang="ru-RU" sz="2400" dirty="0" smtClean="0"/>
              <a:t>сімейний стан; </a:t>
            </a:r>
          </a:p>
          <a:p>
            <a:pPr>
              <a:buFontTx/>
              <a:buChar char="-"/>
            </a:pPr>
            <a:r>
              <a:rPr lang="ru-RU" sz="2400" dirty="0" smtClean="0"/>
              <a:t>паспортні дані; </a:t>
            </a:r>
          </a:p>
          <a:p>
            <a:pPr>
              <a:buFontTx/>
              <a:buChar char="-"/>
            </a:pPr>
            <a:r>
              <a:rPr lang="ru-RU" sz="2400" dirty="0" smtClean="0"/>
              <a:t>професія; </a:t>
            </a:r>
          </a:p>
          <a:p>
            <a:pPr>
              <a:buFontTx/>
              <a:buChar char="-"/>
            </a:pPr>
            <a:r>
              <a:rPr lang="ru-RU" sz="2400" dirty="0" smtClean="0"/>
              <a:t>контактні дані, тощо.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64304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3075" name="Picture 3" descr="C:\Users\Ольга\Desktop\Інтернет\1644024553_14-abrakadabra-fun-p-sait-na-prozrachnom-fone-36.png"/>
          <p:cNvPicPr>
            <a:picLocks noChangeAspect="1" noChangeArrowheads="1"/>
          </p:cNvPicPr>
          <p:nvPr/>
        </p:nvPicPr>
        <p:blipFill>
          <a:blip r:embed="rId2"/>
          <a:srcRect r="19045"/>
          <a:stretch>
            <a:fillRect/>
          </a:stretch>
        </p:blipFill>
        <p:spPr bwMode="auto">
          <a:xfrm>
            <a:off x="4643438" y="3674599"/>
            <a:ext cx="4500562" cy="3183401"/>
          </a:xfrm>
          <a:prstGeom prst="rect">
            <a:avLst/>
          </a:prstGeom>
          <a:noFill/>
        </p:spPr>
      </p:pic>
      <p:pic>
        <p:nvPicPr>
          <p:cNvPr id="3074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Разом із тим, паролі та акаунти не є персональними даними, адже не несуть ніякої конкретної інформації про особу. Але вони можуть бути використані в скоєнні віртуальних злочинів. Такі дані можуть ставати загальнодоступними тільки зі згоди користувача та видалені при першому ж їх проханні.</a:t>
            </a:r>
          </a:p>
          <a:p>
            <a:pPr algn="ctr"/>
            <a:r>
              <a:rPr lang="ru-RU" sz="2400" dirty="0" smtClean="0"/>
              <a:t>Категорія «персональні дані» охоплює не лише друковану текстову інформацію, а й зображення людини (фотографії, відео й голос), зокрема зафіксовані в громадських місцях.</a:t>
            </a:r>
            <a:endParaRPr lang="ru-RU" sz="24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4099" name="Picture 3" descr="C:\Users\Ольга\Desktop\Інтернет\1644024631_17-abrakadabra-fun-p-sait-na-prozrachnom-fone-3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10840"/>
            <a:ext cx="3071802" cy="1947160"/>
          </a:xfrm>
          <a:prstGeom prst="rect">
            <a:avLst/>
          </a:prstGeom>
          <a:noFill/>
        </p:spPr>
      </p:pic>
      <p:pic>
        <p:nvPicPr>
          <p:cNvPr id="7" name="Picture 2" descr="C:\Users\Ольга\Desktop\Картинки КД\ДЕТИ\1620919415_8-phonoteka_org-p-animatsiya-fon-shkolnii-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549057" y="4786322"/>
            <a:ext cx="2594975" cy="2071678"/>
          </a:xfrm>
          <a:prstGeom prst="rect">
            <a:avLst/>
          </a:prstGeom>
          <a:noFill/>
        </p:spPr>
      </p:pic>
      <p:pic>
        <p:nvPicPr>
          <p:cNvPr id="8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7043758" cy="11429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572164"/>
          </a:xfrm>
        </p:spPr>
        <p:txBody>
          <a:bodyPr>
            <a:noAutofit/>
          </a:bodyPr>
          <a:lstStyle/>
          <a:p>
            <a:r>
              <a:rPr lang="ru-RU" sz="2500" dirty="0" smtClean="0"/>
              <a:t>Право на приватність гарантується Конституцією України. Зокрема, ст. 31 гарантує комунікаційну приватність (таємницю листування, телефонних розмов, телеграфної та іншої кореспонденції), ст. 32 — інформаційну приватність («ніхто не може зазнавати втручання в його особисте і сімейне життя, крім випадків, передбачених Конституцією України», «не допускається збирання, зберігання, використання та поширення конфіденційної інформації про особу без її згоди»). </a:t>
            </a:r>
          </a:p>
          <a:p>
            <a:pPr algn="r"/>
            <a:r>
              <a:rPr lang="ru-RU" sz="2500" dirty="0" smtClean="0"/>
              <a:t>Водночас на період дії правового режиму війни</a:t>
            </a:r>
          </a:p>
          <a:p>
            <a:pPr algn="r">
              <a:buNone/>
            </a:pPr>
            <a:r>
              <a:rPr lang="ru-RU" sz="2500" dirty="0" smtClean="0"/>
              <a:t> або воєнного стану можуть обмежуватися конституційні права і свободи людини і громадянина, зокрема ст. 31–32.</a:t>
            </a:r>
            <a:endParaRPr lang="ru-RU" sz="25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14297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 descr="C:\Users\Ольга\Desktop\Konstitutsiya-Ukraini_300_300.png"/>
          <p:cNvPicPr>
            <a:picLocks noChangeAspect="1" noChangeArrowheads="1"/>
          </p:cNvPicPr>
          <p:nvPr/>
        </p:nvPicPr>
        <p:blipFill>
          <a:blip r:embed="rId2"/>
          <a:srcRect l="20000" r="17500"/>
          <a:stretch>
            <a:fillRect/>
          </a:stretch>
        </p:blipFill>
        <p:spPr bwMode="auto">
          <a:xfrm>
            <a:off x="0" y="4857760"/>
            <a:ext cx="1488284" cy="2000240"/>
          </a:xfrm>
          <a:prstGeom prst="rect">
            <a:avLst/>
          </a:prstGeom>
          <a:noFill/>
        </p:spPr>
      </p:pic>
      <p:pic>
        <p:nvPicPr>
          <p:cNvPr id="6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ьга\Desktop\++++++.jpg"/>
          <p:cNvPicPr>
            <a:picLocks noChangeAspect="1" noChangeArrowheads="1"/>
          </p:cNvPicPr>
          <p:nvPr/>
        </p:nvPicPr>
        <p:blipFill>
          <a:blip r:embed="rId2"/>
          <a:srcRect b="40707"/>
          <a:stretch>
            <a:fillRect/>
          </a:stretch>
        </p:blipFill>
        <p:spPr bwMode="auto">
          <a:xfrm>
            <a:off x="0" y="0"/>
            <a:ext cx="916158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1670" y="214290"/>
            <a:ext cx="6715172" cy="3286148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Розділ І. Я, моя індивідуальність і безпека</a:t>
            </a: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уроку:</a:t>
            </a:r>
            <a:b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3600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Мій приватний інформаційний простір</a:t>
            </a:r>
            <a:endParaRPr lang="ru-RU" sz="3600" b="1" dirty="0">
              <a:solidFill>
                <a:srgbClr val="8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928794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2" descr="C:\Users\Ольга\Desktop\free-png.ru-60-340x316.png"/>
          <p:cNvPicPr>
            <a:picLocks noChangeAspect="1" noChangeArrowheads="1"/>
          </p:cNvPicPr>
          <p:nvPr/>
        </p:nvPicPr>
        <p:blipFill>
          <a:blip r:embed="rId3"/>
          <a:srcRect r="8474"/>
          <a:stretch>
            <a:fillRect/>
          </a:stretch>
        </p:blipFill>
        <p:spPr bwMode="auto">
          <a:xfrm>
            <a:off x="5715008" y="3375993"/>
            <a:ext cx="3428992" cy="3482007"/>
          </a:xfrm>
          <a:prstGeom prst="rect">
            <a:avLst/>
          </a:prstGeom>
          <a:noFill/>
        </p:spPr>
      </p:pic>
      <p:pic>
        <p:nvPicPr>
          <p:cNvPr id="4" name="Picture 2" descr="C:\Users\Ольга\Desktop\Картинки КД\free-png.ru-12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6429396"/>
            <a:ext cx="616693" cy="4317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Розгадайте ребус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785786" y="5715016"/>
            <a:ext cx="5357850" cy="1142984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ru-RU" sz="3600" b="1" kern="10" spc="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Блогінг</a:t>
            </a:r>
            <a:r>
              <a:rPr lang="ru-RU" sz="3600" b="1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Georgia"/>
              </a:rPr>
              <a:t> </a:t>
            </a:r>
            <a:endParaRPr lang="ru-RU" sz="3600" b="1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Georgia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 rot="10800000">
            <a:off x="185735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 rot="10800000">
            <a:off x="221454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4186228" y="4786322"/>
            <a:ext cx="1143008" cy="78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buFont typeface="Georgia" pitchFamily="18" charset="0"/>
              <a:buNone/>
            </a:pPr>
            <a:r>
              <a:rPr lang="ru-RU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 bwMode="auto">
          <a:xfrm rot="10800000">
            <a:off x="2571737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 bwMode="auto">
          <a:xfrm rot="10800000">
            <a:off x="828677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 bwMode="auto">
          <a:xfrm rot="10800000">
            <a:off x="7572395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 bwMode="auto">
          <a:xfrm rot="10800000">
            <a:off x="7929586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 descr="C:\Users\User\Desktop\images__1_-removebg-preview.png"/>
          <p:cNvPicPr>
            <a:picLocks noChangeAspect="1" noChangeArrowheads="1"/>
          </p:cNvPicPr>
          <p:nvPr/>
        </p:nvPicPr>
        <p:blipFill>
          <a:blip r:embed="rId2"/>
          <a:srcRect l="13636" t="40984" r="4545" b="13934"/>
          <a:stretch>
            <a:fillRect/>
          </a:stretch>
        </p:blipFill>
        <p:spPr bwMode="auto">
          <a:xfrm>
            <a:off x="142844" y="3000372"/>
            <a:ext cx="2143140" cy="1000132"/>
          </a:xfrm>
          <a:prstGeom prst="rect">
            <a:avLst/>
          </a:prstGeom>
          <a:noFill/>
        </p:spPr>
      </p:pic>
      <p:sp>
        <p:nvSpPr>
          <p:cNvPr id="22" name="Заголовок 1"/>
          <p:cNvSpPr txBox="1">
            <a:spLocks/>
          </p:cNvSpPr>
          <p:nvPr/>
        </p:nvSpPr>
        <p:spPr bwMode="auto">
          <a:xfrm rot="10800000">
            <a:off x="1500167" y="1214422"/>
            <a:ext cx="714380" cy="245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15000" b="1" kern="0" dirty="0">
                <a:latin typeface="+mj-lt"/>
                <a:ea typeface="+mj-ea"/>
                <a:cs typeface="+mj-cs"/>
              </a:rPr>
              <a:t>’</a:t>
            </a:r>
            <a:r>
              <a:rPr lang="uk-UA" sz="4400" b="1" kern="0" dirty="0">
                <a:solidFill>
                  <a:srgbClr val="0000FF"/>
                </a:solidFill>
                <a:latin typeface="+mj-lt"/>
                <a:ea typeface="+mj-ea"/>
                <a:cs typeface="+mj-cs"/>
              </a:rPr>
              <a:t> </a:t>
            </a:r>
            <a:endParaRPr lang="ru-RU" sz="4400" b="1" kern="0" dirty="0">
              <a:solidFill>
                <a:srgbClr val="0000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User\Desktop\завантаження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2157413"/>
            <a:ext cx="1800225" cy="2543175"/>
          </a:xfrm>
          <a:prstGeom prst="rect">
            <a:avLst/>
          </a:prstGeom>
          <a:noFill/>
        </p:spPr>
      </p:pic>
      <p:cxnSp>
        <p:nvCxnSpPr>
          <p:cNvPr id="26" name="Прямая соединительная линия 25"/>
          <p:cNvCxnSpPr/>
          <p:nvPr/>
        </p:nvCxnSpPr>
        <p:spPr>
          <a:xfrm rot="16200000" flipH="1">
            <a:off x="4436261" y="5036355"/>
            <a:ext cx="571504" cy="50006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9" name="Picture 5" descr="C:\Users\User\Desktop\images__2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57950" y="2143116"/>
            <a:ext cx="1628775" cy="2809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790101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Інформація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2786082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Блог, блоґ</a:t>
            </a:r>
            <a:r>
              <a:rPr lang="uk-UA" sz="2800" dirty="0" smtClean="0"/>
              <a:t> (англ. </a:t>
            </a:r>
            <a:r>
              <a:rPr lang="en-US" sz="2800" dirty="0" smtClean="0"/>
              <a:t> «</a:t>
            </a:r>
            <a:r>
              <a:rPr lang="uk-UA" sz="2800" dirty="0" smtClean="0"/>
              <a:t>мережевий журнал чи щоденник подій») — це вебсайт, головний зміст якого — регулярно додавані записи, зображення чи мультимедіа. Для блогів характерні короткі записи тимчасової значущості.</a:t>
            </a:r>
            <a:endParaRPr lang="uk-UA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71461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3998" y="0"/>
            <a:ext cx="780002" cy="1157286"/>
          </a:xfrm>
          <a:prstGeom prst="rect">
            <a:avLst/>
          </a:prstGeom>
          <a:noFill/>
        </p:spPr>
      </p:pic>
      <p:pic>
        <p:nvPicPr>
          <p:cNvPr id="2050" name="Picture 2" descr="C:\Users\User\Desktop\images__3_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23"/>
            <a:ext cx="3214678" cy="3214678"/>
          </a:xfrm>
          <a:prstGeom prst="rect">
            <a:avLst/>
          </a:prstGeom>
          <a:noFill/>
        </p:spPr>
      </p:pic>
      <p:pic>
        <p:nvPicPr>
          <p:cNvPr id="2051" name="Picture 3" descr="C:\Users\User\Desktop\завантаження__2_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000504"/>
            <a:ext cx="4111654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74638"/>
            <a:ext cx="7472386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3829064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Блогерами</a:t>
            </a:r>
            <a:r>
              <a:rPr lang="uk-UA" dirty="0" smtClean="0"/>
              <a:t> називають людей, які ведуть блог.</a:t>
            </a:r>
          </a:p>
          <a:p>
            <a:pPr algn="ctr"/>
            <a:r>
              <a:rPr lang="uk-UA" dirty="0" smtClean="0"/>
              <a:t>Сукупність всіх блогів в Інтернеті прийнято називати </a:t>
            </a:r>
            <a:r>
              <a:rPr lang="uk-UA" b="1" i="1" dirty="0" smtClean="0">
                <a:solidFill>
                  <a:srgbClr val="FF0000"/>
                </a:solidFill>
              </a:rPr>
              <a:t>блогосферою</a:t>
            </a:r>
            <a:r>
              <a:rPr lang="uk-UA" dirty="0" smtClean="0"/>
              <a:t>.</a:t>
            </a:r>
          </a:p>
          <a:p>
            <a:pPr algn="ctr"/>
            <a:r>
              <a:rPr lang="uk-UA" b="1" i="1" dirty="0" smtClean="0">
                <a:solidFill>
                  <a:srgbClr val="FF0000"/>
                </a:solidFill>
              </a:rPr>
              <a:t>Пост</a:t>
            </a:r>
            <a:r>
              <a:rPr lang="uk-UA" dirty="0" smtClean="0"/>
              <a:t> (окреме повідомлення блогу) має заголовок, дату публікації, зміст (інформаційне наповнення блогу). Як правило, до кожного посту читачі можуть залишити коментарі (відгуки до публікації) за допомогою простої </a:t>
            </a:r>
            <a:r>
              <a:rPr lang="en-US" dirty="0" smtClean="0"/>
              <a:t>Web-</a:t>
            </a:r>
            <a:r>
              <a:rPr lang="uk-UA" dirty="0" smtClean="0"/>
              <a:t>форми.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7" y="71438"/>
            <a:ext cx="1000131" cy="1260165"/>
          </a:xfrm>
          <a:prstGeom prst="rect">
            <a:avLst/>
          </a:prstGeom>
          <a:noFill/>
        </p:spPr>
      </p:pic>
      <p:pic>
        <p:nvPicPr>
          <p:cNvPr id="3074" name="Picture 2" descr="C:\Users\User\Desktop\images__1_-removebg-preview.png"/>
          <p:cNvPicPr>
            <a:picLocks noChangeAspect="1" noChangeArrowheads="1"/>
          </p:cNvPicPr>
          <p:nvPr/>
        </p:nvPicPr>
        <p:blipFill>
          <a:blip r:embed="rId3"/>
          <a:srcRect t="6667" b="6666"/>
          <a:stretch>
            <a:fillRect/>
          </a:stretch>
        </p:blipFill>
        <p:spPr bwMode="auto">
          <a:xfrm>
            <a:off x="0" y="4443407"/>
            <a:ext cx="2786050" cy="2414593"/>
          </a:xfrm>
          <a:prstGeom prst="rect">
            <a:avLst/>
          </a:prstGeom>
          <a:noFill/>
        </p:spPr>
      </p:pic>
      <p:pic>
        <p:nvPicPr>
          <p:cNvPr id="3075" name="Picture 3" descr="C:\Users\User\Desktop\images-removebg-preview (2).png"/>
          <p:cNvPicPr>
            <a:picLocks noChangeAspect="1" noChangeArrowheads="1"/>
          </p:cNvPicPr>
          <p:nvPr/>
        </p:nvPicPr>
        <p:blipFill>
          <a:blip r:embed="rId4"/>
          <a:srcRect t="10492" r="11805" b="21030"/>
          <a:stretch>
            <a:fillRect/>
          </a:stretch>
        </p:blipFill>
        <p:spPr bwMode="auto">
          <a:xfrm>
            <a:off x="6329382" y="4500570"/>
            <a:ext cx="2814650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142852"/>
            <a:ext cx="7901014" cy="857256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 цікаво знати!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0298" y="1000108"/>
            <a:ext cx="6472254" cy="557216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uk-UA" sz="3000" dirty="0" smtClean="0"/>
              <a:t>За версією газети Вашингтон профайл, першим блогом вважають сторінку Тіма Бернерса-Лі, де він, починаючи з 1992 року, публікував новини.</a:t>
            </a:r>
          </a:p>
          <a:p>
            <a:pPr algn="ctr"/>
            <a:r>
              <a:rPr lang="uk-UA" sz="3000" dirty="0" smtClean="0"/>
              <a:t>Влітку 1996 року автор одного з перших онлайн-щоденників Джастін Голл</a:t>
            </a:r>
            <a:r>
              <a:rPr lang="en-US" sz="3000" dirty="0" smtClean="0"/>
              <a:t> </a:t>
            </a:r>
            <a:r>
              <a:rPr lang="uk-UA" sz="3000" dirty="0" smtClean="0"/>
              <a:t>написав у своєму щоденнику, що, в обмін на місце для ночівлі, навчить створювати вебсторінки, і вирушив у подорож Сполученими Штатами. Вперше термін «веблог» у 1997 використав блогер Йорн Бергер</a:t>
            </a:r>
            <a:r>
              <a:rPr lang="en-US" sz="3000" dirty="0" smtClean="0"/>
              <a:t>, </a:t>
            </a:r>
            <a:r>
              <a:rPr lang="uk-UA" sz="3000" dirty="0" smtClean="0"/>
              <a:t>а в 1999 Пітер Мергольц</a:t>
            </a:r>
            <a:r>
              <a:rPr lang="en-US" sz="3000" dirty="0" smtClean="0"/>
              <a:t> </a:t>
            </a:r>
            <a:r>
              <a:rPr lang="uk-UA" sz="3000" dirty="0" smtClean="0"/>
              <a:t>розбив цей термін на «</a:t>
            </a:r>
            <a:r>
              <a:rPr lang="en-US" sz="3000" dirty="0" smtClean="0"/>
              <a:t>we blog» («</a:t>
            </a:r>
            <a:r>
              <a:rPr lang="uk-UA" sz="3000" dirty="0" smtClean="0"/>
              <a:t>ми бложимо»).</a:t>
            </a:r>
          </a:p>
          <a:p>
            <a:pPr algn="ctr"/>
            <a:r>
              <a:rPr lang="ru-RU" sz="3000" dirty="0" smtClean="0"/>
              <a:t>Відмінністю блогів від щоденникових записів є те, що перші зазвичай передбачають сторонніх читачів, які можуть вступити в публічну дискусію з автором (наприклад, у коментарях до запису).</a:t>
            </a:r>
            <a:endParaRPr lang="uk-UA" sz="30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572264" y="6492875"/>
            <a:ext cx="2571736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4098" name="Picture 2" descr="C:\Users\User\Desktop\images__2_-removebg-preview.png"/>
          <p:cNvPicPr>
            <a:picLocks noChangeAspect="1" noChangeArrowheads="1"/>
          </p:cNvPicPr>
          <p:nvPr/>
        </p:nvPicPr>
        <p:blipFill>
          <a:blip r:embed="rId2"/>
          <a:srcRect l="26667" r="16666"/>
          <a:stretch>
            <a:fillRect/>
          </a:stretch>
        </p:blipFill>
        <p:spPr bwMode="auto">
          <a:xfrm>
            <a:off x="204757" y="714356"/>
            <a:ext cx="2724169" cy="4807323"/>
          </a:xfrm>
          <a:prstGeom prst="rect">
            <a:avLst/>
          </a:prstGeom>
          <a:noFill/>
        </p:spPr>
      </p:pic>
      <p:pic>
        <p:nvPicPr>
          <p:cNvPr id="4099" name="Picture 3" descr="C:\Users\User\Desktop\images__1_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72074"/>
            <a:ext cx="3042304" cy="1785926"/>
          </a:xfrm>
          <a:prstGeom prst="rect">
            <a:avLst/>
          </a:prstGeom>
          <a:noFill/>
        </p:spPr>
      </p:pic>
      <p:pic>
        <p:nvPicPr>
          <p:cNvPr id="7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0100" y="274638"/>
            <a:ext cx="768670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278608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Сторіз</a:t>
            </a:r>
            <a:r>
              <a:rPr lang="ru-RU" sz="2800" dirty="0" smtClean="0"/>
              <a:t> — це фото чи короткі відео (тривалістю до 15 секунд) у соціальних мережах, які доступні для перегляду 24 години, після чого архівуються або видаляються. </a:t>
            </a:r>
            <a:endParaRPr lang="uk-UA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928794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6" name="Picture 2" descr="C:\Users\Ольга\Desktop\5f520ad5d3c2b72d10c8a997eb21a536-removebg-preview.png"/>
          <p:cNvPicPr>
            <a:picLocks noChangeAspect="1" noChangeArrowheads="1"/>
          </p:cNvPicPr>
          <p:nvPr/>
        </p:nvPicPr>
        <p:blipFill>
          <a:blip r:embed="rId2"/>
          <a:srcRect l="22408" t="11870" r="21154"/>
          <a:stretch>
            <a:fillRect/>
          </a:stretch>
        </p:blipFill>
        <p:spPr bwMode="auto">
          <a:xfrm>
            <a:off x="0" y="3046409"/>
            <a:ext cx="3500430" cy="3811591"/>
          </a:xfrm>
          <a:prstGeom prst="rect">
            <a:avLst/>
          </a:prstGeom>
          <a:noFill/>
        </p:spPr>
      </p:pic>
      <p:pic>
        <p:nvPicPr>
          <p:cNvPr id="1027" name="Picture 3" descr="C:\Users\Ольга\Desktop\images-removebg-preview (1).png"/>
          <p:cNvPicPr>
            <a:picLocks noChangeAspect="1" noChangeArrowheads="1"/>
          </p:cNvPicPr>
          <p:nvPr/>
        </p:nvPicPr>
        <p:blipFill>
          <a:blip r:embed="rId3"/>
          <a:srcRect r="5333" b="13425"/>
          <a:stretch>
            <a:fillRect/>
          </a:stretch>
        </p:blipFill>
        <p:spPr bwMode="auto">
          <a:xfrm>
            <a:off x="3643306" y="3360986"/>
            <a:ext cx="5500694" cy="3497014"/>
          </a:xfrm>
          <a:prstGeom prst="rect">
            <a:avLst/>
          </a:prstGeom>
          <a:noFill/>
        </p:spPr>
      </p:pic>
      <p:pic>
        <p:nvPicPr>
          <p:cNvPr id="7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07" y="71438"/>
            <a:ext cx="1000131" cy="1260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142852"/>
            <a:ext cx="7472386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Словничок </a:t>
            </a:r>
            <a:endParaRPr lang="uk-UA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4"/>
            <a:ext cx="5400684" cy="3857652"/>
          </a:xfrm>
        </p:spPr>
        <p:txBody>
          <a:bodyPr>
            <a:normAutofit/>
          </a:bodyPr>
          <a:lstStyle/>
          <a:p>
            <a:pPr algn="ctr"/>
            <a:r>
              <a:rPr lang="uk-UA" sz="2800" b="1" i="1" dirty="0" smtClean="0">
                <a:solidFill>
                  <a:srgbClr val="FF0000"/>
                </a:solidFill>
              </a:rPr>
              <a:t>Фотографія </a:t>
            </a:r>
            <a:r>
              <a:rPr lang="uk-UA" sz="2800" dirty="0" smtClean="0"/>
              <a:t>(від </a:t>
            </a:r>
            <a:r>
              <a:rPr lang="uk-UA" sz="2800" dirty="0" err="1" smtClean="0"/>
              <a:t>грец</a:t>
            </a:r>
            <a:r>
              <a:rPr lang="uk-UA" sz="2800" dirty="0" smtClean="0"/>
              <a:t>. – світло та пишу) – це сукупність різноманітних науково-технічних засобів і технологій, які мають на меті реєстрацію поодиноких довготривалих зображень об’єктів за допомогою світла.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500562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2050" name="Picture 2" descr="C:\Users\Ольга\Desktop\images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4857760"/>
            <a:ext cx="3071834" cy="1843100"/>
          </a:xfrm>
          <a:prstGeom prst="rect">
            <a:avLst/>
          </a:prstGeom>
          <a:noFill/>
        </p:spPr>
      </p:pic>
      <p:pic>
        <p:nvPicPr>
          <p:cNvPr id="2051" name="Picture 3" descr="C:\Users\Ольга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1214422"/>
            <a:ext cx="3016792" cy="2000264"/>
          </a:xfrm>
          <a:prstGeom prst="rect">
            <a:avLst/>
          </a:prstGeom>
          <a:noFill/>
        </p:spPr>
      </p:pic>
      <p:pic>
        <p:nvPicPr>
          <p:cNvPr id="2053" name="Picture 5" descr="C:\Users\Ольга\Desktop\images__5_-removebg-preview.png"/>
          <p:cNvPicPr>
            <a:picLocks noChangeAspect="1" noChangeArrowheads="1"/>
          </p:cNvPicPr>
          <p:nvPr/>
        </p:nvPicPr>
        <p:blipFill>
          <a:blip r:embed="rId4"/>
          <a:srcRect l="9679" b="4444"/>
          <a:stretch>
            <a:fillRect/>
          </a:stretch>
        </p:blipFill>
        <p:spPr bwMode="auto">
          <a:xfrm flipH="1">
            <a:off x="5643570" y="3274167"/>
            <a:ext cx="3500430" cy="3583834"/>
          </a:xfrm>
          <a:prstGeom prst="rect">
            <a:avLst/>
          </a:prstGeom>
          <a:noFill/>
        </p:spPr>
      </p:pic>
      <p:pic>
        <p:nvPicPr>
          <p:cNvPr id="2054" name="Picture 6" descr="C:\Users\Ольга\Desktop\images__4_-removebg-preview.png"/>
          <p:cNvPicPr>
            <a:picLocks noChangeAspect="1" noChangeArrowheads="1"/>
          </p:cNvPicPr>
          <p:nvPr/>
        </p:nvPicPr>
        <p:blipFill>
          <a:blip r:embed="rId5"/>
          <a:srcRect l="18750" b="12501"/>
          <a:stretch>
            <a:fillRect/>
          </a:stretch>
        </p:blipFill>
        <p:spPr bwMode="auto">
          <a:xfrm>
            <a:off x="0" y="4434644"/>
            <a:ext cx="3500430" cy="2423356"/>
          </a:xfrm>
          <a:prstGeom prst="rect">
            <a:avLst/>
          </a:prstGeom>
          <a:noFill/>
        </p:spPr>
      </p:pic>
      <p:pic>
        <p:nvPicPr>
          <p:cNvPr id="10" name="Picture 2" descr="C:\Users\Ольга\Desktop\images__1_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07" y="71438"/>
            <a:ext cx="1000131" cy="1260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71414"/>
            <a:ext cx="7500990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Опрацювання інформації на стор. 18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654887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2050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572131" y="1417048"/>
            <a:ext cx="2219347" cy="2735842"/>
          </a:xfrm>
          <a:prstGeom prst="rect">
            <a:avLst/>
          </a:prstGeom>
          <a:noFill/>
        </p:spPr>
      </p:pic>
      <p:pic>
        <p:nvPicPr>
          <p:cNvPr id="10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741874">
            <a:off x="5549431" y="2476731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71414"/>
            <a:ext cx="5786478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групах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071546"/>
            <a:ext cx="7358114" cy="492922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Стор. 19, вправа 3.</a:t>
            </a:r>
          </a:p>
          <a:p>
            <a:pPr algn="just">
              <a:buFontTx/>
              <a:buChar char="-"/>
            </a:pPr>
            <a:r>
              <a:rPr lang="uk-UA" sz="2400" dirty="0" smtClean="0"/>
              <a:t>Розгляньте таблицю і перемалюйте її в зошит.</a:t>
            </a:r>
          </a:p>
          <a:p>
            <a:pPr algn="just">
              <a:buFontTx/>
              <a:buChar char="-"/>
            </a:pPr>
            <a:r>
              <a:rPr lang="uk-UA" sz="2400" dirty="0" smtClean="0"/>
              <a:t>Заповніть 1 колонку до перегляду.</a:t>
            </a:r>
          </a:p>
          <a:p>
            <a:pPr algn="just">
              <a:buFontTx/>
              <a:buChar char="-"/>
            </a:pPr>
            <a:endParaRPr lang="uk-UA" sz="2400" dirty="0" smtClean="0"/>
          </a:p>
          <a:p>
            <a:pPr algn="just">
              <a:buFontTx/>
              <a:buChar char="-"/>
            </a:pPr>
            <a:endParaRPr lang="uk-UA" sz="2400" dirty="0" smtClean="0"/>
          </a:p>
          <a:p>
            <a:pPr algn="just">
              <a:buFontTx/>
              <a:buChar char="-"/>
            </a:pPr>
            <a:endParaRPr lang="uk-UA" sz="2400" dirty="0" smtClean="0"/>
          </a:p>
          <a:p>
            <a:pPr algn="just">
              <a:buFontTx/>
              <a:buChar char="-"/>
            </a:pPr>
            <a:endParaRPr lang="uk-UA" sz="1200" dirty="0" smtClean="0"/>
          </a:p>
          <a:p>
            <a:pPr algn="just">
              <a:buFontTx/>
              <a:buChar char="-"/>
            </a:pPr>
            <a:r>
              <a:rPr lang="uk-UA" sz="2400" dirty="0" smtClean="0"/>
              <a:t>Перегляньте відео:</a:t>
            </a:r>
          </a:p>
          <a:p>
            <a:pPr algn="just">
              <a:buFontTx/>
              <a:buChar char="-"/>
            </a:pPr>
            <a:r>
              <a:rPr lang="ru-RU" sz="2400" u="sng" dirty="0" smtClean="0">
                <a:hlinkClick r:id="rId2"/>
              </a:rPr>
              <a:t>https://drive.google.com/drive/folders/1EFfFPa7HPBiznbFcgoFsh23LmHmGW61x</a:t>
            </a:r>
            <a:endParaRPr lang="ru-RU" sz="24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9091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 descr="C:\Users\Ольга\Desktop\Картинки КД\ДЕТИ\школьники_DoV (1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500826" y="4361592"/>
            <a:ext cx="2643174" cy="2496409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 l="38701" t="27093" r="53957" b="59848"/>
          <a:stretch>
            <a:fillRect/>
          </a:stretch>
        </p:blipFill>
        <p:spPr bwMode="auto">
          <a:xfrm>
            <a:off x="7858148" y="857232"/>
            <a:ext cx="107157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C:\Users\Оля\Desktop\plenka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190856"/>
            <a:ext cx="3071802" cy="166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льга\Desktop\istockphoto-1295921345-612x612-removebg-preview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1597025" cy="1450975"/>
          </a:xfrm>
          <a:prstGeom prst="rect">
            <a:avLst/>
          </a:prstGeom>
          <a:noFill/>
        </p:spPr>
      </p:pic>
      <p:graphicFrame>
        <p:nvGraphicFramePr>
          <p:cNvPr id="9" name="Содержимое 4"/>
          <p:cNvGraphicFramePr>
            <a:graphicFrameLocks/>
          </p:cNvGraphicFramePr>
          <p:nvPr/>
        </p:nvGraphicFramePr>
        <p:xfrm>
          <a:off x="357158" y="2500306"/>
          <a:ext cx="8229600" cy="131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Що вам відомо з теми «Права дітей в інтернеті»?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(заповнити до перегляду)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Що нового ви дізналися з відео або що викликало запитання під час перегляду? </a:t>
                      </a:r>
                    </a:p>
                    <a:p>
                      <a:pPr algn="ctr"/>
                      <a:r>
                        <a:rPr lang="ru-RU" sz="1400" dirty="0" smtClean="0"/>
                        <a:t>(заповнити після перегляду)</a:t>
                      </a:r>
                      <a:endParaRPr lang="ru-RU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переглянутого відео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428736"/>
            <a:ext cx="8229600" cy="4757758"/>
          </a:xfrm>
        </p:spPr>
        <p:txBody>
          <a:bodyPr>
            <a:noAutofit/>
          </a:bodyPr>
          <a:lstStyle/>
          <a:p>
            <a:r>
              <a:rPr lang="ru-RU" sz="2800" dirty="0" smtClean="0"/>
              <a:t>Яка інформація з відео була вам відома?</a:t>
            </a:r>
          </a:p>
          <a:p>
            <a:r>
              <a:rPr lang="ru-RU" sz="2800" dirty="0" smtClean="0"/>
              <a:t>Що нового ви дізналися з відео?  </a:t>
            </a:r>
          </a:p>
          <a:p>
            <a:r>
              <a:rPr lang="ru-RU" sz="2800" dirty="0" smtClean="0"/>
              <a:t>Як ви зрозуміли поняття «персональні дані»?</a:t>
            </a:r>
          </a:p>
          <a:p>
            <a:r>
              <a:rPr lang="ru-RU" sz="2800" dirty="0" smtClean="0"/>
              <a:t>Наведіть приклади, що можна вважати персональними даними .</a:t>
            </a:r>
          </a:p>
          <a:p>
            <a:r>
              <a:rPr lang="ru-RU" sz="2800" dirty="0" smtClean="0"/>
              <a:t>Чи залишились питання щодо інформації, поданої у відео?  </a:t>
            </a:r>
          </a:p>
          <a:p>
            <a:r>
              <a:rPr lang="ru-RU" sz="2800" dirty="0" smtClean="0"/>
              <a:t>У який спосіб поради, надані у відео, зберігають приватність вашого інформаційного простору?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" name="Picture 5" descr="C:\Users\Оля\Desktop\plenka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286480" y="5268399"/>
            <a:ext cx="2857520" cy="158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Ольга\Desktop\Без_названия-removebg-preview (2).png"/>
          <p:cNvPicPr>
            <a:picLocks noChangeAspect="1" noChangeArrowheads="1"/>
          </p:cNvPicPr>
          <p:nvPr/>
        </p:nvPicPr>
        <p:blipFill>
          <a:blip r:embed="rId3"/>
          <a:srcRect l="24057" r="35204"/>
          <a:stretch>
            <a:fillRect/>
          </a:stretch>
        </p:blipFill>
        <p:spPr bwMode="auto">
          <a:xfrm>
            <a:off x="7286644" y="571480"/>
            <a:ext cx="1857356" cy="2191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1670" y="71414"/>
            <a:ext cx="6657964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в групах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2976" y="1142984"/>
            <a:ext cx="7072362" cy="857256"/>
          </a:xfrm>
        </p:spPr>
        <p:txBody>
          <a:bodyPr>
            <a:normAutofit/>
          </a:bodyPr>
          <a:lstStyle/>
          <a:p>
            <a:pPr algn="ctr">
              <a:buFontTx/>
              <a:buChar char="-"/>
            </a:pPr>
            <a:r>
              <a:rPr lang="uk-UA" sz="2800" dirty="0" smtClean="0"/>
              <a:t>Заповніть 2 колонку.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9091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2" name="Picture 2" descr="C:\Users\Ольга\Desktop\Картинки КД\ДЕТИ\школьники_DoV (1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215074" y="4091707"/>
            <a:ext cx="2928926" cy="2766294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38701" t="27093" r="53957" b="59848"/>
          <a:stretch>
            <a:fillRect/>
          </a:stretch>
        </p:blipFill>
        <p:spPr bwMode="auto">
          <a:xfrm>
            <a:off x="3643306" y="3857628"/>
            <a:ext cx="1785950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 descr="C:\Users\Оля\Desktop\plenka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41917"/>
            <a:ext cx="3714744" cy="2016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Ольга\Desktop\istockphoto-1295921345-612x612-removebg-previe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597025" cy="1450975"/>
          </a:xfrm>
          <a:prstGeom prst="rect">
            <a:avLst/>
          </a:prstGeom>
          <a:noFill/>
        </p:spPr>
      </p:pic>
      <p:graphicFrame>
        <p:nvGraphicFramePr>
          <p:cNvPr id="10" name="Содержимое 4"/>
          <p:cNvGraphicFramePr>
            <a:graphicFrameLocks/>
          </p:cNvGraphicFramePr>
          <p:nvPr/>
        </p:nvGraphicFramePr>
        <p:xfrm>
          <a:off x="428596" y="2000240"/>
          <a:ext cx="8229600" cy="1559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Що вам відомо з теми «Права дітей в інтернеті»?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(заповнити до перегляду)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Що нового ви дізналися з відео або що викликало запитання під час перегляду? </a:t>
                      </a:r>
                    </a:p>
                    <a:p>
                      <a:pPr algn="ctr"/>
                      <a:r>
                        <a:rPr lang="ru-RU" dirty="0" smtClean="0"/>
                        <a:t>(заповнити після перегляду)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72254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Очікування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142984"/>
            <a:ext cx="6643734" cy="5572164"/>
          </a:xfrm>
        </p:spPr>
        <p:txBody>
          <a:bodyPr>
            <a:noAutofit/>
          </a:bodyPr>
          <a:lstStyle/>
          <a:p>
            <a:pPr marL="0" algn="ctr">
              <a:spcBef>
                <a:spcPts val="0"/>
              </a:spcBef>
              <a:buNone/>
            </a:pPr>
            <a:r>
              <a:rPr lang="ru-RU" sz="2200" dirty="0" smtClean="0"/>
              <a:t>Учень/учениця: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визначає свої потреби, бажання, інтереси та цілі;  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застосовує вербальні і невербальні засоби спілкування для конструктивної комунікації;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розрізняє складники особистого простору, поважає свій і чужий особистий простір під час спілкування;  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визначає відмінності між людьми як ціннісну ознаку індивідуальності;  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толерантно ставиться до поглядів, переконань, інтересів і потреб інших осіб;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прогнозує ризики комунікації у віртуальному середовищі;  </a:t>
            </a:r>
          </a:p>
          <a:p>
            <a:pPr marL="0">
              <a:spcBef>
                <a:spcPts val="0"/>
              </a:spcBef>
            </a:pPr>
            <a:r>
              <a:rPr lang="uk-UA" sz="2200" dirty="0" smtClean="0"/>
              <a:t>пояснює почуття інших осіб і визнає їхнє право на вираження своїх почуттів. .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429256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6" descr="C:\Users\Ольга\Desktop\15fdb46866a5e5126e24d9df90eeb25e.png"/>
          <p:cNvPicPr>
            <a:picLocks noChangeAspect="1" noChangeArrowheads="1"/>
          </p:cNvPicPr>
          <p:nvPr/>
        </p:nvPicPr>
        <p:blipFill>
          <a:blip r:embed="rId2"/>
          <a:srcRect l="27967"/>
          <a:stretch>
            <a:fillRect/>
          </a:stretch>
        </p:blipFill>
        <p:spPr bwMode="auto">
          <a:xfrm flipH="1">
            <a:off x="6643702" y="0"/>
            <a:ext cx="250032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142852"/>
            <a:ext cx="7300906" cy="868346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0" y="1571612"/>
            <a:ext cx="4257676" cy="4525963"/>
          </a:xfrm>
        </p:spPr>
        <p:txBody>
          <a:bodyPr>
            <a:normAutofit/>
          </a:bodyPr>
          <a:lstStyle/>
          <a:p>
            <a:pPr algn="ctr"/>
            <a:r>
              <a:rPr lang="uk-UA" sz="2800" b="1" dirty="0" smtClean="0">
                <a:solidFill>
                  <a:srgbClr val="FF0000"/>
                </a:solidFill>
              </a:rPr>
              <a:t>Стор. 20, вправа 4</a:t>
            </a:r>
            <a:r>
              <a:rPr lang="uk-UA" sz="2800" dirty="0" smtClean="0"/>
              <a:t>: встановіть відповідність між ситуацією, яка стосується приватного простору, приватній інформації та шляхами їх вирішення.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14348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C:\Users\Ольга\Desktop\Картинки КД\ДЕТИ\1640403982_36-abrakadabra-fun-p-multyashnie-deti-png-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57826"/>
            <a:ext cx="1470082" cy="1071546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4286248" y="1500174"/>
            <a:ext cx="2214578" cy="714380"/>
          </a:xfrm>
          <a:prstGeom prst="rect">
            <a:avLst/>
          </a:prstGeom>
          <a:solidFill>
            <a:srgbClr val="99FF6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Людина зламала чужий акаунт і публікує пости від чужого імені</a:t>
            </a:r>
            <a:r>
              <a:rPr lang="uk-UA" sz="1300" dirty="0" smtClean="0"/>
              <a:t> </a:t>
            </a:r>
            <a:endParaRPr lang="ru-RU" sz="13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286248" y="6000768"/>
            <a:ext cx="2214578" cy="857232"/>
          </a:xfrm>
          <a:prstGeom prst="rect">
            <a:avLst/>
          </a:prstGeom>
          <a:solidFill>
            <a:srgbClr val="99FF6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Людині погрожують, переслідують у приватному спілкуванні онлайн</a:t>
            </a:r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286248" y="2357430"/>
            <a:ext cx="2214578" cy="714380"/>
          </a:xfrm>
          <a:prstGeom prst="rect">
            <a:avLst/>
          </a:prstGeom>
          <a:solidFill>
            <a:srgbClr val="99FF6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Людина розмістила фото без згоди осіб, які на ньому зображені</a:t>
            </a:r>
            <a:endParaRPr lang="ru-RU" sz="13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286248" y="3143248"/>
            <a:ext cx="2214578" cy="785818"/>
          </a:xfrm>
          <a:prstGeom prst="rect">
            <a:avLst/>
          </a:prstGeom>
          <a:solidFill>
            <a:srgbClr val="99FF6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Людину шантажують поширенням приватної інформації та вимагають грошей</a:t>
            </a:r>
            <a:endParaRPr lang="ru-RU" sz="13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86248" y="4000504"/>
            <a:ext cx="2214578" cy="1000132"/>
          </a:xfrm>
          <a:prstGeom prst="rect">
            <a:avLst/>
          </a:prstGeom>
          <a:solidFill>
            <a:srgbClr val="99FF6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Людина залишила свій акаунт відкритим. Інші використали його, щоб залишити образливий коментар</a:t>
            </a:r>
            <a:endParaRPr lang="ru-RU" sz="13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86248" y="5143512"/>
            <a:ext cx="2214578" cy="714380"/>
          </a:xfrm>
          <a:prstGeom prst="rect">
            <a:avLst/>
          </a:prstGeom>
          <a:solidFill>
            <a:srgbClr val="99FF66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Людина розмістила в себе на сторінці неправдиву інформацію, образливі чутки про інших</a:t>
            </a:r>
            <a:endParaRPr lang="ru-RU" sz="13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286248" y="1000108"/>
            <a:ext cx="2214578" cy="428628"/>
          </a:xfrm>
          <a:prstGeom prst="rect">
            <a:avLst/>
          </a:prstGeom>
          <a:solidFill>
            <a:srgbClr val="66FFFF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Ситуації</a:t>
            </a:r>
            <a:r>
              <a:rPr lang="uk-UA" sz="1300" dirty="0" smtClean="0">
                <a:solidFill>
                  <a:schemeClr val="tx1"/>
                </a:solidFill>
              </a:rPr>
              <a:t> </a:t>
            </a:r>
            <a:endParaRPr lang="ru-RU" sz="13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858016" y="1500174"/>
            <a:ext cx="2214578" cy="714380"/>
          </a:xfrm>
          <a:prstGeom prst="rect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Зробити скрин та звернутись онлайн до кіберполіції</a:t>
            </a:r>
            <a:endParaRPr lang="ru-RU" sz="13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6858016" y="2285992"/>
            <a:ext cx="2214578" cy="714380"/>
          </a:xfrm>
          <a:prstGeom prst="rect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Звернутись до батьків </a:t>
            </a:r>
          </a:p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про допомогу</a:t>
            </a:r>
            <a:endParaRPr lang="ru-RU" sz="13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6858016" y="3071810"/>
            <a:ext cx="2214578" cy="714380"/>
          </a:xfrm>
          <a:prstGeom prst="rect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Зробити скрин та звернутися за телефоном 102 або до відділку поліції</a:t>
            </a:r>
            <a:endParaRPr lang="ru-RU" sz="13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858016" y="4000504"/>
            <a:ext cx="2214578" cy="857256"/>
          </a:xfrm>
          <a:prstGeom prst="rect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Видалити інформацію, якщо не ви її розмістили і зробити  відповідне пояснення на сторінці</a:t>
            </a:r>
            <a:endParaRPr lang="ru-RU" sz="13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858016" y="4929198"/>
            <a:ext cx="2214578" cy="714380"/>
          </a:xfrm>
          <a:prstGeom prst="rect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Блокувати</a:t>
            </a:r>
          </a:p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 користувачів у соцмережі чи месенджері</a:t>
            </a:r>
            <a:endParaRPr lang="ru-RU" sz="13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6858016" y="5715016"/>
            <a:ext cx="2214578" cy="1142984"/>
          </a:xfrm>
          <a:prstGeom prst="rect">
            <a:avLst/>
          </a:prstGeom>
          <a:solidFill>
            <a:srgbClr val="FF66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300" dirty="0" smtClean="0">
                <a:solidFill>
                  <a:schemeClr val="tx1"/>
                </a:solidFill>
              </a:rPr>
              <a:t>Повідомляти про контент з використанням опції «Поскаржитись на контент» у соцмережі чи месенджері</a:t>
            </a:r>
            <a:endParaRPr lang="ru-RU" sz="13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858016" y="1000108"/>
            <a:ext cx="2214578" cy="428628"/>
          </a:xfrm>
          <a:prstGeom prst="rect">
            <a:avLst/>
          </a:prstGeom>
          <a:solidFill>
            <a:srgbClr val="66FF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tx1"/>
                </a:solidFill>
              </a:rPr>
              <a:t>Шляхи вирішення</a:t>
            </a:r>
            <a:r>
              <a:rPr lang="uk-UA" sz="1300" dirty="0" smtClean="0">
                <a:solidFill>
                  <a:schemeClr val="tx1"/>
                </a:solidFill>
              </a:rPr>
              <a:t> </a:t>
            </a:r>
            <a:endParaRPr lang="ru-RU" sz="1300" dirty="0"/>
          </a:p>
        </p:txBody>
      </p:sp>
      <p:sp>
        <p:nvSpPr>
          <p:cNvPr id="25" name="Овал 24"/>
          <p:cNvSpPr/>
          <p:nvPr/>
        </p:nvSpPr>
        <p:spPr>
          <a:xfrm>
            <a:off x="3929058" y="135729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1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3929058" y="2285992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2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929058" y="307181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3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929058" y="450057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4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929058" y="521495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5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929058" y="592933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6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6643702" y="135729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а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6643702" y="2143116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б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6643702" y="2928934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в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6643702" y="385762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г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6643702" y="4857760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д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6572264" y="6000768"/>
            <a:ext cx="428628" cy="428628"/>
          </a:xfrm>
          <a:prstGeom prst="ellipse">
            <a:avLst/>
          </a:prstGeom>
          <a:solidFill>
            <a:srgbClr val="FFFF00"/>
          </a:solidFill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е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37" name="Picture 2" descr="G:\2023-2024 н.р\2 КУЛЬТУРА ДОБРОСУСІДСТВА\6 клас\УРОКИ 6 кл 2023-2024\підр.6 кл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55043" cy="1470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Поміркуйте!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2114552"/>
          </a:xfrm>
        </p:spPr>
        <p:txBody>
          <a:bodyPr>
            <a:normAutofit lnSpcReduction="10000"/>
          </a:bodyPr>
          <a:lstStyle/>
          <a:p>
            <a:pPr algn="ctr"/>
            <a:r>
              <a:rPr lang="uk-UA" sz="2800" dirty="0" smtClean="0"/>
              <a:t>Зваж негативні та позитивні наслідки розміщення в інтернеті своєї персональної інформації. «Поклади» на одну шальку негативні наслідки, на іншу позитивні. Визнач, що переважило.</a:t>
            </a:r>
            <a:endParaRPr lang="ru-RU" sz="2800" dirty="0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sp>
        <p:nvSpPr>
          <p:cNvPr id="12293" name="AutoShape 5" descr="⬇ Скачать картинки Семья на море, стоковые фото Семья на море в хорошем 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3" name="Picture 3" descr="C:\Users\Ольга\Desktop\pngimg.com - scales_PNG7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135765"/>
            <a:ext cx="3786214" cy="3722235"/>
          </a:xfrm>
          <a:prstGeom prst="rect">
            <a:avLst/>
          </a:prstGeom>
          <a:noFill/>
        </p:spPr>
      </p:pic>
      <p:pic>
        <p:nvPicPr>
          <p:cNvPr id="5125" name="Picture 5" descr="C:\Users\Ольга\Desktop\1683413737_kartinkof-club-p-malchik-zadumchivii-kartinki-34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00372"/>
            <a:ext cx="3307325" cy="3857628"/>
          </a:xfrm>
          <a:prstGeom prst="rect">
            <a:avLst/>
          </a:prstGeom>
          <a:noFill/>
        </p:spPr>
      </p:pic>
      <p:pic>
        <p:nvPicPr>
          <p:cNvPr id="11" name="Picture 1" descr="C:\Users\Ольга\Desktop\Картинки КД\ДЕТИ\школьники_DoV (25).png"/>
          <p:cNvPicPr>
            <a:picLocks noChangeAspect="1" noChangeArrowheads="1"/>
          </p:cNvPicPr>
          <p:nvPr/>
        </p:nvPicPr>
        <p:blipFill>
          <a:blip r:embed="rId4"/>
          <a:srcRect t="29366" r="32679"/>
          <a:stretch>
            <a:fillRect/>
          </a:stretch>
        </p:blipFill>
        <p:spPr bwMode="auto">
          <a:xfrm flipH="1">
            <a:off x="7215206" y="2571744"/>
            <a:ext cx="1928794" cy="3643304"/>
          </a:xfrm>
          <a:prstGeom prst="rect">
            <a:avLst/>
          </a:prstGeom>
          <a:noFill/>
        </p:spPr>
      </p:pic>
      <p:pic>
        <p:nvPicPr>
          <p:cNvPr id="9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5543560" cy="93978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071546"/>
            <a:ext cx="5757874" cy="4525963"/>
          </a:xfrm>
        </p:spPr>
        <p:txBody>
          <a:bodyPr>
            <a:normAutofit/>
          </a:bodyPr>
          <a:lstStyle/>
          <a:p>
            <a:r>
              <a:rPr lang="uk-UA" sz="2600" dirty="0" smtClean="0"/>
              <a:t>Які наслідки – негативні чи позитивні – було легше визначити? Чому?</a:t>
            </a:r>
          </a:p>
          <a:p>
            <a:r>
              <a:rPr lang="uk-UA" sz="2600" dirty="0" smtClean="0"/>
              <a:t>Як ви визначили, що є негативним наслідком, а що – позитивним?</a:t>
            </a:r>
          </a:p>
          <a:p>
            <a:r>
              <a:rPr lang="uk-UA" sz="2600" dirty="0" smtClean="0"/>
              <a:t>Чи були у вас випадки, коли той самий наслідок ви розглядали і як позитивний, і як негативний? Якщо так, то наведіть приклад.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857620" y="6492875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7" name="Picture 3" descr="C:\Users\Ольга\Desktop\1646205927_18-kartinkin-net-p-kartinki-uchenik-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072198" y="3320107"/>
            <a:ext cx="2643174" cy="3537893"/>
          </a:xfrm>
          <a:prstGeom prst="rect">
            <a:avLst/>
          </a:prstGeom>
          <a:noFill/>
        </p:spPr>
      </p:pic>
      <p:pic>
        <p:nvPicPr>
          <p:cNvPr id="6148" name="Picture 4" descr="C:\Users\Ольга\Desktop\1644410987_5-abrakadabra-fun-p-malchik-i-devochka-klipart-9.png"/>
          <p:cNvPicPr>
            <a:picLocks noChangeAspect="1" noChangeArrowheads="1"/>
          </p:cNvPicPr>
          <p:nvPr/>
        </p:nvPicPr>
        <p:blipFill>
          <a:blip r:embed="rId3" cstate="print"/>
          <a:srcRect l="58766" t="13245" r="6250" b="4995"/>
          <a:stretch>
            <a:fillRect/>
          </a:stretch>
        </p:blipFill>
        <p:spPr bwMode="auto">
          <a:xfrm>
            <a:off x="7678122" y="285728"/>
            <a:ext cx="1465878" cy="2857520"/>
          </a:xfrm>
          <a:prstGeom prst="rect">
            <a:avLst/>
          </a:prstGeom>
          <a:noFill/>
        </p:spPr>
      </p:pic>
      <p:pic>
        <p:nvPicPr>
          <p:cNvPr id="8" name="Picture 4" descr="C:\Users\Ольга\Desktop\1644410987_5-abrakadabra-fun-p-malchik-i-devochka-klipart-9.png"/>
          <p:cNvPicPr>
            <a:picLocks noChangeAspect="1" noChangeArrowheads="1"/>
          </p:cNvPicPr>
          <p:nvPr/>
        </p:nvPicPr>
        <p:blipFill>
          <a:blip r:embed="rId4" cstate="print"/>
          <a:srcRect t="6623" r="55809" b="4995"/>
          <a:stretch>
            <a:fillRect/>
          </a:stretch>
        </p:blipFill>
        <p:spPr bwMode="auto">
          <a:xfrm>
            <a:off x="5643570" y="0"/>
            <a:ext cx="1971437" cy="3288761"/>
          </a:xfrm>
          <a:prstGeom prst="rect">
            <a:avLst/>
          </a:prstGeom>
          <a:noFill/>
        </p:spPr>
      </p:pic>
      <p:pic>
        <p:nvPicPr>
          <p:cNvPr id="6149" name="Picture 5" descr="C:\Users\Ольга\Desktop\1644441014_6-abrakadabra-fun-p-deti-na-prozrachnom-fone-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5234678"/>
            <a:ext cx="3286148" cy="1623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804" y="71414"/>
            <a:ext cx="8229600" cy="857256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57233"/>
            <a:ext cx="8229600" cy="928694"/>
          </a:xfrm>
        </p:spPr>
        <p:txBody>
          <a:bodyPr>
            <a:normAutofit/>
          </a:bodyPr>
          <a:lstStyle/>
          <a:p>
            <a:pPr lvl="0" algn="ctr"/>
            <a:r>
              <a:rPr lang="uk-UA" dirty="0" smtClean="0"/>
              <a:t>Стор. 21 – 23.</a:t>
            </a:r>
            <a:endParaRPr lang="ru-RU" dirty="0" smtClean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357289" y="1437225"/>
            <a:ext cx="1925779" cy="2774245"/>
          </a:xfrm>
          <a:prstGeom prst="rect">
            <a:avLst/>
          </a:prstGeom>
          <a:noFill/>
        </p:spPr>
      </p:pic>
      <p:pic>
        <p:nvPicPr>
          <p:cNvPr id="16" name="Picture 2" descr="C:\Users\Ольга\Desktop\букви\0_d4c9a_8a6e5b3b_orig.png"/>
          <p:cNvPicPr>
            <a:picLocks noChangeAspect="1" noChangeArrowheads="1"/>
          </p:cNvPicPr>
          <p:nvPr/>
        </p:nvPicPr>
        <p:blipFill>
          <a:blip r:embed="rId3"/>
          <a:srcRect r="17303"/>
          <a:stretch>
            <a:fillRect/>
          </a:stretch>
        </p:blipFill>
        <p:spPr bwMode="auto">
          <a:xfrm flipH="1">
            <a:off x="0" y="3714728"/>
            <a:ext cx="2285984" cy="3143272"/>
          </a:xfrm>
          <a:prstGeom prst="rect">
            <a:avLst/>
          </a:prstGeom>
          <a:noFill/>
        </p:spPr>
      </p:pic>
      <p:pic>
        <p:nvPicPr>
          <p:cNvPr id="17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00891" y="3529570"/>
            <a:ext cx="2143109" cy="3328430"/>
          </a:xfrm>
          <a:prstGeom prst="rect">
            <a:avLst/>
          </a:prstGeom>
          <a:noFill/>
        </p:spPr>
      </p:pic>
      <p:pic>
        <p:nvPicPr>
          <p:cNvPr id="13" name="Picture 5" descr="C:\Users\Ольга\Desktop\free-png.ru-71.png"/>
          <p:cNvPicPr>
            <a:picLocks noChangeAspect="1" noChangeArrowheads="1"/>
          </p:cNvPicPr>
          <p:nvPr/>
        </p:nvPicPr>
        <p:blipFill>
          <a:blip r:embed="rId5"/>
          <a:srcRect r="13123"/>
          <a:stretch>
            <a:fillRect/>
          </a:stretch>
        </p:blipFill>
        <p:spPr bwMode="auto">
          <a:xfrm flipH="1">
            <a:off x="3214677" y="3139879"/>
            <a:ext cx="2714644" cy="3718121"/>
          </a:xfrm>
          <a:prstGeom prst="rect">
            <a:avLst/>
          </a:prstGeom>
          <a:noFill/>
        </p:spPr>
      </p:pic>
      <p:pic>
        <p:nvPicPr>
          <p:cNvPr id="11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5572131" y="1417048"/>
            <a:ext cx="2219347" cy="2735842"/>
          </a:xfrm>
          <a:prstGeom prst="rect">
            <a:avLst/>
          </a:prstGeom>
          <a:noFill/>
        </p:spPr>
      </p:pic>
      <p:pic>
        <p:nvPicPr>
          <p:cNvPr id="12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7741874">
            <a:off x="5549431" y="2476731"/>
            <a:ext cx="714856" cy="716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85728"/>
            <a:ext cx="7115196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Обговорення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57324"/>
            <a:ext cx="8229600" cy="325756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Чи стикались ви з такими ситуаціями, про які ви щойно прочитали?</a:t>
            </a:r>
          </a:p>
          <a:p>
            <a:pPr algn="ctr"/>
            <a:r>
              <a:rPr lang="ru-RU" sz="2800" dirty="0" smtClean="0"/>
              <a:t>Чи постили ви світлини без згоди? </a:t>
            </a:r>
          </a:p>
          <a:p>
            <a:pPr algn="ctr"/>
            <a:r>
              <a:rPr lang="ru-RU" sz="2800" dirty="0" smtClean="0"/>
              <a:t>Як ви будете вчиняти тепер? </a:t>
            </a:r>
          </a:p>
          <a:p>
            <a:pPr algn="ctr"/>
            <a:r>
              <a:rPr lang="ru-RU" sz="2800" dirty="0" smtClean="0"/>
              <a:t>Чи пам’ятаєте ви правила мережевого етикету?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421461"/>
            <a:ext cx="2895600" cy="365125"/>
          </a:xfrm>
        </p:spPr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5122" name="Picture 2" descr="C:\Users\Ольга\Desktop\images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42994" y="4165916"/>
            <a:ext cx="3386724" cy="2406356"/>
          </a:xfrm>
          <a:prstGeom prst="rect">
            <a:avLst/>
          </a:prstGeom>
          <a:noFill/>
        </p:spPr>
      </p:pic>
      <p:pic>
        <p:nvPicPr>
          <p:cNvPr id="5123" name="Picture 3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7" y="4214818"/>
            <a:ext cx="4273553" cy="2286016"/>
          </a:xfrm>
          <a:prstGeom prst="rect">
            <a:avLst/>
          </a:prstGeom>
          <a:noFill/>
        </p:spPr>
      </p:pic>
      <p:pic>
        <p:nvPicPr>
          <p:cNvPr id="5124" name="Picture 4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4"/>
          <a:srcRect l="13171"/>
          <a:stretch>
            <a:fillRect/>
          </a:stretch>
        </p:blipFill>
        <p:spPr bwMode="auto">
          <a:xfrm>
            <a:off x="-1" y="0"/>
            <a:ext cx="2076303" cy="171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82660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«Ситуації» 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00109"/>
            <a:ext cx="8229600" cy="4429156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Обговорення ситуації за таким алгоритмом:  </a:t>
            </a:r>
          </a:p>
          <a:p>
            <a:pPr>
              <a:buFontTx/>
              <a:buChar char="-"/>
            </a:pPr>
            <a:r>
              <a:rPr lang="ru-RU" sz="2800" dirty="0" smtClean="0"/>
              <a:t>Чи порушено право на приватність? Так або ні?  </a:t>
            </a:r>
          </a:p>
          <a:p>
            <a:pPr>
              <a:buFontTx/>
              <a:buChar char="-"/>
            </a:pPr>
            <a:r>
              <a:rPr lang="ru-RU" sz="2800" dirty="0" smtClean="0"/>
              <a:t>Якщо це порушення, то до яких наслідків воно може призвести?  </a:t>
            </a:r>
          </a:p>
          <a:p>
            <a:pPr>
              <a:buFontTx/>
              <a:buChar char="-"/>
            </a:pPr>
            <a:r>
              <a:rPr lang="ru-RU" sz="2800" dirty="0" smtClean="0"/>
              <a:t>Як це може вплинути на саму людину?  </a:t>
            </a:r>
          </a:p>
          <a:p>
            <a:pPr>
              <a:buFontTx/>
              <a:buChar char="-"/>
            </a:pPr>
            <a:r>
              <a:rPr lang="ru-RU" sz="2800" dirty="0" smtClean="0"/>
              <a:t>Як треба було вчинити, аби не зачіпати право на приватний інформаційний простір або щоб захистити його?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533788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6" name="Picture 2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r="7237" b="10180"/>
          <a:stretch>
            <a:fillRect/>
          </a:stretch>
        </p:blipFill>
        <p:spPr bwMode="auto">
          <a:xfrm>
            <a:off x="6572296" y="4511365"/>
            <a:ext cx="2500298" cy="2346635"/>
          </a:xfrm>
          <a:prstGeom prst="rect">
            <a:avLst/>
          </a:prstGeom>
          <a:noFill/>
        </p:spPr>
      </p:pic>
      <p:pic>
        <p:nvPicPr>
          <p:cNvPr id="6147" name="Picture 3" descr="C:\Users\Ольга\Desktop\images-removebg-preview (1).png"/>
          <p:cNvPicPr>
            <a:picLocks noChangeAspect="1" noChangeArrowheads="1"/>
          </p:cNvPicPr>
          <p:nvPr/>
        </p:nvPicPr>
        <p:blipFill>
          <a:blip r:embed="rId3"/>
          <a:srcRect b="8240"/>
          <a:stretch>
            <a:fillRect/>
          </a:stretch>
        </p:blipFill>
        <p:spPr bwMode="auto">
          <a:xfrm>
            <a:off x="0" y="5178299"/>
            <a:ext cx="2786050" cy="1679701"/>
          </a:xfrm>
          <a:prstGeom prst="rect">
            <a:avLst/>
          </a:prstGeom>
          <a:noFill/>
        </p:spPr>
      </p:pic>
      <p:pic>
        <p:nvPicPr>
          <p:cNvPr id="6148" name="Picture 4" descr="C:\Users\Ольга\Desktop\images-removebg-preview 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4929198"/>
            <a:ext cx="1962591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«Ситуації»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42985"/>
            <a:ext cx="8229600" cy="292895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Ситуація 1: </a:t>
            </a:r>
            <a:r>
              <a:rPr lang="ru-RU" sz="2800" dirty="0" smtClean="0"/>
              <a:t>Дівчина розмістила на своїй сторінці в соціальній мережі скріншот листування з однокласником, який ділився з нею своїми почуттями до дівчини з тієї самої школи.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215074" y="6492875"/>
            <a:ext cx="1928794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7172" name="Picture 4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28" y="3286124"/>
            <a:ext cx="3733924" cy="2786082"/>
          </a:xfrm>
          <a:prstGeom prst="rect">
            <a:avLst/>
          </a:prstGeom>
          <a:noFill/>
        </p:spPr>
      </p:pic>
      <p:pic>
        <p:nvPicPr>
          <p:cNvPr id="7173" name="Picture 5" descr="C:\Users\Ольга\Desktop\images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30311"/>
            <a:ext cx="5000628" cy="33276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39784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«Ситуації»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285860"/>
            <a:ext cx="4329114" cy="4000528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Ситуація 2: </a:t>
            </a:r>
            <a:r>
              <a:rPr lang="ru-RU" sz="2800" dirty="0" smtClean="0"/>
              <a:t>Хлопець підібрав пароль від месенджеру свого знайомого та від його імені листується з іншими людьми.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572132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8195" name="Picture 3" descr="C:\Users\Ольга\Desktop\images__3_-removebg-preview.png"/>
          <p:cNvPicPr>
            <a:picLocks noChangeAspect="1" noChangeArrowheads="1"/>
          </p:cNvPicPr>
          <p:nvPr/>
        </p:nvPicPr>
        <p:blipFill>
          <a:blip r:embed="rId2"/>
          <a:srcRect l="10394" t="9423" r="10908" b="5939"/>
          <a:stretch>
            <a:fillRect/>
          </a:stretch>
        </p:blipFill>
        <p:spPr bwMode="auto">
          <a:xfrm>
            <a:off x="4714876" y="1258899"/>
            <a:ext cx="4276220" cy="4598993"/>
          </a:xfrm>
          <a:prstGeom prst="rect">
            <a:avLst/>
          </a:prstGeom>
          <a:noFill/>
        </p:spPr>
      </p:pic>
      <p:pic>
        <p:nvPicPr>
          <p:cNvPr id="8196" name="Picture 4" descr="C:\Users\Ольга\Desktop\images__1_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637539"/>
            <a:ext cx="4714876" cy="2220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11222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«Ситуації»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7662" y="1428736"/>
            <a:ext cx="4829180" cy="4614881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Ситуація 3</a:t>
            </a:r>
            <a:r>
              <a:rPr lang="ru-RU" sz="2800" dirty="0" smtClean="0"/>
              <a:t>: Дівчина розмістила фотографії зі святкування дворіччя її молодшої сестри. На фото в будинку її батьків були зображені її дорослі родичі, молодші брати та сестри. Фотографії «лайкнули» понад 80 друзів.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929190" y="628652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9218" name="Picture 2" descr="C:\Users\Ольга\Desktop\images__1_-removebg-preview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1285860"/>
            <a:ext cx="4281381" cy="3500462"/>
          </a:xfrm>
          <a:prstGeom prst="rect">
            <a:avLst/>
          </a:prstGeom>
          <a:noFill/>
        </p:spPr>
      </p:pic>
      <p:pic>
        <p:nvPicPr>
          <p:cNvPr id="9219" name="Picture 3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857760"/>
            <a:ext cx="3005825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82660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«Ситуації»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3438" y="1571612"/>
            <a:ext cx="4043362" cy="3714776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Ситуація 4: </a:t>
            </a:r>
            <a:r>
              <a:rPr lang="ru-RU" sz="2800" dirty="0" smtClean="0"/>
              <a:t>Батьки крадькома перевіряють історію перегляду в браузері та роблять копії її чатів з іншими людьми. 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0" y="6492875"/>
            <a:ext cx="2214546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10242" name="Picture 2" descr="C:\Users\Ольга\Desktop\images-removebg-preview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4351285" cy="3857652"/>
          </a:xfrm>
          <a:prstGeom prst="rect">
            <a:avLst/>
          </a:prstGeom>
          <a:noFill/>
        </p:spPr>
      </p:pic>
      <p:pic>
        <p:nvPicPr>
          <p:cNvPr id="10243" name="Picture 3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3"/>
          <a:srcRect t="25338" b="18918"/>
          <a:stretch>
            <a:fillRect/>
          </a:stretch>
        </p:blipFill>
        <p:spPr bwMode="auto">
          <a:xfrm>
            <a:off x="762412" y="4929198"/>
            <a:ext cx="7925568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Ольга\Desktop\free-png.ru-51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2601" y="1163589"/>
            <a:ext cx="7848489" cy="548012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Мотивація до навчання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43042" y="3786190"/>
            <a:ext cx="6429420" cy="2571768"/>
          </a:xfrm>
        </p:spPr>
        <p:txBody>
          <a:bodyPr>
            <a:normAutofit/>
          </a:bodyPr>
          <a:lstStyle/>
          <a:p>
            <a:pPr algn="ctr"/>
            <a:r>
              <a:rPr lang="ru-RU" sz="3000" dirty="0" smtClean="0"/>
              <a:t>Пригадате, що ви вже знаєте з цієї теми. </a:t>
            </a:r>
          </a:p>
          <a:p>
            <a:pPr algn="ctr"/>
            <a:r>
              <a:rPr lang="ru-RU" sz="3000" dirty="0" smtClean="0"/>
              <a:t>Чого саме ви очікуєте від </a:t>
            </a:r>
          </a:p>
          <a:p>
            <a:pPr algn="ctr">
              <a:buNone/>
            </a:pPr>
            <a:r>
              <a:rPr lang="ru-RU" sz="3000" dirty="0" smtClean="0"/>
              <a:t>  цього уроку?</a:t>
            </a:r>
            <a:endParaRPr lang="ru-RU" sz="30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2714612" y="6492899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000148"/>
          </a:xfrm>
        </p:spPr>
        <p:txBody>
          <a:bodyPr/>
          <a:lstStyle/>
          <a:p>
            <a:r>
              <a:rPr lang="ru-RU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Вправа «Ситуації»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1285860"/>
            <a:ext cx="4214842" cy="5072098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</a:rPr>
              <a:t>Ситуація 5: </a:t>
            </a:r>
            <a:r>
              <a:rPr lang="ru-RU" sz="2800" dirty="0" smtClean="0"/>
              <a:t>Хлопець написав слова до пісні та здав їх як творчу роботу для отримання оцінки. У закладі освіти вирішили, що слова до пісні чудові, і розмістили їх на сторінці закладу освіти без відома хлопця.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  <p:pic>
        <p:nvPicPr>
          <p:cNvPr id="11267" name="Picture 3" descr="C:\Users\Ольга\Desktop\images__2_-removebg-preview (1).png"/>
          <p:cNvPicPr>
            <a:picLocks noChangeAspect="1" noChangeArrowheads="1"/>
          </p:cNvPicPr>
          <p:nvPr/>
        </p:nvPicPr>
        <p:blipFill>
          <a:blip r:embed="rId2"/>
          <a:srcRect l="6251"/>
          <a:stretch>
            <a:fillRect/>
          </a:stretch>
        </p:blipFill>
        <p:spPr bwMode="auto">
          <a:xfrm flipH="1">
            <a:off x="4143372" y="1857364"/>
            <a:ext cx="5000628" cy="3695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rmAutofit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Поміркуйте! </a:t>
            </a:r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1285885"/>
          </a:xfrm>
        </p:spPr>
        <p:txBody>
          <a:bodyPr>
            <a:normAutofit/>
          </a:bodyPr>
          <a:lstStyle/>
          <a:p>
            <a:pPr algn="ctr"/>
            <a:r>
              <a:rPr lang="uk-UA" sz="2600" dirty="0" smtClean="0"/>
              <a:t>Зробіть самоаналіз власної поведінки в інтернеті за допомогою мішені: </a:t>
            </a:r>
            <a:r>
              <a:rPr lang="uk-UA" sz="2600" b="1" dirty="0" smtClean="0">
                <a:solidFill>
                  <a:srgbClr val="FF0000"/>
                </a:solidFill>
              </a:rPr>
              <a:t>вправа 7 стор. 23</a:t>
            </a:r>
            <a:r>
              <a:rPr lang="uk-UA" sz="2600" dirty="0" smtClean="0"/>
              <a:t>.</a:t>
            </a:r>
            <a:endParaRPr lang="ru-RU" sz="26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000892" y="6492875"/>
            <a:ext cx="2143108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6354" t="17578" r="33565" b="22851"/>
          <a:stretch>
            <a:fillRect/>
          </a:stretch>
        </p:blipFill>
        <p:spPr bwMode="auto">
          <a:xfrm>
            <a:off x="1714480" y="1796690"/>
            <a:ext cx="5715040" cy="4775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C:\Users\Ольга\Desktop\free-png.ru-4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77234" y="2357430"/>
            <a:ext cx="2166766" cy="3365170"/>
          </a:xfrm>
          <a:prstGeom prst="rect">
            <a:avLst/>
          </a:prstGeom>
          <a:noFill/>
        </p:spPr>
      </p:pic>
      <p:pic>
        <p:nvPicPr>
          <p:cNvPr id="7171" name="Picture 3" descr="C:\Users\Ольга\Desktop\1670414698_1-kartinkin-net-p-chelovek-kartinka-dlya-detei-krasivo-1.png"/>
          <p:cNvPicPr>
            <a:picLocks noChangeAspect="1" noChangeArrowheads="1"/>
          </p:cNvPicPr>
          <p:nvPr/>
        </p:nvPicPr>
        <p:blipFill>
          <a:blip r:embed="rId4" cstate="print"/>
          <a:srcRect l="43950"/>
          <a:stretch>
            <a:fillRect/>
          </a:stretch>
        </p:blipFill>
        <p:spPr bwMode="auto">
          <a:xfrm flipH="1">
            <a:off x="-1" y="3314855"/>
            <a:ext cx="1928794" cy="3543145"/>
          </a:xfrm>
          <a:prstGeom prst="rect">
            <a:avLst/>
          </a:prstGeom>
          <a:noFill/>
        </p:spPr>
      </p:pic>
      <p:pic>
        <p:nvPicPr>
          <p:cNvPr id="9" name="Picture 2" descr="C:\Users\Ольга\Desktop\Без_названия-removebg-preview (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flipH="1">
            <a:off x="0" y="0"/>
            <a:ext cx="863040" cy="1157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Закріплення вивченого матеріалу</a:t>
            </a:r>
            <a:endParaRPr lang="ru-RU" dirty="0">
              <a:solidFill>
                <a:srgbClr val="CC0099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1600200"/>
            <a:ext cx="8572560" cy="168592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/>
              <a:t>Гра «Знайди пару»</a:t>
            </a:r>
          </a:p>
          <a:p>
            <a:pPr algn="ctr">
              <a:buNone/>
            </a:pPr>
            <a:r>
              <a:rPr lang="en-US" dirty="0" smtClean="0">
                <a:hlinkClick r:id="rId2"/>
              </a:rPr>
              <a:t>https://learningapps.org/watch?v=p24dkp3ct24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90912" y="6356350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" name="Picture 5" descr="7216372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4725" y="3505200"/>
            <a:ext cx="1412875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Ольга\Desktop\1647018966_1-kartinkin-net-p-kartinki-uchenikov-dlya-prezentatsii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14348" y="3031699"/>
            <a:ext cx="3643338" cy="3826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685828" y="116633"/>
            <a:ext cx="7886700" cy="954914"/>
          </a:xfrm>
          <a:noFill/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4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C0099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n-lt"/>
              </a:rPr>
              <a:t>Дошка настрою</a:t>
            </a:r>
            <a:endParaRPr lang="ru-RU" sz="4400" b="1" i="1" dirty="0">
              <a:ln w="6600">
                <a:solidFill>
                  <a:schemeClr val="accent2"/>
                </a:solidFill>
                <a:prstDash val="solid"/>
              </a:ln>
              <a:solidFill>
                <a:srgbClr val="CC0099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n-lt"/>
            </a:endParaRPr>
          </a:p>
        </p:txBody>
      </p:sp>
      <p:pic>
        <p:nvPicPr>
          <p:cNvPr id="1026" name="Picture 2" descr="C:\Users\Ольга\Desktop\free-png.ru-3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785794"/>
            <a:ext cx="6215106" cy="5914479"/>
          </a:xfrm>
          <a:prstGeom prst="rect">
            <a:avLst/>
          </a:prstGeom>
          <a:noFill/>
        </p:spPr>
      </p:pic>
      <p:pic>
        <p:nvPicPr>
          <p:cNvPr id="8195" name="Picture 3" descr="C:\Users\Ольга\Desktop\букви\_005_yapfiles.ru.png"/>
          <p:cNvPicPr>
            <a:picLocks noChangeAspect="1" noChangeArrowheads="1"/>
          </p:cNvPicPr>
          <p:nvPr/>
        </p:nvPicPr>
        <p:blipFill>
          <a:blip r:embed="rId3" cstate="print"/>
          <a:srcRect l="13298" r="4521"/>
          <a:stretch>
            <a:fillRect/>
          </a:stretch>
        </p:blipFill>
        <p:spPr bwMode="auto">
          <a:xfrm>
            <a:off x="4643438" y="2714620"/>
            <a:ext cx="2579845" cy="1643074"/>
          </a:xfrm>
          <a:prstGeom prst="rect">
            <a:avLst/>
          </a:prstGeom>
          <a:noFill/>
        </p:spPr>
      </p:pic>
      <p:pic>
        <p:nvPicPr>
          <p:cNvPr id="8196" name="Picture 4" descr="C:\Users\Ольга\Desktop\1645708339_15-kartinkin-net-p-krasivie-kartinki-smailiki-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500570"/>
            <a:ext cx="1571636" cy="1571636"/>
          </a:xfrm>
          <a:prstGeom prst="rect">
            <a:avLst/>
          </a:prstGeom>
          <a:noFill/>
        </p:spPr>
      </p:pic>
      <p:pic>
        <p:nvPicPr>
          <p:cNvPr id="8197" name="Picture 5" descr="C:\Users\Ольга\Desktop\1576643035_1-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74" y="4714884"/>
            <a:ext cx="1571636" cy="1571636"/>
          </a:xfrm>
          <a:prstGeom prst="rect">
            <a:avLst/>
          </a:prstGeom>
          <a:noFill/>
        </p:spPr>
      </p:pic>
      <p:pic>
        <p:nvPicPr>
          <p:cNvPr id="8198" name="Picture 6" descr="C:\Users\Ольга\Desktop\1647724840_3-amiel-club-p-super-smailiki-kartinki-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18" y="2500306"/>
            <a:ext cx="2974813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Ольга\Desktop\1642499775_36-abrakadabra-fun-p-klipart-na-prozrachnom-fone-shkola-uchenik-61.png"/>
          <p:cNvPicPr>
            <a:picLocks noChangeAspect="1" noChangeArrowheads="1"/>
          </p:cNvPicPr>
          <p:nvPr/>
        </p:nvPicPr>
        <p:blipFill>
          <a:blip r:embed="rId2"/>
          <a:srcRect t="51983" b="6189"/>
          <a:stretch>
            <a:fillRect/>
          </a:stretch>
        </p:blipFill>
        <p:spPr bwMode="auto">
          <a:xfrm>
            <a:off x="0" y="3961540"/>
            <a:ext cx="9144000" cy="289646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28694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Домашня робота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2714644"/>
          </a:xfrm>
        </p:spPr>
        <p:txBody>
          <a:bodyPr>
            <a:normAutofit/>
          </a:bodyPr>
          <a:lstStyle/>
          <a:p>
            <a:pPr algn="ctr"/>
            <a:r>
              <a:rPr lang="uk-UA" sz="3000" dirty="0" smtClean="0"/>
              <a:t>Складіть і запишіть у робочий зошит правила користувача в інтернеті.</a:t>
            </a:r>
          </a:p>
          <a:p>
            <a:pPr algn="ctr"/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Джерела </a:t>
            </a:r>
            <a:r>
              <a:rPr lang="uk-UA" b="1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література</a:t>
            </a:r>
            <a:endParaRPr lang="ru-RU" b="1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2600" dirty="0" smtClean="0">
                <a:hlinkClick r:id="rId2"/>
              </a:rPr>
              <a:t>https://www.calameo.com/read/006191963f1754ce2c2ab</a:t>
            </a:r>
            <a:endParaRPr lang="uk-UA" sz="2600" dirty="0" smtClean="0">
              <a:hlinkClick r:id="rId2"/>
            </a:endParaRPr>
          </a:p>
          <a:p>
            <a:r>
              <a:rPr lang="en-US" sz="2600" dirty="0" smtClean="0">
                <a:hlinkClick r:id="rId2"/>
              </a:rPr>
              <a:t>https://pidruchnyk.com.ua/2645-kultura-dobrosusidstva-6-klas-aradzhyoni.html</a:t>
            </a:r>
            <a:endParaRPr lang="uk-UA" sz="2600" dirty="0" smtClean="0"/>
          </a:p>
          <a:p>
            <a:r>
              <a:rPr lang="en-US" sz="2600" dirty="0" smtClean="0">
                <a:hlinkClick r:id="rId3"/>
              </a:rPr>
              <a:t>https://vseosvita.ua/news/yak-zakhystyty-sebe-ta-ditei-v-informatsiinomu-prostori-pid-chas-viiny-67173.html</a:t>
            </a:r>
            <a:endParaRPr lang="uk-UA" sz="2600" dirty="0" smtClean="0"/>
          </a:p>
          <a:p>
            <a:r>
              <a:rPr lang="en-US" sz="2600" dirty="0" smtClean="0">
                <a:hlinkClick r:id="rId4"/>
              </a:rPr>
              <a:t>https://uk.wikipedia.org/wiki/%D0%86%D0%BD%D1%84%D0%BE%D1%80%D0%BC%D0%B0%D1%86%D1%96%D0%B9%D0%BD%D0%B8%D0%B9_%D0%BF%D1%80%D0%BE%D1%81%D1%82%D1%96%D1%80</a:t>
            </a:r>
            <a:endParaRPr lang="uk-UA" sz="2600" dirty="0" smtClean="0"/>
          </a:p>
          <a:p>
            <a:r>
              <a:rPr lang="uk-UA" sz="2600" dirty="0" smtClean="0"/>
              <a:t>Культура добросусідства : підручн. Для 6 класу  закладів загальної середньої освіти / М. Араджионі, Л. Гретченко, О. Козорог, Н. Лебідь, В. Потапова., І. Унгурян, З. Філон-чук – К. : Видавничий дім «Основа», 2023. – 143 с. : іл.  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© Скляренко О.А. 2024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«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Асоціації</a:t>
            </a:r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»</a:t>
            </a:r>
            <a:endParaRPr lang="uk-UA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6072198" y="6357958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" name="Picture 3" descr="C:\Users\User\Desktop\17844908466b614e00320707a3fec4cb-removebg-previe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5709834" y="2928934"/>
            <a:ext cx="3362760" cy="2857496"/>
          </a:xfrm>
          <a:prstGeom prst="rect">
            <a:avLst/>
          </a:prstGeom>
          <a:noFill/>
        </p:spPr>
      </p:pic>
      <p:pic>
        <p:nvPicPr>
          <p:cNvPr id="3" name="Picture 2" descr="C:\Users\User\Desktop\Word_Art__2_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00108"/>
            <a:ext cx="5786478" cy="5481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Актуалізація знань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2714644"/>
          </a:xfrm>
        </p:spPr>
        <p:txBody>
          <a:bodyPr/>
          <a:lstStyle/>
          <a:p>
            <a:pPr lvl="0"/>
            <a:r>
              <a:rPr lang="uk-UA" sz="2800" dirty="0" smtClean="0"/>
              <a:t>Діти, пригадайте тему 5 класу «Я і мої особисті кордони. Право на самовираження» та дайте відповідь на питання:</a:t>
            </a:r>
          </a:p>
          <a:p>
            <a:pPr lvl="0">
              <a:buNone/>
            </a:pPr>
            <a:r>
              <a:rPr lang="uk-UA" sz="2800" dirty="0" smtClean="0"/>
              <a:t>- Як ви розумієте свої особисті кордони в інтернеті (відповіді на дошці або фліпчарті). </a:t>
            </a:r>
            <a:endParaRPr lang="ru-RU" sz="2800" dirty="0" smtClean="0"/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57158" y="6421461"/>
            <a:ext cx="2895600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6147" name="Picture 3" descr="D:\ЗАВУЧ\КАРТИНКИ\0f7276e9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9058" y="3690345"/>
            <a:ext cx="4857752" cy="3167656"/>
          </a:xfrm>
          <a:prstGeom prst="rect">
            <a:avLst/>
          </a:prstGeom>
          <a:noFill/>
        </p:spPr>
      </p:pic>
      <p:pic>
        <p:nvPicPr>
          <p:cNvPr id="6148" name="Picture 4" descr="D:\ЗАВУЧ\КАРТИНКИ\1d80fae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86190"/>
            <a:ext cx="2571736" cy="2589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229600" cy="1000132"/>
          </a:xfrm>
        </p:spPr>
        <p:txBody>
          <a:bodyPr>
            <a:normAutofit/>
          </a:bodyPr>
          <a:lstStyle/>
          <a:p>
            <a:pPr lvl="0"/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Робота з підручником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одержимое 11"/>
          <p:cNvSpPr>
            <a:spLocks noGrp="1"/>
          </p:cNvSpPr>
          <p:nvPr>
            <p:ph idx="1"/>
          </p:nvPr>
        </p:nvSpPr>
        <p:spPr>
          <a:xfrm>
            <a:off x="3357554" y="1214422"/>
            <a:ext cx="4714908" cy="321471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2000" dirty="0" smtClean="0"/>
              <a:t>Привіт, друзі! </a:t>
            </a:r>
          </a:p>
          <a:p>
            <a:pPr algn="ctr">
              <a:buNone/>
            </a:pPr>
            <a:r>
              <a:rPr lang="ru-RU" sz="2000" dirty="0" smtClean="0"/>
              <a:t>Не знаю, як ви, а я все ще перебуваю у роздумах після нашого минулого уроку. Пам’ятаєте, ми розмірковували над тим, яку інформацію можна публікувати, а яку — ні. І взагалі, що можна публікувати про себе особисто, щоб це не порушило мої кордони і кордони інших людей?</a:t>
            </a:r>
            <a:endParaRPr lang="ru-RU" sz="2000" dirty="0"/>
          </a:p>
        </p:txBody>
      </p:sp>
      <p:pic>
        <p:nvPicPr>
          <p:cNvPr id="15" name="Picture 2" descr="C:\Users\Ольга\Desktop\букви\09aadcd3ec4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1000108"/>
            <a:ext cx="1925779" cy="2774245"/>
          </a:xfrm>
          <a:prstGeom prst="rect">
            <a:avLst/>
          </a:prstGeom>
          <a:noFill/>
        </p:spPr>
      </p:pic>
      <p:sp>
        <p:nvSpPr>
          <p:cNvPr id="10" name="Овальная выноска 9"/>
          <p:cNvSpPr/>
          <p:nvPr/>
        </p:nvSpPr>
        <p:spPr>
          <a:xfrm>
            <a:off x="2928926" y="1000108"/>
            <a:ext cx="5786478" cy="3714776"/>
          </a:xfrm>
          <a:prstGeom prst="wedgeEllipseCallout">
            <a:avLst>
              <a:gd name="adj1" fmla="val -67644"/>
              <a:gd name="adj2" fmla="val -208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928662" y="4429132"/>
            <a:ext cx="4429156" cy="2214578"/>
          </a:xfrm>
          <a:prstGeom prst="wedgeEllipseCallout">
            <a:avLst>
              <a:gd name="adj1" fmla="val 92270"/>
              <a:gd name="adj2" fmla="val -1278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одержимое 11"/>
          <p:cNvSpPr txBox="1">
            <a:spLocks/>
          </p:cNvSpPr>
          <p:nvPr/>
        </p:nvSpPr>
        <p:spPr>
          <a:xfrm>
            <a:off x="1428728" y="4786322"/>
            <a:ext cx="3500462" cy="1714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lvl="0" indent="-342900" algn="ctr">
              <a:spcBef>
                <a:spcPct val="20000"/>
              </a:spcBef>
            </a:pPr>
            <a:r>
              <a:rPr lang="ru-RU" sz="2000" dirty="0" smtClean="0"/>
              <a:t>Дійсно цікаве питання. </a:t>
            </a:r>
          </a:p>
          <a:p>
            <a:pPr marL="342900" lvl="0" indent="-342900" algn="ctr">
              <a:spcBef>
                <a:spcPct val="20000"/>
              </a:spcBef>
            </a:pPr>
            <a:r>
              <a:rPr lang="ru-RU" sz="2000" dirty="0" smtClean="0"/>
              <a:t>Я теж над ним розмірковую, особливо коли пишу щось в мережі.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C:\Users\Ольга\Desktop\Без_названия-removebg-preview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6883916" y="4071941"/>
            <a:ext cx="2260084" cy="2786059"/>
          </a:xfrm>
          <a:prstGeom prst="rect">
            <a:avLst/>
          </a:prstGeom>
          <a:noFill/>
        </p:spPr>
      </p:pic>
      <p:pic>
        <p:nvPicPr>
          <p:cNvPr id="11" name="Picture 6" descr="C:\Users\Ольга\Desktop\5555\1639209701_1-papik-pro-p-klipart-noutbuk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7741874">
            <a:off x="7104747" y="5246611"/>
            <a:ext cx="617775" cy="6188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Дайте відповіді на питання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686800" cy="4071966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Чи замислювалися ви над тим, як виглядає твій власний інформаційний простір? </a:t>
            </a:r>
          </a:p>
          <a:p>
            <a:r>
              <a:rPr lang="ru-RU" sz="2800" dirty="0" smtClean="0"/>
              <a:t>Ми вже обговорювали з тобою питання особистих кордонів та твоє право на самовираження. А чи поширюється це право на твій інформаційний простір? </a:t>
            </a:r>
          </a:p>
          <a:p>
            <a:r>
              <a:rPr lang="ru-RU" sz="2800" dirty="0" smtClean="0"/>
              <a:t>Як ви визначаєте особисті кордони у</a:t>
            </a:r>
          </a:p>
          <a:p>
            <a:pPr>
              <a:buNone/>
            </a:pPr>
            <a:r>
              <a:rPr lang="ru-RU" sz="2800" dirty="0" smtClean="0"/>
              <a:t>    власному інформаційному просторі? 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643042" y="6421461"/>
            <a:ext cx="2305056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4" name="Picture 4" descr="C:\Users\Ольга\Desktop\Картинки КД\ДЕТИ\1641267092_2-papik-pro-p-vektornie-risunki-devochka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929453" y="3843774"/>
            <a:ext cx="2214545" cy="3014226"/>
          </a:xfrm>
          <a:prstGeom prst="rect">
            <a:avLst/>
          </a:prstGeom>
          <a:noFill/>
        </p:spPr>
      </p:pic>
      <p:pic>
        <p:nvPicPr>
          <p:cNvPr id="2050" name="Picture 2" descr="C:\Users\Ольга\Desktop\free-png.ru-77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4786298"/>
            <a:ext cx="2071702" cy="2071702"/>
          </a:xfrm>
          <a:prstGeom prst="rect">
            <a:avLst/>
          </a:prstGeom>
          <a:noFill/>
        </p:spPr>
      </p:pic>
      <p:pic>
        <p:nvPicPr>
          <p:cNvPr id="2051" name="Picture 3" descr="C:\Users\Ольга\Desktop\58484-search-google-mobile-app-play-androi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-1" y="4828123"/>
            <a:ext cx="2500298" cy="20298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939784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rgbClr val="CC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Дайте відповіді на питання</a:t>
            </a:r>
            <a:endParaRPr lang="ru-RU" b="1" dirty="0">
              <a:solidFill>
                <a:srgbClr val="CC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5"/>
            <a:ext cx="8286808" cy="364333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Як ви розумієте свої особисті кордони в інтернеті?</a:t>
            </a:r>
          </a:p>
          <a:p>
            <a:r>
              <a:rPr lang="ru-RU" sz="2800" dirty="0" smtClean="0"/>
              <a:t>Чи є для тебе інтернет засобом самовираження? Якщо так, то як саме? </a:t>
            </a:r>
          </a:p>
          <a:p>
            <a:r>
              <a:rPr lang="ru-RU" sz="2800" dirty="0" smtClean="0"/>
              <a:t>Що є небезпечним для тебе в інтернеті, коли ти «відчиняєш» для інших свою «інформаційну кімнату»?</a:t>
            </a:r>
            <a:endParaRPr lang="ru-RU" sz="280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42844" y="6421461"/>
            <a:ext cx="2428892" cy="365125"/>
          </a:xfrm>
        </p:spPr>
        <p:txBody>
          <a:bodyPr/>
          <a:lstStyle/>
          <a:p>
            <a:r>
              <a:rPr lang="ru-RU" dirty="0" smtClean="0"/>
              <a:t>© Скляренко О.А. 2024</a:t>
            </a:r>
            <a:endParaRPr lang="ru-RU" dirty="0"/>
          </a:p>
        </p:txBody>
      </p:sp>
      <p:pic>
        <p:nvPicPr>
          <p:cNvPr id="5124" name="Picture 4" descr="C:\Users\Ольга\Desktop\Картинки КД\ДЕТИ\1641267092_2-papik-pro-p-vektornie-risunki-devochka-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15139" y="3552070"/>
            <a:ext cx="2428859" cy="3305930"/>
          </a:xfrm>
          <a:prstGeom prst="rect">
            <a:avLst/>
          </a:prstGeom>
          <a:noFill/>
        </p:spPr>
      </p:pic>
      <p:pic>
        <p:nvPicPr>
          <p:cNvPr id="1026" name="Picture 2" descr="C:\Users\Ольга\Desktop\free-png.ru-82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77298" y="4429132"/>
            <a:ext cx="2480652" cy="2357430"/>
          </a:xfrm>
          <a:prstGeom prst="rect">
            <a:avLst/>
          </a:prstGeom>
          <a:noFill/>
        </p:spPr>
      </p:pic>
      <p:pic>
        <p:nvPicPr>
          <p:cNvPr id="1027" name="Picture 3" descr="C:\Users\Ольга\Desktop\39-397652_digital-marketing-png-google-related-digital-marketin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0" y="4429132"/>
            <a:ext cx="3401394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1942</Words>
  <PresentationFormat>Экран (4:3)</PresentationFormat>
  <Paragraphs>260</Paragraphs>
  <Slides>45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Щоб дізнатися про що буде сьогоднішній урок - розгадайте ребус</vt:lpstr>
      <vt:lpstr>Розділ І. Я, моя індивідуальність і безпека Тема уроку: Мій приватний інформаційний простір</vt:lpstr>
      <vt:lpstr>Очікування </vt:lpstr>
      <vt:lpstr>Мотивація до навчання</vt:lpstr>
      <vt:lpstr>«Асоціації»</vt:lpstr>
      <vt:lpstr>Актуалізація знань</vt:lpstr>
      <vt:lpstr>Робота з підручником</vt:lpstr>
      <vt:lpstr>Дайте відповіді на питання</vt:lpstr>
      <vt:lpstr>Дайте відповіді на питання</vt:lpstr>
      <vt:lpstr>Словничок </vt:lpstr>
      <vt:lpstr>Словничок </vt:lpstr>
      <vt:lpstr>Робота з підручником</vt:lpstr>
      <vt:lpstr>Індивідуальна робота За допомогою схеми визначте свої щоденні онлайн-справи у власному інформаційному просторі (стор. 16). Намалюйте свій власний інформаційний простір.</vt:lpstr>
      <vt:lpstr>Обговорення результатів</vt:lpstr>
      <vt:lpstr>Перелік дій, які ти зазвичай виконуєш у мережі:</vt:lpstr>
      <vt:lpstr>Перелік дій, які ти зазвичай виконуєш у мережі:</vt:lpstr>
      <vt:lpstr>Це цікаво знати! </vt:lpstr>
      <vt:lpstr>Це цікаво знати! </vt:lpstr>
      <vt:lpstr>Це цікаво знати! </vt:lpstr>
      <vt:lpstr>Розгадайте ребус</vt:lpstr>
      <vt:lpstr>Інформація </vt:lpstr>
      <vt:lpstr>Словничок </vt:lpstr>
      <vt:lpstr>Це цікаво знати!</vt:lpstr>
      <vt:lpstr>Словничок </vt:lpstr>
      <vt:lpstr>Словничок </vt:lpstr>
      <vt:lpstr>Робота з підручником</vt:lpstr>
      <vt:lpstr>Робота в групах</vt:lpstr>
      <vt:lpstr>Обговорення переглянутого відео</vt:lpstr>
      <vt:lpstr>Робота в групах</vt:lpstr>
      <vt:lpstr>Робота з підручником</vt:lpstr>
      <vt:lpstr>Поміркуйте! </vt:lpstr>
      <vt:lpstr>Обговорення </vt:lpstr>
      <vt:lpstr>Робота з підручником</vt:lpstr>
      <vt:lpstr>Обговорення </vt:lpstr>
      <vt:lpstr>Вправа «Ситуації» </vt:lpstr>
      <vt:lpstr>Вправа «Ситуації» </vt:lpstr>
      <vt:lpstr>Вправа «Ситуації» </vt:lpstr>
      <vt:lpstr>Вправа «Ситуації» </vt:lpstr>
      <vt:lpstr>Вправа «Ситуації» </vt:lpstr>
      <vt:lpstr>Вправа «Ситуації» </vt:lpstr>
      <vt:lpstr>Поміркуйте! </vt:lpstr>
      <vt:lpstr>Закріплення вивченого матеріалу</vt:lpstr>
      <vt:lpstr>Дошка настрою</vt:lpstr>
      <vt:lpstr>Домашня робота</vt:lpstr>
      <vt:lpstr>Джерела та література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Ольга</cp:lastModifiedBy>
  <cp:revision>162</cp:revision>
  <dcterms:modified xsi:type="dcterms:W3CDTF">2024-01-30T18:24:37Z</dcterms:modified>
</cp:coreProperties>
</file>