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7" r:id="rId2"/>
    <p:sldId id="269" r:id="rId3"/>
    <p:sldId id="317" r:id="rId4"/>
    <p:sldId id="314" r:id="rId5"/>
    <p:sldId id="258" r:id="rId6"/>
    <p:sldId id="312" r:id="rId7"/>
    <p:sldId id="303" r:id="rId8"/>
    <p:sldId id="298" r:id="rId9"/>
    <p:sldId id="318" r:id="rId10"/>
    <p:sldId id="272" r:id="rId11"/>
    <p:sldId id="316" r:id="rId12"/>
    <p:sldId id="279" r:id="rId13"/>
    <p:sldId id="287" r:id="rId14"/>
    <p:sldId id="299" r:id="rId15"/>
    <p:sldId id="329" r:id="rId16"/>
    <p:sldId id="286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33" r:id="rId25"/>
    <p:sldId id="334" r:id="rId26"/>
    <p:sldId id="335" r:id="rId27"/>
    <p:sldId id="336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296" r:id="rId36"/>
    <p:sldId id="264" r:id="rId37"/>
    <p:sldId id="265" r:id="rId38"/>
    <p:sldId id="26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00FF"/>
    <a:srgbClr val="66FF33"/>
    <a:srgbClr val="FF00FF"/>
    <a:srgbClr val="990099"/>
    <a:srgbClr val="80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164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07830-3F00-41FE-9C79-6D2C0B47DA7C}" type="datetimeFigureOut">
              <a:rPr lang="ru-RU" smtClean="0"/>
              <a:pPr/>
              <a:t>22.01.2024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B6103-860A-41DC-A019-180D9A78E6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B2CA-7C35-40D5-9D97-FAFB04196A87}" type="datetime1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AEE7D-AEDC-4480-94A8-FDDEBD162114}" type="datetime1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1F5C-B6B5-4A57-A28E-954A4DA27085}" type="datetime1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8D8E-04DB-45DE-A97D-52188836C8BF}" type="datetime1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E5D3C-C89E-41E2-8971-2E7675C73AE7}" type="datetime1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E1F4-42BC-46CC-B09C-C8E5407A31C8}" type="datetime1">
              <a:rPr lang="ru-RU" smtClean="0"/>
              <a:pPr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6C50-F0CB-452D-91A8-0ACE6EE3E0D7}" type="datetime1">
              <a:rPr lang="ru-RU" smtClean="0"/>
              <a:pPr/>
              <a:t>22.01.2024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E488-655C-4FF7-821E-C2CB78B385B2}" type="datetime1">
              <a:rPr lang="ru-RU" smtClean="0"/>
              <a:pPr/>
              <a:t>22.01.2024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FEBB-390A-4754-B744-90DA082E2CB4}" type="datetime1">
              <a:rPr lang="ru-RU" smtClean="0"/>
              <a:pPr/>
              <a:t>22.01.2024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2EF2-AE2D-418C-92F7-90CB56AD3179}" type="datetime1">
              <a:rPr lang="ru-RU" smtClean="0"/>
              <a:pPr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02DA-6CEC-40DF-A5AE-C13336FE950E}" type="datetime1">
              <a:rPr lang="ru-RU" smtClean="0"/>
              <a:pPr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2A103-60AF-42A3-BDCD-F155E6357AD4}" type="datetime1">
              <a:rPr lang="ru-RU" smtClean="0"/>
              <a:pPr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EFfFPa7HPBiznbFcgoFsh23LmHmGW61x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14.png"/><Relationship Id="rId2" Type="http://schemas.openxmlformats.org/officeDocument/2006/relationships/hyperlink" Target="https://www.youtube.com/watch?v=8gW0BUNdz3Y&amp;ab_channel=FILM.UAGrou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0.png"/><Relationship Id="rId7" Type="http://schemas.openxmlformats.org/officeDocument/2006/relationships/image" Target="../media/image124.gi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jpeg"/><Relationship Id="rId7" Type="http://schemas.openxmlformats.org/officeDocument/2006/relationships/image" Target="../media/image140.png"/><Relationship Id="rId2" Type="http://schemas.openxmlformats.org/officeDocument/2006/relationships/hyperlink" Target="https://uifh.org/ua/projects-2/spadok/cherkas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Relationship Id="rId9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hyperlink" Target="https://learningapps.org/watch?v=pyu2z2j532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osvita.ua/vnz/reports/psychology/10105/" TargetMode="External"/><Relationship Id="rId2" Type="http://schemas.openxmlformats.org/officeDocument/2006/relationships/hyperlink" Target="https://pidruchnyk.com.ua/2645-kultura-dobrosusidstva-6-klas-aradzhyoni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k.wikipedia.org/wiki/%D0%97%D0%BE%D0%B2%D0%BD%D1%96%D1%88%D0%BD%D1%96%D1%81%D1%82%D1%8C_(%D1%82%D0%BE%D0%BF%D0%BE%D0%BB%D0%BE%D0%B3%D1%96%D1%8F)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дізнатися про що буде сьогоднішній урок - розгадайте ребус</a:t>
            </a:r>
            <a:endParaRPr lang="ru-RU" dirty="0">
              <a:solidFill>
                <a:srgbClr val="CC009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7219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28596" y="5715016"/>
            <a:ext cx="5715040" cy="114298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Зовнішність</a:t>
            </a:r>
            <a:r>
              <a:rPr lang="ru-RU" sz="36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  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0800000">
            <a:off x="207167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 rot="10800000">
            <a:off x="242886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5072066" y="4929198"/>
            <a:ext cx="192882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= ш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Ольга\Desktop\КАРТИНКИ КД\pngimg.com - gold_PNG110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3214686"/>
            <a:ext cx="2643174" cy="1682461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 rot="10800000">
            <a:off x="1714481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 rot="10800000">
            <a:off x="1357291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D:\ЗАВУЧ\КАРТИНКИ\0_5dc3f_772f58f1_XXL.png"/>
          <p:cNvPicPr>
            <a:picLocks noChangeAspect="1" noChangeArrowheads="1"/>
          </p:cNvPicPr>
          <p:nvPr/>
        </p:nvPicPr>
        <p:blipFill>
          <a:blip r:embed="rId3" cstate="print"/>
          <a:srcRect r="9262"/>
          <a:stretch>
            <a:fillRect/>
          </a:stretch>
        </p:blipFill>
        <p:spPr bwMode="auto">
          <a:xfrm>
            <a:off x="3000364" y="2714620"/>
            <a:ext cx="2091551" cy="2305032"/>
          </a:xfrm>
          <a:prstGeom prst="rect">
            <a:avLst/>
          </a:prstGeom>
          <a:noFill/>
        </p:spPr>
      </p:pic>
      <p:pic>
        <p:nvPicPr>
          <p:cNvPr id="1029" name="Picture 5" descr="C:\Users\Ольга\Desktop\КАРТИНКИ КД\ножи,мечи,сабли_DoV (3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23242">
            <a:off x="4785866" y="3459352"/>
            <a:ext cx="2442075" cy="946304"/>
          </a:xfrm>
          <a:prstGeom prst="rect">
            <a:avLst/>
          </a:prstGeom>
          <a:noFill/>
        </p:spPr>
      </p:pic>
      <p:pic>
        <p:nvPicPr>
          <p:cNvPr id="1031" name="Picture 7" descr="C:\Users\Ольга\Desktop\КАРТИНКИ КД\free-png.ru-151-340x340.png"/>
          <p:cNvPicPr>
            <a:picLocks noChangeAspect="1" noChangeArrowheads="1"/>
          </p:cNvPicPr>
          <p:nvPr/>
        </p:nvPicPr>
        <p:blipFill>
          <a:blip r:embed="rId5"/>
          <a:srcRect l="17647" r="18382"/>
          <a:stretch>
            <a:fillRect/>
          </a:stretch>
        </p:blipFill>
        <p:spPr bwMode="auto">
          <a:xfrm>
            <a:off x="7286644" y="2643182"/>
            <a:ext cx="1553787" cy="2428892"/>
          </a:xfrm>
          <a:prstGeom prst="rect">
            <a:avLst/>
          </a:prstGeom>
          <a:noFill/>
        </p:spPr>
      </p:pic>
      <p:sp>
        <p:nvSpPr>
          <p:cNvPr id="21" name="Содержимое 2"/>
          <p:cNvSpPr txBox="1">
            <a:spLocks/>
          </p:cNvSpPr>
          <p:nvPr/>
        </p:nvSpPr>
        <p:spPr bwMode="auto">
          <a:xfrm>
            <a:off x="7286644" y="4929198"/>
            <a:ext cx="171451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= н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7543824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28670"/>
            <a:ext cx="8329642" cy="350046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Мода</a:t>
            </a:r>
            <a:r>
              <a:rPr lang="ru-RU" sz="2800" dirty="0" smtClean="0"/>
              <a:t> – це поєднання смаків і поглядів, які поширені серед людей упродовж певного часу. Мода може проявлятися в одязі, харчуванні, манері поведінки тощо.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Стрій</a:t>
            </a:r>
            <a:r>
              <a:rPr lang="ru-RU" sz="2800" dirty="0" smtClean="0"/>
              <a:t> – це те саме, що костюм, убрання.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285984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2050" name="Picture 2" descr="C:\Users\Ольга\Desktop\КАРТИНКИ КД\Fashion-PNG-File.png"/>
          <p:cNvPicPr>
            <a:picLocks noChangeAspect="1" noChangeArrowheads="1"/>
          </p:cNvPicPr>
          <p:nvPr/>
        </p:nvPicPr>
        <p:blipFill>
          <a:blip r:embed="rId2"/>
          <a:srcRect b="6559"/>
          <a:stretch>
            <a:fillRect/>
          </a:stretch>
        </p:blipFill>
        <p:spPr bwMode="auto">
          <a:xfrm>
            <a:off x="1714480" y="3805217"/>
            <a:ext cx="5868469" cy="3052783"/>
          </a:xfrm>
          <a:prstGeom prst="rect">
            <a:avLst/>
          </a:prstGeom>
          <a:noFill/>
        </p:spPr>
      </p:pic>
      <p:pic>
        <p:nvPicPr>
          <p:cNvPr id="2051" name="Picture 3" descr="C:\Users\Ольга\Desktop\КАРТИНКИ КД\Мода\free-png.ru-137-294x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4"/>
            <a:ext cx="2100277" cy="2428892"/>
          </a:xfrm>
          <a:prstGeom prst="rect">
            <a:avLst/>
          </a:prstGeom>
          <a:noFill/>
        </p:spPr>
      </p:pic>
      <p:pic>
        <p:nvPicPr>
          <p:cNvPr id="2052" name="Picture 4" descr="C:\Users\Ольга\Desktop\КАРТИНКИ КД\Мода\free-png.ru-154.png"/>
          <p:cNvPicPr>
            <a:picLocks noChangeAspect="1" noChangeArrowheads="1"/>
          </p:cNvPicPr>
          <p:nvPr/>
        </p:nvPicPr>
        <p:blipFill>
          <a:blip r:embed="rId4" cstate="print"/>
          <a:srcRect r="4612"/>
          <a:stretch>
            <a:fillRect/>
          </a:stretch>
        </p:blipFill>
        <p:spPr bwMode="auto">
          <a:xfrm>
            <a:off x="7000892" y="2857489"/>
            <a:ext cx="2143108" cy="3214717"/>
          </a:xfrm>
          <a:prstGeom prst="rect">
            <a:avLst/>
          </a:prstGeom>
          <a:noFill/>
        </p:spPr>
      </p:pic>
      <p:pic>
        <p:nvPicPr>
          <p:cNvPr id="8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07" y="71438"/>
            <a:ext cx="857255" cy="1080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714512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Перегляд відео</a:t>
            </a:r>
            <a:b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«Мода за 100 секунд»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71802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9" name="Picture 5" descr="C:\Users\Оля\Desktop\plenka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3571876"/>
            <a:ext cx="5133463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57158" y="2071678"/>
            <a:ext cx="8229600" cy="135732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hlinkClick r:id="rId3"/>
              </a:rPr>
              <a:t>https://drive.google.com/drive/folders/1EFfFPa7HPBiznbFcgoFsh23LmHmGW61x</a:t>
            </a:r>
            <a:endParaRPr lang="uk-UA" sz="2800" dirty="0" smtClean="0"/>
          </a:p>
          <a:p>
            <a:pPr algn="ctr"/>
            <a:endParaRPr lang="uk-UA" sz="2000" dirty="0" smtClean="0"/>
          </a:p>
        </p:txBody>
      </p:sp>
      <p:pic>
        <p:nvPicPr>
          <p:cNvPr id="1026" name="Picture 2" descr="C:\Users\Ольга\Desktop\kisspng-clothing-fashion-dress-woman-clip-art-creative-fashion-icon-5b385f789f3bf4.0110042115304211126522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3198221"/>
            <a:ext cx="2643174" cy="3659779"/>
          </a:xfrm>
          <a:prstGeom prst="rect">
            <a:avLst/>
          </a:prstGeom>
          <a:noFill/>
        </p:spPr>
      </p:pic>
      <p:pic>
        <p:nvPicPr>
          <p:cNvPr id="2050" name="Picture 2" descr="C:\Users\Ольга\Desktop\images-removebg-preview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8" y="2957530"/>
            <a:ext cx="2786050" cy="3900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14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Цікаво знати!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6" y="1000108"/>
            <a:ext cx="8929718" cy="35719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У давні часи люди почали носити одяг, аби зберегти тепло в холодну пору року й захиститися від палючого сонця, колючих рослин чи комах. Як одяг </a:t>
            </a:r>
            <a:r>
              <a:rPr lang="uk-UA" sz="2800" dirty="0" smtClean="0"/>
              <a:t>перші </a:t>
            </a:r>
            <a:r>
              <a:rPr lang="ru-RU" sz="2800" dirty="0" smtClean="0"/>
              <a:t>люди використовували шкури тварин, які просто напинали на плечі. Із часом почали їх зшивати, оздоблювати візерунками й навіть придумали шпильки, пряжки і ґудзики, а також різні прикраси.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428992" y="6492875"/>
            <a:ext cx="2895600" cy="365125"/>
          </a:xfrm>
        </p:spPr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15362" name="Picture 2" descr="Первобытные люди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4572008"/>
            <a:ext cx="2857660" cy="1903585"/>
          </a:xfrm>
          <a:prstGeom prst="rect">
            <a:avLst/>
          </a:prstGeom>
          <a:noFill/>
        </p:spPr>
      </p:pic>
      <p:pic>
        <p:nvPicPr>
          <p:cNvPr id="15363" name="Picture 3" descr="C:\Users\Ольга\Desktop\КАРТИНКИ КД\istockphoto-1350454265-612x6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4561491"/>
            <a:ext cx="3429024" cy="1961110"/>
          </a:xfrm>
          <a:prstGeom prst="rect">
            <a:avLst/>
          </a:prstGeom>
          <a:noFill/>
        </p:spPr>
      </p:pic>
      <p:pic>
        <p:nvPicPr>
          <p:cNvPr id="15365" name="Picture 5" descr="560+ Family Hunting Illustrations, Royalty-Free Vector Graphics &amp; Clip Art  - iStock | Royal family hunting, Family hunting trip"/>
          <p:cNvPicPr>
            <a:picLocks noChangeAspect="1" noChangeArrowheads="1"/>
          </p:cNvPicPr>
          <p:nvPr/>
        </p:nvPicPr>
        <p:blipFill>
          <a:blip r:embed="rId4"/>
          <a:srcRect r="5713"/>
          <a:stretch>
            <a:fillRect/>
          </a:stretch>
        </p:blipFill>
        <p:spPr bwMode="auto">
          <a:xfrm>
            <a:off x="6500826" y="4572008"/>
            <a:ext cx="2523814" cy="1928826"/>
          </a:xfrm>
          <a:prstGeom prst="rect">
            <a:avLst/>
          </a:prstGeom>
          <a:noFill/>
        </p:spPr>
      </p:pic>
      <p:pic>
        <p:nvPicPr>
          <p:cNvPr id="2050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-1" y="0"/>
            <a:ext cx="894628" cy="1571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цікаво знати!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000232" y="1500174"/>
            <a:ext cx="5143536" cy="45259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Це відбувалося тому, що люди хотіли бачити свій одяг практичним, зручним, красивим. А ще вони хотіли цим продемонструвати свою індивідуальність, виділитися серед інших.</a:t>
            </a:r>
            <a:endParaRPr lang="ru-RU" sz="2800" dirty="0"/>
          </a:p>
        </p:txBody>
      </p:sp>
      <p:pic>
        <p:nvPicPr>
          <p:cNvPr id="9217" name="Picture 1" descr="C:\Users\Ольга\Desktop\КАРТИНКИ КД\Мода\20012023_shite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67642"/>
            <a:ext cx="2071670" cy="2690359"/>
          </a:xfrm>
          <a:prstGeom prst="rect">
            <a:avLst/>
          </a:prstGeom>
          <a:noFill/>
        </p:spPr>
      </p:pic>
      <p:pic>
        <p:nvPicPr>
          <p:cNvPr id="9218" name="Picture 2" descr="C:\Users\Ольга\Desktop\КАРТИНКИ КД\Мода\27082022_magaz-2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357950" y="4661080"/>
            <a:ext cx="2786050" cy="2196919"/>
          </a:xfrm>
          <a:prstGeom prst="rect">
            <a:avLst/>
          </a:prstGeom>
          <a:noFill/>
        </p:spPr>
      </p:pic>
      <p:pic>
        <p:nvPicPr>
          <p:cNvPr id="9219" name="Picture 3" descr="C:\Users\Ольга\Desktop\КАРТИНКИ КД\Мода\24072022_odezhda-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4127" y="1071546"/>
            <a:ext cx="2179873" cy="3485526"/>
          </a:xfrm>
          <a:prstGeom prst="rect">
            <a:avLst/>
          </a:prstGeom>
          <a:noFill/>
        </p:spPr>
      </p:pic>
      <p:pic>
        <p:nvPicPr>
          <p:cNvPr id="9220" name="Picture 4" descr="C:\Users\Ольга\Desktop\КАРТИНКИ КД\Мода\01032023_tolstovka-7-kopij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28604"/>
            <a:ext cx="1518353" cy="2000264"/>
          </a:xfrm>
          <a:prstGeom prst="rect">
            <a:avLst/>
          </a:prstGeom>
          <a:noFill/>
        </p:spPr>
      </p:pic>
      <p:pic>
        <p:nvPicPr>
          <p:cNvPr id="9221" name="Picture 5" descr="C:\Users\Ольга\Desktop\КАРТИНКИ КД\Мода\19102022_rubashka-10-kopij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24520" y="5000636"/>
            <a:ext cx="1664869" cy="1571636"/>
          </a:xfrm>
          <a:prstGeom prst="rect">
            <a:avLst/>
          </a:prstGeom>
          <a:noFill/>
        </p:spPr>
      </p:pic>
      <p:pic>
        <p:nvPicPr>
          <p:cNvPr id="9222" name="Picture 6" descr="C:\Users\Ольга\Desktop\КАРТИНКИ КД\Мода\-1-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357290" y="2285992"/>
            <a:ext cx="1071570" cy="2486298"/>
          </a:xfrm>
          <a:prstGeom prst="rect">
            <a:avLst/>
          </a:prstGeom>
          <a:noFill/>
        </p:spPr>
      </p:pic>
      <p:pic>
        <p:nvPicPr>
          <p:cNvPr id="9223" name="Picture 7" descr="C:\Users\Ольга\Desktop\КАРТИНКИ КД\Мода\43934b6d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7686" y="4929198"/>
            <a:ext cx="1800603" cy="1643050"/>
          </a:xfrm>
          <a:prstGeom prst="rect">
            <a:avLst/>
          </a:prstGeom>
          <a:noFill/>
        </p:spPr>
      </p:pic>
      <p:pic>
        <p:nvPicPr>
          <p:cNvPr id="9224" name="Picture 8" descr="C:\Users\Ольга\Desktop\КАРТИНКИ КД\Мода\0_11a4b9_33f80fd_M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2928934"/>
            <a:ext cx="881063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цікаво знати!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285860"/>
            <a:ext cx="6715172" cy="5143536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/>
              <a:t>Коли люди навчилися виготовляти тканини, одяг став більш різноманітним та вишуканим. Поступово з’явилася мода носити т</a:t>
            </a:r>
            <a:r>
              <a:rPr lang="en-US" sz="2600" dirty="0" smtClean="0"/>
              <a:t>e </a:t>
            </a:r>
            <a:r>
              <a:rPr lang="ru-RU" sz="2600" dirty="0" smtClean="0"/>
              <a:t>чи інш</a:t>
            </a:r>
            <a:r>
              <a:rPr lang="en-US" sz="2600" dirty="0" smtClean="0"/>
              <a:t>e </a:t>
            </a:r>
            <a:r>
              <a:rPr lang="ru-RU" sz="2600" dirty="0" smtClean="0"/>
              <a:t>вбрання. За одягом люди могли більш</a:t>
            </a:r>
            <a:r>
              <a:rPr lang="en-US" sz="2600" dirty="0" smtClean="0"/>
              <a:t>e </a:t>
            </a:r>
            <a:r>
              <a:rPr lang="ru-RU" sz="2600" dirty="0" smtClean="0"/>
              <a:t>дізнатися одне про одного та справити враження. Адж</a:t>
            </a:r>
            <a:r>
              <a:rPr lang="en-US" sz="2600" dirty="0" smtClean="0"/>
              <a:t>e </a:t>
            </a:r>
            <a:r>
              <a:rPr lang="ru-RU" sz="2600" dirty="0" smtClean="0"/>
              <a:t>одяг підкреслював приналежність людини до певної групи, її матеріальне становищ</a:t>
            </a:r>
            <a:r>
              <a:rPr lang="en-US" sz="2600" dirty="0" smtClean="0"/>
              <a:t>e </a:t>
            </a:r>
            <a:r>
              <a:rPr lang="ru-RU" sz="2600" dirty="0" smtClean="0"/>
              <a:t>в ній, був віддзеркаленням особливостей занять, звичаїв і </a:t>
            </a:r>
          </a:p>
          <a:p>
            <a:pPr algn="ctr">
              <a:buNone/>
            </a:pPr>
            <a:r>
              <a:rPr lang="ru-RU" sz="2600" dirty="0" smtClean="0"/>
              <a:t>    вірувань особистості.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38914" name="Picture 2" descr="C:\Users\Ольга\Desktop\КАРТИНКИ КД\Мода\0_1520d5_6751369e_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1649598" cy="1285884"/>
          </a:xfrm>
          <a:prstGeom prst="rect">
            <a:avLst/>
          </a:prstGeom>
          <a:noFill/>
        </p:spPr>
      </p:pic>
      <p:pic>
        <p:nvPicPr>
          <p:cNvPr id="38915" name="Picture 3" descr="C:\Users\Ольга\Desktop\КАРТИНКИ КД\4-1-kopij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1387" y="5000637"/>
            <a:ext cx="1442613" cy="1857364"/>
          </a:xfrm>
          <a:prstGeom prst="rect">
            <a:avLst/>
          </a:prstGeom>
          <a:noFill/>
        </p:spPr>
      </p:pic>
      <p:pic>
        <p:nvPicPr>
          <p:cNvPr id="38916" name="Picture 4" descr="C:\Users\Ольга\Desktop\КАРТИНКИ КД\bear_serija-2-kopija-kopija-kopij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61879"/>
            <a:ext cx="1857356" cy="2396121"/>
          </a:xfrm>
          <a:prstGeom prst="rect">
            <a:avLst/>
          </a:prstGeom>
          <a:noFill/>
        </p:spPr>
      </p:pic>
      <p:pic>
        <p:nvPicPr>
          <p:cNvPr id="38917" name="Picture 5" descr="C:\Users\Ольга\Desktop\КАРТИНКИ КД\Мода\ecbb24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2406" y="71414"/>
            <a:ext cx="1651594" cy="1500198"/>
          </a:xfrm>
          <a:prstGeom prst="rect">
            <a:avLst/>
          </a:prstGeom>
          <a:noFill/>
        </p:spPr>
      </p:pic>
      <p:pic>
        <p:nvPicPr>
          <p:cNvPr id="38918" name="Picture 6" descr="C:\Users\Ольга\Desktop\КАРТИНКИ КД\Мода\e9c63a8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86710" y="3071810"/>
            <a:ext cx="1214414" cy="1123333"/>
          </a:xfrm>
          <a:prstGeom prst="rect">
            <a:avLst/>
          </a:prstGeom>
          <a:noFill/>
        </p:spPr>
      </p:pic>
      <p:pic>
        <p:nvPicPr>
          <p:cNvPr id="38919" name="Picture 7" descr="C:\Users\Ольга\Desktop\КАРТИНКИ КД\Мода\0_15210b_5db270d0_M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071810"/>
            <a:ext cx="1271558" cy="1258313"/>
          </a:xfrm>
          <a:prstGeom prst="rect">
            <a:avLst/>
          </a:prstGeom>
          <a:noFill/>
        </p:spPr>
      </p:pic>
      <p:pic>
        <p:nvPicPr>
          <p:cNvPr id="11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-1" y="0"/>
            <a:ext cx="714349" cy="1254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6572296" cy="107157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Бліцобговорення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1471610"/>
          </a:xfrm>
        </p:spPr>
        <p:txBody>
          <a:bodyPr>
            <a:normAutofit/>
          </a:bodyPr>
          <a:lstStyle/>
          <a:p>
            <a:r>
              <a:rPr lang="ru-RU" dirty="0" smtClean="0"/>
              <a:t>Навіщо людині одяг?  </a:t>
            </a:r>
          </a:p>
          <a:p>
            <a:r>
              <a:rPr lang="ru-RU" dirty="0" smtClean="0"/>
              <a:t>Що може одяг розповісти про людину?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4764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4" name="Picture 2" descr="C:\Users\Ольга\Desktop\20012023_shite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928934"/>
            <a:ext cx="3025517" cy="3929066"/>
          </a:xfrm>
          <a:prstGeom prst="rect">
            <a:avLst/>
          </a:prstGeom>
          <a:noFill/>
        </p:spPr>
      </p:pic>
      <p:pic>
        <p:nvPicPr>
          <p:cNvPr id="3075" name="Picture 3" descr="C:\Users\Ольга\Desktop\images-removebg-preview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16"/>
            <a:ext cx="2915034" cy="3214710"/>
          </a:xfrm>
          <a:prstGeom prst="rect">
            <a:avLst/>
          </a:prstGeom>
          <a:noFill/>
        </p:spPr>
      </p:pic>
      <p:pic>
        <p:nvPicPr>
          <p:cNvPr id="3076" name="Picture 4" descr="C:\Users\Ольга\Desktop\08112022_odezhda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2500306"/>
            <a:ext cx="2571736" cy="2715183"/>
          </a:xfrm>
          <a:prstGeom prst="rect">
            <a:avLst/>
          </a:prstGeom>
          <a:noFill/>
        </p:spPr>
      </p:pic>
      <p:pic>
        <p:nvPicPr>
          <p:cNvPr id="3077" name="Picture 5" descr="C:\Users\Ольга\Desktop\0_8e057_a96d0a2e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5000636"/>
            <a:ext cx="965527" cy="714380"/>
          </a:xfrm>
          <a:prstGeom prst="rect">
            <a:avLst/>
          </a:prstGeom>
          <a:noFill/>
        </p:spPr>
      </p:pic>
      <p:pic>
        <p:nvPicPr>
          <p:cNvPr id="3078" name="Picture 6" descr="C:\Users\Ольга\Desktop\2877b33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2985" y="5715017"/>
            <a:ext cx="2841015" cy="1142984"/>
          </a:xfrm>
          <a:prstGeom prst="rect">
            <a:avLst/>
          </a:prstGeom>
          <a:noFill/>
        </p:spPr>
      </p:pic>
      <p:pic>
        <p:nvPicPr>
          <p:cNvPr id="3079" name="Picture 7" descr="C:\Users\Ольга\Desktop\0_8c381_fc22595d_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66125" y="0"/>
            <a:ext cx="777875" cy="914400"/>
          </a:xfrm>
          <a:prstGeom prst="rect">
            <a:avLst/>
          </a:prstGeom>
          <a:noFill/>
        </p:spPr>
      </p:pic>
      <p:pic>
        <p:nvPicPr>
          <p:cNvPr id="3080" name="Picture 8" descr="C:\Users\Ольга\Desktop\images__1_-removebg-preview (1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80827" y="428604"/>
            <a:ext cx="997385" cy="857256"/>
          </a:xfrm>
          <a:prstGeom prst="rect">
            <a:avLst/>
          </a:prstGeom>
          <a:noFill/>
        </p:spPr>
      </p:pic>
      <p:pic>
        <p:nvPicPr>
          <p:cNvPr id="3081" name="Picture 9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000636"/>
            <a:ext cx="1714480" cy="1714480"/>
          </a:xfrm>
          <a:prstGeom prst="rect">
            <a:avLst/>
          </a:prstGeom>
          <a:noFill/>
        </p:spPr>
      </p:pic>
      <p:pic>
        <p:nvPicPr>
          <p:cNvPr id="3082" name="Picture 10" descr="C:\Users\Ольга\Desktop\d79a94ea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43504" y="2571743"/>
            <a:ext cx="1175887" cy="1463735"/>
          </a:xfrm>
          <a:prstGeom prst="rect">
            <a:avLst/>
          </a:prstGeom>
          <a:noFill/>
        </p:spPr>
      </p:pic>
      <p:pic>
        <p:nvPicPr>
          <p:cNvPr id="14" name="Picture 4" descr="C:\Users\Ольга\Desktop\1682974836_polinka-top-p-kartinka-detskaya-shveya-instagram-58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-1"/>
            <a:ext cx="928694" cy="1216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Поміркуйте! Робота в групах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2114552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/>
              <a:t>Розгляньте світлини. Визначте, що ви могли  б розповісти про зображених людей за їхнім одягом. Складіть коротку розповідь про людей, які зображені.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00364" y="6215082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12293" name="AutoShape 5" descr="⬇ Скачать картинки Семья на море, стоковые фото Семья на море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3" name="Picture 1" descr="C:\Users\Ольга\Desktop\КАРТИНКИ КД\21042022_povar-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11" y="2212864"/>
            <a:ext cx="2119397" cy="2144830"/>
          </a:xfrm>
          <a:prstGeom prst="rect">
            <a:avLst/>
          </a:prstGeom>
          <a:noFill/>
        </p:spPr>
      </p:pic>
      <p:pic>
        <p:nvPicPr>
          <p:cNvPr id="8194" name="Picture 2" descr="C:\Users\Ольга\Desktop\КАРТИНКИ КД\1673632754_flomaster-club-p-sportivnaya-komanda-risunok-vkontakte-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339571"/>
            <a:ext cx="2928926" cy="1647519"/>
          </a:xfrm>
          <a:prstGeom prst="rect">
            <a:avLst/>
          </a:prstGeom>
          <a:noFill/>
        </p:spPr>
      </p:pic>
      <p:pic>
        <p:nvPicPr>
          <p:cNvPr id="8195" name="Picture 3" descr="C:\Users\Ольга\Desktop\КАРТИНКИ КД\1641236445_19-abrakadabra-fun-p-nevesta-i-zhenikh-png-52.png"/>
          <p:cNvPicPr>
            <a:picLocks noChangeAspect="1" noChangeArrowheads="1"/>
          </p:cNvPicPr>
          <p:nvPr/>
        </p:nvPicPr>
        <p:blipFill>
          <a:blip r:embed="rId4" cstate="print"/>
          <a:srcRect r="17777" b="6666"/>
          <a:stretch>
            <a:fillRect/>
          </a:stretch>
        </p:blipFill>
        <p:spPr bwMode="auto">
          <a:xfrm>
            <a:off x="6752538" y="4143380"/>
            <a:ext cx="2391461" cy="2714620"/>
          </a:xfrm>
          <a:prstGeom prst="rect">
            <a:avLst/>
          </a:prstGeom>
          <a:noFill/>
        </p:spPr>
      </p:pic>
      <p:pic>
        <p:nvPicPr>
          <p:cNvPr id="8197" name="Picture 5" descr="C:\Users\Ольга\Desktop\КАРТИНКИ КД\Smiling-Woman-Face-PNG-Picture.png"/>
          <p:cNvPicPr>
            <a:picLocks noChangeAspect="1" noChangeArrowheads="1"/>
          </p:cNvPicPr>
          <p:nvPr/>
        </p:nvPicPr>
        <p:blipFill>
          <a:blip r:embed="rId5"/>
          <a:srcRect l="19043" t="11834" r="37116" b="28008"/>
          <a:stretch>
            <a:fillRect/>
          </a:stretch>
        </p:blipFill>
        <p:spPr bwMode="auto">
          <a:xfrm flipH="1">
            <a:off x="642910" y="4572008"/>
            <a:ext cx="1357322" cy="1714512"/>
          </a:xfrm>
          <a:prstGeom prst="rect">
            <a:avLst/>
          </a:prstGeom>
          <a:noFill/>
        </p:spPr>
      </p:pic>
      <p:pic>
        <p:nvPicPr>
          <p:cNvPr id="8203" name="Picture 11" descr="F:\РАБОЧИЙ СТОЛ+++++\Картинки КД\УКРАЇНА\1660700312_25-flomaster-club-p-narisovat-ukrainu-krasivo-47.png"/>
          <p:cNvPicPr>
            <a:picLocks noChangeAspect="1" noChangeArrowheads="1"/>
          </p:cNvPicPr>
          <p:nvPr/>
        </p:nvPicPr>
        <p:blipFill>
          <a:blip r:embed="rId6"/>
          <a:srcRect t="12713"/>
          <a:stretch>
            <a:fillRect/>
          </a:stretch>
        </p:blipFill>
        <p:spPr bwMode="auto">
          <a:xfrm>
            <a:off x="2285984" y="2643182"/>
            <a:ext cx="4338145" cy="3405178"/>
          </a:xfrm>
          <a:prstGeom prst="rect">
            <a:avLst/>
          </a:prstGeom>
          <a:noFill/>
        </p:spPr>
      </p:pic>
      <p:pic>
        <p:nvPicPr>
          <p:cNvPr id="8198" name="Picture 6" descr="C:\Users\Ольга\Desktop\КАРТИНКИ КД\pngtree-face-hijab-clipart-transparent-and-psd-png-image_6136183.png"/>
          <p:cNvPicPr>
            <a:picLocks noChangeAspect="1" noChangeArrowheads="1"/>
          </p:cNvPicPr>
          <p:nvPr/>
        </p:nvPicPr>
        <p:blipFill>
          <a:blip r:embed="rId7"/>
          <a:srcRect l="6251" b="12500"/>
          <a:stretch>
            <a:fillRect/>
          </a:stretch>
        </p:blipFill>
        <p:spPr bwMode="auto">
          <a:xfrm>
            <a:off x="0" y="4214818"/>
            <a:ext cx="2831954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07157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Обговорення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290037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Яким чином мода пов’язана із зачіскою?</a:t>
            </a:r>
            <a:endParaRPr lang="ru-RU" sz="2800" dirty="0" smtClean="0"/>
          </a:p>
          <a:p>
            <a:r>
              <a:rPr lang="uk-UA" sz="2800" dirty="0" smtClean="0"/>
              <a:t>Пригадайте, які зачіски прийшли до нас із минулого? </a:t>
            </a:r>
          </a:p>
          <a:p>
            <a:r>
              <a:rPr lang="uk-UA" sz="2800" dirty="0" smtClean="0"/>
              <a:t>Які зачіски сьогодні користуються таким же попитом, що й багато століть тому?</a:t>
            </a:r>
            <a:endParaRPr lang="ru-RU" sz="28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43174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4099" name="Picture 3" descr="C:\Users\Ольга\Desktop\images-removebg-preview (2).png"/>
          <p:cNvPicPr>
            <a:picLocks noChangeAspect="1" noChangeArrowheads="1"/>
          </p:cNvPicPr>
          <p:nvPr/>
        </p:nvPicPr>
        <p:blipFill>
          <a:blip r:embed="rId2"/>
          <a:srcRect l="7017"/>
          <a:stretch>
            <a:fillRect/>
          </a:stretch>
        </p:blipFill>
        <p:spPr bwMode="auto">
          <a:xfrm>
            <a:off x="0" y="4001569"/>
            <a:ext cx="3786214" cy="2856431"/>
          </a:xfrm>
          <a:prstGeom prst="rect">
            <a:avLst/>
          </a:prstGeom>
          <a:noFill/>
        </p:spPr>
      </p:pic>
      <p:pic>
        <p:nvPicPr>
          <p:cNvPr id="4100" name="Picture 4" descr="C:\Users\Ольга\Desktop\images__1_-removebg-preview (1).png"/>
          <p:cNvPicPr>
            <a:picLocks noChangeAspect="1" noChangeArrowheads="1"/>
          </p:cNvPicPr>
          <p:nvPr/>
        </p:nvPicPr>
        <p:blipFill>
          <a:blip r:embed="rId3"/>
          <a:srcRect r="12328"/>
          <a:stretch>
            <a:fillRect/>
          </a:stretch>
        </p:blipFill>
        <p:spPr bwMode="auto">
          <a:xfrm>
            <a:off x="4736790" y="4214818"/>
            <a:ext cx="4407210" cy="2643182"/>
          </a:xfrm>
          <a:prstGeom prst="rect">
            <a:avLst/>
          </a:prstGeom>
          <a:noFill/>
        </p:spPr>
      </p:pic>
      <p:pic>
        <p:nvPicPr>
          <p:cNvPr id="4101" name="Picture 5" descr="C:\Users\Ольга\Desktop\images-removebg-preview (1).png"/>
          <p:cNvPicPr>
            <a:picLocks noChangeAspect="1" noChangeArrowheads="1"/>
          </p:cNvPicPr>
          <p:nvPr/>
        </p:nvPicPr>
        <p:blipFill>
          <a:blip r:embed="rId4"/>
          <a:srcRect l="13333" r="13333"/>
          <a:stretch>
            <a:fillRect/>
          </a:stretch>
        </p:blipFill>
        <p:spPr bwMode="auto">
          <a:xfrm>
            <a:off x="3643306" y="3429000"/>
            <a:ext cx="1714512" cy="2337955"/>
          </a:xfrm>
          <a:prstGeom prst="rect">
            <a:avLst/>
          </a:prstGeom>
          <a:noFill/>
        </p:spPr>
      </p:pic>
      <p:pic>
        <p:nvPicPr>
          <p:cNvPr id="4102" name="Picture 6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88" y="0"/>
            <a:ext cx="1142984" cy="1142984"/>
          </a:xfrm>
          <a:prstGeom prst="rect">
            <a:avLst/>
          </a:prstGeom>
          <a:noFill/>
        </p:spPr>
      </p:pic>
      <p:pic>
        <p:nvPicPr>
          <p:cNvPr id="4103" name="Picture 7" descr="C:\Users\Ольга\Desktop\images-removebg-preview 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3331" y="642918"/>
            <a:ext cx="640669" cy="933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цікаво знати!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285860"/>
            <a:ext cx="6786610" cy="5357850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2800" dirty="0" smtClean="0"/>
              <a:t>«Мода» - це тимчасове панування в певному середовищі смаків, що виявляються в зовнішніх ознаках побуту і потребують періодичних змін. Такі зміни відбуваються у різноманітних сферах життя й діяльності людини: мистецтві, спілкуванні, манерах поведінки, одязі тощо. Історія моди, як і історія мистецтва взагалі, - найправдивіше дзеркало, яке відбиває через витвори мистецтва, костюм, зачіску, макіяж, людську сутність тієї чи іншої епохи.</a:t>
            </a:r>
            <a:endParaRPr lang="ru-RU" sz="28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122" name="Picture 2" descr="C:\Users\Ольга\Desktop\images__2_-removebg-preview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20" y="2143116"/>
            <a:ext cx="1714480" cy="2297756"/>
          </a:xfrm>
          <a:prstGeom prst="rect">
            <a:avLst/>
          </a:prstGeom>
          <a:noFill/>
        </p:spPr>
      </p:pic>
      <p:pic>
        <p:nvPicPr>
          <p:cNvPr id="5123" name="Picture 3" descr="C:\Users\Ольга\Desktop\Без_названия__1_-removebg-preview.png"/>
          <p:cNvPicPr>
            <a:picLocks noChangeAspect="1" noChangeArrowheads="1"/>
          </p:cNvPicPr>
          <p:nvPr/>
        </p:nvPicPr>
        <p:blipFill>
          <a:blip r:embed="rId3"/>
          <a:srcRect l="11308" b="8465"/>
          <a:stretch>
            <a:fillRect/>
          </a:stretch>
        </p:blipFill>
        <p:spPr bwMode="auto">
          <a:xfrm>
            <a:off x="0" y="4357694"/>
            <a:ext cx="1898051" cy="2500306"/>
          </a:xfrm>
          <a:prstGeom prst="rect">
            <a:avLst/>
          </a:prstGeom>
          <a:noFill/>
        </p:spPr>
      </p:pic>
      <p:pic>
        <p:nvPicPr>
          <p:cNvPr id="5124" name="Picture 4" descr="C:\Users\Ольга\Desktop\images-removebg-preview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643050" cy="1643050"/>
          </a:xfrm>
          <a:prstGeom prst="rect">
            <a:avLst/>
          </a:prstGeom>
          <a:noFill/>
        </p:spPr>
      </p:pic>
      <p:pic>
        <p:nvPicPr>
          <p:cNvPr id="5125" name="Picture 5" descr="C:\Users\Ольга\Desktop\png-transparent-punk-fashion-punk-rock-tartan-punk-subculture-souces-fashion-tartan-shoe-removebg-preview.png"/>
          <p:cNvPicPr>
            <a:picLocks noChangeAspect="1" noChangeArrowheads="1"/>
          </p:cNvPicPr>
          <p:nvPr/>
        </p:nvPicPr>
        <p:blipFill>
          <a:blip r:embed="rId5"/>
          <a:srcRect l="44827"/>
          <a:stretch>
            <a:fillRect/>
          </a:stretch>
        </p:blipFill>
        <p:spPr bwMode="auto">
          <a:xfrm flipH="1">
            <a:off x="7715272" y="5036391"/>
            <a:ext cx="1428728" cy="1821610"/>
          </a:xfrm>
          <a:prstGeom prst="rect">
            <a:avLst/>
          </a:prstGeom>
          <a:noFill/>
        </p:spPr>
      </p:pic>
      <p:pic>
        <p:nvPicPr>
          <p:cNvPr id="5126" name="Picture 6" descr="C:\Users\Ольга\Desktop\cleopatra-tualetniy-stolik.png.pagespeed.ce.mfKk46UrR9-removebg-preview.png"/>
          <p:cNvPicPr>
            <a:picLocks noChangeAspect="1" noChangeArrowheads="1"/>
          </p:cNvPicPr>
          <p:nvPr/>
        </p:nvPicPr>
        <p:blipFill>
          <a:blip r:embed="rId6"/>
          <a:srcRect t="6365" r="13792"/>
          <a:stretch>
            <a:fillRect/>
          </a:stretch>
        </p:blipFill>
        <p:spPr bwMode="auto">
          <a:xfrm>
            <a:off x="7215206" y="0"/>
            <a:ext cx="1928794" cy="2269535"/>
          </a:xfrm>
          <a:prstGeom prst="rect">
            <a:avLst/>
          </a:prstGeom>
          <a:noFill/>
        </p:spPr>
      </p:pic>
      <p:pic>
        <p:nvPicPr>
          <p:cNvPr id="5127" name="Picture 7" descr="C:\Users\Ольга\Desktop\images__1_-removebg-preview (1).png"/>
          <p:cNvPicPr>
            <a:picLocks noChangeAspect="1" noChangeArrowheads="1"/>
          </p:cNvPicPr>
          <p:nvPr/>
        </p:nvPicPr>
        <p:blipFill>
          <a:blip r:embed="rId7"/>
          <a:srcRect l="58304" t="36585"/>
          <a:stretch>
            <a:fillRect/>
          </a:stretch>
        </p:blipFill>
        <p:spPr bwMode="auto">
          <a:xfrm>
            <a:off x="0" y="2214554"/>
            <a:ext cx="1941650" cy="1928826"/>
          </a:xfrm>
          <a:prstGeom prst="rect">
            <a:avLst/>
          </a:prstGeom>
          <a:noFill/>
        </p:spPr>
      </p:pic>
      <p:pic>
        <p:nvPicPr>
          <p:cNvPr id="5128" name="Picture 8" descr="C:\Users\Ольга\Desktop\1640838083_2-abrakadabra-fun-p-kamen-na-prozrachnom-fone-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929066"/>
            <a:ext cx="478435" cy="357190"/>
          </a:xfrm>
          <a:prstGeom prst="rect">
            <a:avLst/>
          </a:prstGeom>
          <a:noFill/>
        </p:spPr>
      </p:pic>
      <p:pic>
        <p:nvPicPr>
          <p:cNvPr id="12" name="Picture 8" descr="C:\Users\Ольга\Desktop\1640838083_2-abrakadabra-fun-p-kamen-na-prozrachnom-fone-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929066"/>
            <a:ext cx="478435" cy="357190"/>
          </a:xfrm>
          <a:prstGeom prst="rect">
            <a:avLst/>
          </a:prstGeom>
          <a:noFill/>
        </p:spPr>
      </p:pic>
      <p:pic>
        <p:nvPicPr>
          <p:cNvPr id="13" name="Picture 8" descr="C:\Users\Ольга\Desktop\1640838083_2-abrakadabra-fun-p-kamen-na-prozrachnom-fone-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3929066"/>
            <a:ext cx="478435" cy="357190"/>
          </a:xfrm>
          <a:prstGeom prst="rect">
            <a:avLst/>
          </a:prstGeom>
          <a:noFill/>
        </p:spPr>
      </p:pic>
      <p:pic>
        <p:nvPicPr>
          <p:cNvPr id="14" name="Picture 8" descr="C:\Users\Ольга\Desktop\1640838083_2-abrakadabra-fun-p-kamen-na-prozrachnom-fone-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00" y="3929066"/>
            <a:ext cx="478435" cy="357190"/>
          </a:xfrm>
          <a:prstGeom prst="rect">
            <a:avLst/>
          </a:prstGeom>
          <a:noFill/>
        </p:spPr>
      </p:pic>
      <p:pic>
        <p:nvPicPr>
          <p:cNvPr id="15" name="Picture 8" descr="C:\Users\Ольга\Desktop\1640838083_2-abrakadabra-fun-p-kamen-na-prozrachnom-fone-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28" y="3929066"/>
            <a:ext cx="478435" cy="357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цікаво знати!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06" y="1000108"/>
            <a:ext cx="5857916" cy="585789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uk-UA" sz="2600" dirty="0" smtClean="0"/>
              <a:t>Коли з’явилося перукарське мистецтво досі не встановлено. Проте з упевненістю можна сказати, що зачіски з’явилися трохи раніше, ніж одяг людини і пройшли довгий шлях, розвиваючись і змінюючись разом з людиною. Зачіска у всі часи займала значне місце в житті суспільства. Про зачісках минулих сторіч можна судити за творами мистецтва: мальовничим полотнам, мозаїці, скульптурі, фрескам, виробам декоративно-прикладного мистецтва, а також по описами у творах художньої літератури, драматургії, поезії.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571604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146" name="Picture 2" descr="C:\Users\Ольга\Desktop\images__3_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962200" cy="1714512"/>
          </a:xfrm>
          <a:prstGeom prst="rect">
            <a:avLst/>
          </a:prstGeom>
          <a:noFill/>
        </p:spPr>
      </p:pic>
      <p:pic>
        <p:nvPicPr>
          <p:cNvPr id="6147" name="Picture 3" descr="C:\Users\Ольга\Desktop\images__4_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71480"/>
            <a:ext cx="2928926" cy="2283179"/>
          </a:xfrm>
          <a:prstGeom prst="rect">
            <a:avLst/>
          </a:prstGeom>
          <a:noFill/>
        </p:spPr>
      </p:pic>
      <p:pic>
        <p:nvPicPr>
          <p:cNvPr id="6148" name="Picture 4" descr="C:\Users\Ольга\Desktop\images__5_-removebg-preview.png"/>
          <p:cNvPicPr>
            <a:picLocks noChangeAspect="1" noChangeArrowheads="1"/>
          </p:cNvPicPr>
          <p:nvPr/>
        </p:nvPicPr>
        <p:blipFill>
          <a:blip r:embed="rId4"/>
          <a:srcRect b="10044"/>
          <a:stretch>
            <a:fillRect/>
          </a:stretch>
        </p:blipFill>
        <p:spPr bwMode="auto">
          <a:xfrm flipH="1">
            <a:off x="7072315" y="4938690"/>
            <a:ext cx="2071685" cy="1919310"/>
          </a:xfrm>
          <a:prstGeom prst="rect">
            <a:avLst/>
          </a:prstGeom>
          <a:noFill/>
        </p:spPr>
      </p:pic>
      <p:pic>
        <p:nvPicPr>
          <p:cNvPr id="6149" name="Picture 5" descr="C:\Users\Ольга\Desktop\Perukarnya-Truskavets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2857496"/>
            <a:ext cx="1993141" cy="2143140"/>
          </a:xfrm>
          <a:prstGeom prst="rect">
            <a:avLst/>
          </a:prstGeom>
          <a:noFill/>
        </p:spPr>
      </p:pic>
      <p:pic>
        <p:nvPicPr>
          <p:cNvPr id="6150" name="Picture 6" descr="C:\Users\Ольга\Desktop\png-transparent-barber-hairstyle-comb-scissors-illustration-barber-haircut-mammal-food-fashion-removebg-preview.png"/>
          <p:cNvPicPr>
            <a:picLocks noChangeAspect="1" noChangeArrowheads="1"/>
          </p:cNvPicPr>
          <p:nvPr/>
        </p:nvPicPr>
        <p:blipFill>
          <a:blip r:embed="rId6" cstate="print"/>
          <a:srcRect l="16814" r="21239"/>
          <a:stretch>
            <a:fillRect/>
          </a:stretch>
        </p:blipFill>
        <p:spPr bwMode="auto">
          <a:xfrm>
            <a:off x="0" y="5793950"/>
            <a:ext cx="1214414" cy="1064050"/>
          </a:xfrm>
          <a:prstGeom prst="rect">
            <a:avLst/>
          </a:prstGeom>
          <a:noFill/>
        </p:spPr>
      </p:pic>
      <p:pic>
        <p:nvPicPr>
          <p:cNvPr id="6151" name="Picture 7" descr="C:\Users\Ольга\Desktop\images__4_-removebg-preview.png"/>
          <p:cNvPicPr>
            <a:picLocks noChangeAspect="1" noChangeArrowheads="1"/>
          </p:cNvPicPr>
          <p:nvPr/>
        </p:nvPicPr>
        <p:blipFill>
          <a:blip r:embed="rId7"/>
          <a:srcRect t="10000" r="13333" b="10000"/>
          <a:stretch>
            <a:fillRect/>
          </a:stretch>
        </p:blipFill>
        <p:spPr bwMode="auto">
          <a:xfrm>
            <a:off x="7500926" y="2857496"/>
            <a:ext cx="1643074" cy="1516690"/>
          </a:xfrm>
          <a:prstGeom prst="rect">
            <a:avLst/>
          </a:prstGeom>
          <a:noFill/>
        </p:spPr>
      </p:pic>
      <p:pic>
        <p:nvPicPr>
          <p:cNvPr id="6152" name="Picture 8" descr="C:\Users\Ольга\Desktop\images-removebg-preview (1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51254" y="5429288"/>
            <a:ext cx="1235324" cy="1285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++++++.jpg"/>
          <p:cNvPicPr>
            <a:picLocks noChangeAspect="1" noChangeArrowheads="1"/>
          </p:cNvPicPr>
          <p:nvPr/>
        </p:nvPicPr>
        <p:blipFill>
          <a:blip r:embed="rId2"/>
          <a:srcRect b="40707"/>
          <a:stretch>
            <a:fillRect/>
          </a:stretch>
        </p:blipFill>
        <p:spPr bwMode="auto">
          <a:xfrm>
            <a:off x="0" y="0"/>
            <a:ext cx="916158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670" y="214290"/>
            <a:ext cx="6715172" cy="3286148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уроку:</a:t>
            </a:r>
            <a:b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Зовнішні вияви індивідуальності: одяг, зачіска, косметика</a:t>
            </a:r>
            <a:endParaRPr lang="ru-RU" b="1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28794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" name="Picture 2" descr="C:\Users\Ольга\Desktop\free-png.ru-60-340x316.png"/>
          <p:cNvPicPr>
            <a:picLocks noChangeAspect="1" noChangeArrowheads="1"/>
          </p:cNvPicPr>
          <p:nvPr/>
        </p:nvPicPr>
        <p:blipFill>
          <a:blip r:embed="rId3"/>
          <a:srcRect r="8474"/>
          <a:stretch>
            <a:fillRect/>
          </a:stretch>
        </p:blipFill>
        <p:spPr bwMode="auto">
          <a:xfrm>
            <a:off x="5715008" y="3375993"/>
            <a:ext cx="3428992" cy="3482007"/>
          </a:xfrm>
          <a:prstGeom prst="rect">
            <a:avLst/>
          </a:prstGeom>
          <a:noFill/>
        </p:spPr>
      </p:pic>
      <p:pic>
        <p:nvPicPr>
          <p:cNvPr id="4" name="Picture 2" descr="C:\Users\Ольга\Desktop\Картинки КД\free-png.ru-1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6429396"/>
            <a:ext cx="616693" cy="431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цікаво знати!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6182" y="1500174"/>
            <a:ext cx="5186370" cy="500063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uk-UA" dirty="0" smtClean="0"/>
              <a:t>Археологічні знахідки підтверджують, що догляду за волоссям приділялася особливу увагу. Наші предки в давнину розуміли, що здорове волосся - це багатство, яким природа обдарувала людину. Саме волосся надає людському вигляду завершений вигляд і неповторність. Століттями не вичерпується інтерес людей до свого волосся. </a:t>
            </a:r>
            <a:endParaRPr lang="ru-RU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57752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7170" name="Picture 2" descr="C:\Users\Ольга\Desktop\images__8_-removebg-preview.png"/>
          <p:cNvPicPr>
            <a:picLocks noChangeAspect="1" noChangeArrowheads="1"/>
          </p:cNvPicPr>
          <p:nvPr/>
        </p:nvPicPr>
        <p:blipFill>
          <a:blip r:embed="rId2"/>
          <a:srcRect l="8556" b="10157"/>
          <a:stretch>
            <a:fillRect/>
          </a:stretch>
        </p:blipFill>
        <p:spPr bwMode="auto">
          <a:xfrm>
            <a:off x="0" y="4286256"/>
            <a:ext cx="3585508" cy="2571744"/>
          </a:xfrm>
          <a:prstGeom prst="rect">
            <a:avLst/>
          </a:prstGeom>
          <a:noFill/>
        </p:spPr>
      </p:pic>
      <p:pic>
        <p:nvPicPr>
          <p:cNvPr id="7171" name="Picture 3" descr="C:\Users\Ольга\Desktop\images-removebg-preview (1).png"/>
          <p:cNvPicPr>
            <a:picLocks noChangeAspect="1" noChangeArrowheads="1"/>
          </p:cNvPicPr>
          <p:nvPr/>
        </p:nvPicPr>
        <p:blipFill>
          <a:blip r:embed="rId3"/>
          <a:srcRect t="20000" b="19999"/>
          <a:stretch>
            <a:fillRect/>
          </a:stretch>
        </p:blipFill>
        <p:spPr bwMode="auto">
          <a:xfrm>
            <a:off x="0" y="1785926"/>
            <a:ext cx="4167188" cy="2500330"/>
          </a:xfrm>
          <a:prstGeom prst="rect">
            <a:avLst/>
          </a:prstGeom>
          <a:noFill/>
        </p:spPr>
      </p:pic>
      <p:pic>
        <p:nvPicPr>
          <p:cNvPr id="7172" name="Picture 4" descr="C:\Users\Ольга\Desktop\images-removebg-preview 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55737" cy="1743078"/>
          </a:xfrm>
          <a:prstGeom prst="rect">
            <a:avLst/>
          </a:prstGeom>
          <a:noFill/>
        </p:spPr>
      </p:pic>
      <p:pic>
        <p:nvPicPr>
          <p:cNvPr id="7173" name="Picture 5" descr="C:\Users\Ольга\Desktop\images-removebg-preview (3).png"/>
          <p:cNvPicPr>
            <a:picLocks noChangeAspect="1" noChangeArrowheads="1"/>
          </p:cNvPicPr>
          <p:nvPr/>
        </p:nvPicPr>
        <p:blipFill>
          <a:blip r:embed="rId5"/>
          <a:srcRect l="50000"/>
          <a:stretch>
            <a:fillRect/>
          </a:stretch>
        </p:blipFill>
        <p:spPr bwMode="auto">
          <a:xfrm>
            <a:off x="7929586" y="-1"/>
            <a:ext cx="1214414" cy="1489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цікаво знати!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42" y="1071546"/>
            <a:ext cx="8229600" cy="3900502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Люди прагнули прикрашати свою зовнішність зачісками, і волосся певної довжини, особливим чином укладені, були відмітною ознакою певних станів. Служителі культу і війни, землероби, раби і вільні громадяни в усі часи носили різні зачіски і були впізнаванні в будь-якому місці і в будь-який час. Зачіски часто змінювали силует, форму, відчуваючи вплив історичних подій, кліматичних умов, релігійних переконань, естетичних поглядів, особистих смаків, випадковостей. </a:t>
            </a:r>
            <a:endParaRPr lang="ru-RU" sz="24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19474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8194" name="Picture 2" descr="C:\Users\Ольга\Desktop\images__8_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58" y="4269520"/>
            <a:ext cx="1643042" cy="2588480"/>
          </a:xfrm>
          <a:prstGeom prst="rect">
            <a:avLst/>
          </a:prstGeom>
          <a:noFill/>
        </p:spPr>
      </p:pic>
      <p:pic>
        <p:nvPicPr>
          <p:cNvPr id="8195" name="Picture 3" descr="C:\Users\Ольга\Desktop\images__8_-removebg-preview (1).png"/>
          <p:cNvPicPr>
            <a:picLocks noChangeAspect="1" noChangeArrowheads="1"/>
          </p:cNvPicPr>
          <p:nvPr/>
        </p:nvPicPr>
        <p:blipFill>
          <a:blip r:embed="rId3"/>
          <a:srcRect r="49107"/>
          <a:stretch>
            <a:fillRect/>
          </a:stretch>
        </p:blipFill>
        <p:spPr bwMode="auto">
          <a:xfrm>
            <a:off x="0" y="4511883"/>
            <a:ext cx="1857356" cy="2346117"/>
          </a:xfrm>
          <a:prstGeom prst="rect">
            <a:avLst/>
          </a:prstGeom>
          <a:noFill/>
        </p:spPr>
      </p:pic>
      <p:pic>
        <p:nvPicPr>
          <p:cNvPr id="8196" name="Picture 4" descr="C:\Users\Ольга\Desktop\htiequvtndi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11631" cy="1747831"/>
          </a:xfrm>
          <a:prstGeom prst="rect">
            <a:avLst/>
          </a:prstGeom>
          <a:noFill/>
        </p:spPr>
      </p:pic>
      <p:pic>
        <p:nvPicPr>
          <p:cNvPr id="8197" name="Picture 5" descr="C:\Users\Ольга\Desktop\images__9_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000232" y="4845337"/>
            <a:ext cx="1714512" cy="2012663"/>
          </a:xfrm>
          <a:prstGeom prst="rect">
            <a:avLst/>
          </a:prstGeom>
          <a:noFill/>
        </p:spPr>
      </p:pic>
      <p:pic>
        <p:nvPicPr>
          <p:cNvPr id="8198" name="Picture 6" descr="C:\Users\Ольга\Desktop\images__10_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4981911"/>
            <a:ext cx="1357322" cy="1876089"/>
          </a:xfrm>
          <a:prstGeom prst="rect">
            <a:avLst/>
          </a:prstGeom>
          <a:noFill/>
        </p:spPr>
      </p:pic>
      <p:pic>
        <p:nvPicPr>
          <p:cNvPr id="8199" name="Picture 7" descr="C:\Users\Ольга\Desktop\images__11_-removebg-preview.png"/>
          <p:cNvPicPr>
            <a:picLocks noChangeAspect="1" noChangeArrowheads="1"/>
          </p:cNvPicPr>
          <p:nvPr/>
        </p:nvPicPr>
        <p:blipFill>
          <a:blip r:embed="rId7"/>
          <a:srcRect t="50000" r="50000"/>
          <a:stretch>
            <a:fillRect/>
          </a:stretch>
        </p:blipFill>
        <p:spPr bwMode="auto">
          <a:xfrm>
            <a:off x="7786703" y="0"/>
            <a:ext cx="1357297" cy="1357298"/>
          </a:xfrm>
          <a:prstGeom prst="rect">
            <a:avLst/>
          </a:prstGeom>
          <a:noFill/>
        </p:spPr>
      </p:pic>
      <p:pic>
        <p:nvPicPr>
          <p:cNvPr id="8200" name="Picture 8" descr="C:\Users\Ольга\Desktop\images__11_-removebg-preview.png"/>
          <p:cNvPicPr>
            <a:picLocks noChangeAspect="1" noChangeArrowheads="1"/>
          </p:cNvPicPr>
          <p:nvPr/>
        </p:nvPicPr>
        <p:blipFill>
          <a:blip r:embed="rId7"/>
          <a:srcRect l="55776" t="50000" r="6668"/>
          <a:stretch>
            <a:fillRect/>
          </a:stretch>
        </p:blipFill>
        <p:spPr bwMode="auto">
          <a:xfrm>
            <a:off x="-1" y="2786058"/>
            <a:ext cx="1019509" cy="1357322"/>
          </a:xfrm>
          <a:prstGeom prst="rect">
            <a:avLst/>
          </a:prstGeom>
          <a:noFill/>
        </p:spPr>
      </p:pic>
      <p:pic>
        <p:nvPicPr>
          <p:cNvPr id="8203" name="Picture 11" descr="C:\Users\Ольга\Desktop\images__14_-removebg-preview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9058" y="4786322"/>
            <a:ext cx="1714512" cy="1768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цікаво знати!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0" y="1357298"/>
            <a:ext cx="5543560" cy="2686056"/>
          </a:xfrm>
        </p:spPr>
        <p:txBody>
          <a:bodyPr>
            <a:normAutofit/>
          </a:bodyPr>
          <a:lstStyle/>
          <a:p>
            <a:pPr algn="ctr"/>
            <a:r>
              <a:rPr lang="uk-UA" sz="2600" dirty="0" smtClean="0"/>
              <a:t>Зачіска відображає не тільки національні риси, расову приналежність, але й особисте ставлення, індивідуальний смак людини. </a:t>
            </a:r>
            <a:endParaRPr lang="ru-RU" sz="26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0049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9218" name="Picture 2" descr="C:\Users\Ольга\Desktop\Без_названия__1_-removebg-preview.png"/>
          <p:cNvPicPr>
            <a:picLocks noChangeAspect="1" noChangeArrowheads="1"/>
          </p:cNvPicPr>
          <p:nvPr/>
        </p:nvPicPr>
        <p:blipFill>
          <a:blip r:embed="rId2"/>
          <a:srcRect l="6668"/>
          <a:stretch>
            <a:fillRect/>
          </a:stretch>
        </p:blipFill>
        <p:spPr bwMode="auto">
          <a:xfrm>
            <a:off x="0" y="4714875"/>
            <a:ext cx="2000217" cy="2143125"/>
          </a:xfrm>
          <a:prstGeom prst="rect">
            <a:avLst/>
          </a:prstGeom>
          <a:noFill/>
        </p:spPr>
      </p:pic>
      <p:pic>
        <p:nvPicPr>
          <p:cNvPr id="9220" name="Picture 4" descr="C:\Users\Ольга\Desktop\1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8682" y="4357694"/>
            <a:ext cx="2505317" cy="2500306"/>
          </a:xfrm>
          <a:prstGeom prst="rect">
            <a:avLst/>
          </a:prstGeom>
          <a:noFill/>
        </p:spPr>
      </p:pic>
      <p:pic>
        <p:nvPicPr>
          <p:cNvPr id="9221" name="Picture 5" descr="C:\Users\Ольга\Desktop\images-removebg-preview (1).png"/>
          <p:cNvPicPr>
            <a:picLocks noChangeAspect="1" noChangeArrowheads="1"/>
          </p:cNvPicPr>
          <p:nvPr/>
        </p:nvPicPr>
        <p:blipFill>
          <a:blip r:embed="rId4"/>
          <a:srcRect l="26531" t="12245" r="18367" b="14286"/>
          <a:stretch>
            <a:fillRect/>
          </a:stretch>
        </p:blipFill>
        <p:spPr bwMode="auto">
          <a:xfrm>
            <a:off x="7429488" y="2000240"/>
            <a:ext cx="1714512" cy="2286016"/>
          </a:xfrm>
          <a:prstGeom prst="rect">
            <a:avLst/>
          </a:prstGeom>
          <a:noFill/>
        </p:spPr>
      </p:pic>
      <p:pic>
        <p:nvPicPr>
          <p:cNvPr id="9223" name="Picture 7" descr="C:\Users\Ольга\Desktop\1675570545_grizly-club-p-yaponka-klipart-4.png"/>
          <p:cNvPicPr>
            <a:picLocks noChangeAspect="1" noChangeArrowheads="1"/>
          </p:cNvPicPr>
          <p:nvPr/>
        </p:nvPicPr>
        <p:blipFill>
          <a:blip r:embed="rId5" cstate="print"/>
          <a:srcRect l="26088" t="5607"/>
          <a:stretch>
            <a:fillRect/>
          </a:stretch>
        </p:blipFill>
        <p:spPr bwMode="auto">
          <a:xfrm>
            <a:off x="0" y="2428868"/>
            <a:ext cx="1466934" cy="2178900"/>
          </a:xfrm>
          <a:prstGeom prst="rect">
            <a:avLst/>
          </a:prstGeom>
          <a:noFill/>
        </p:spPr>
      </p:pic>
      <p:pic>
        <p:nvPicPr>
          <p:cNvPr id="9224" name="Picture 8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6"/>
          <a:srcRect l="20000" r="13333" b="10000"/>
          <a:stretch>
            <a:fillRect/>
          </a:stretch>
        </p:blipFill>
        <p:spPr bwMode="auto">
          <a:xfrm>
            <a:off x="1571604" y="3000372"/>
            <a:ext cx="1857388" cy="2507463"/>
          </a:xfrm>
          <a:prstGeom prst="rect">
            <a:avLst/>
          </a:prstGeom>
          <a:noFill/>
        </p:spPr>
      </p:pic>
      <p:pic>
        <p:nvPicPr>
          <p:cNvPr id="9225" name="Picture 9" descr="C:\Users\Ольга\Desktop\images__8_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929322" y="3214686"/>
            <a:ext cx="1571653" cy="1571637"/>
          </a:xfrm>
          <a:prstGeom prst="rect">
            <a:avLst/>
          </a:prstGeom>
          <a:noFill/>
        </p:spPr>
      </p:pic>
      <p:pic>
        <p:nvPicPr>
          <p:cNvPr id="9226" name="Picture 10" descr="C:\Users\Ольга\Desktop\images__9_-removebg-preview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0" y="0"/>
            <a:ext cx="1857383" cy="1857364"/>
          </a:xfrm>
          <a:prstGeom prst="rect">
            <a:avLst/>
          </a:prstGeom>
          <a:noFill/>
        </p:spPr>
      </p:pic>
      <p:pic>
        <p:nvPicPr>
          <p:cNvPr id="9227" name="Picture 11" descr="C:\Users\Ольга\Desktop\depositphotos_603004790-stock-illustration-ukrainian-cossack-ethnic-dress-flag-removebg-preview.png"/>
          <p:cNvPicPr>
            <a:picLocks noChangeAspect="1" noChangeArrowheads="1"/>
          </p:cNvPicPr>
          <p:nvPr/>
        </p:nvPicPr>
        <p:blipFill>
          <a:blip r:embed="rId9"/>
          <a:srcRect r="10672"/>
          <a:stretch>
            <a:fillRect/>
          </a:stretch>
        </p:blipFill>
        <p:spPr bwMode="auto">
          <a:xfrm>
            <a:off x="7466135" y="1"/>
            <a:ext cx="1677865" cy="2071678"/>
          </a:xfrm>
          <a:prstGeom prst="rect">
            <a:avLst/>
          </a:prstGeom>
          <a:noFill/>
        </p:spPr>
      </p:pic>
      <p:pic>
        <p:nvPicPr>
          <p:cNvPr id="9228" name="Picture 12" descr="C:\Users\Ольга\Desktop\1539458584_sakura-9-removebg-preview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714488"/>
            <a:ext cx="1635586" cy="1038219"/>
          </a:xfrm>
          <a:prstGeom prst="rect">
            <a:avLst/>
          </a:prstGeom>
          <a:noFill/>
        </p:spPr>
      </p:pic>
      <p:pic>
        <p:nvPicPr>
          <p:cNvPr id="9229" name="Picture 13" descr="C:\Users\Ольга\Desktop\Без_названия__1_-removebg-preview.png"/>
          <p:cNvPicPr>
            <a:picLocks noChangeAspect="1" noChangeArrowheads="1"/>
          </p:cNvPicPr>
          <p:nvPr/>
        </p:nvPicPr>
        <p:blipFill>
          <a:blip r:embed="rId11"/>
          <a:srcRect l="12819"/>
          <a:stretch>
            <a:fillRect/>
          </a:stretch>
        </p:blipFill>
        <p:spPr bwMode="auto">
          <a:xfrm>
            <a:off x="1928794" y="5303453"/>
            <a:ext cx="2643206" cy="1554547"/>
          </a:xfrm>
          <a:prstGeom prst="rect">
            <a:avLst/>
          </a:prstGeom>
          <a:noFill/>
        </p:spPr>
      </p:pic>
      <p:pic>
        <p:nvPicPr>
          <p:cNvPr id="9222" name="Picture 6" descr="C:\Users\Ольга\Desktop\images-removebg-preview (2).png"/>
          <p:cNvPicPr>
            <a:picLocks noChangeAspect="1" noChangeArrowheads="1"/>
          </p:cNvPicPr>
          <p:nvPr/>
        </p:nvPicPr>
        <p:blipFill>
          <a:blip r:embed="rId12"/>
          <a:srcRect b="13090"/>
          <a:stretch>
            <a:fillRect/>
          </a:stretch>
        </p:blipFill>
        <p:spPr bwMode="auto">
          <a:xfrm>
            <a:off x="3214678" y="3500438"/>
            <a:ext cx="2786082" cy="2902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Перегляд відео</a:t>
            </a:r>
            <a:b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Спадок/SPADOK. Черкаська область. Черкаський район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1500198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https://www.youtube.com/watch?v=8gW0BUNdz3Y&amp;ab_channel=FILM.UAGroup</a:t>
            </a:r>
            <a:endParaRPr lang="uk-UA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76598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5" descr="C:\Users\Оля\Desktop\plenka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4143380"/>
            <a:ext cx="4429156" cy="24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C:\Users\Ольга\Desktop\klip_simvolika3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3290884"/>
            <a:ext cx="2149132" cy="3567116"/>
          </a:xfrm>
          <a:prstGeom prst="rect">
            <a:avLst/>
          </a:prstGeom>
          <a:noFill/>
        </p:spPr>
      </p:pic>
      <p:pic>
        <p:nvPicPr>
          <p:cNvPr id="10244" name="Picture 4" descr="C:\Users\Ольга\Desktop\images__1_-removebg-preview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14282" y="3489701"/>
            <a:ext cx="1928826" cy="3368299"/>
          </a:xfrm>
          <a:prstGeom prst="rect">
            <a:avLst/>
          </a:prstGeom>
          <a:noFill/>
        </p:spPr>
      </p:pic>
      <p:pic>
        <p:nvPicPr>
          <p:cNvPr id="10245" name="Picture 5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3571876"/>
            <a:ext cx="1157288" cy="985838"/>
          </a:xfrm>
          <a:prstGeom prst="rect">
            <a:avLst/>
          </a:prstGeom>
          <a:noFill/>
        </p:spPr>
      </p:pic>
      <p:pic>
        <p:nvPicPr>
          <p:cNvPr id="10246" name="Picture 6" descr="C:\Users\Ольга\Desktop\images__7_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3500438"/>
            <a:ext cx="904875" cy="1262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Інформація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142984"/>
            <a:ext cx="6715172" cy="5715016"/>
          </a:xfrm>
        </p:spPr>
        <p:txBody>
          <a:bodyPr>
            <a:normAutofit/>
          </a:bodyPr>
          <a:lstStyle/>
          <a:p>
            <a:pPr marL="0" algn="ctr">
              <a:spcBef>
                <a:spcPts val="0"/>
              </a:spcBef>
            </a:pPr>
            <a:r>
              <a:rPr lang="ru-RU" sz="2600" dirty="0" smtClean="0"/>
              <a:t>Ти ще з початкової школи знаєш про те, що одяг буває верхнім і спіднім, літнім і зимовим, чоловічим і жіночим, дорослим і дитячим, повсякденним і святковим. Існує також спеціальний одяг — уніформа. Її носять для того, щоб було зручно виконувати певну роботу та щоб не забруднити своє власне вбрання (наприклад, одяг будівельників, лікарів, пожежників); захистити себе; працівників легко 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sz="2600" dirty="0" smtClean="0"/>
              <a:t> було впізнати серед інших 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sz="2600" dirty="0" smtClean="0"/>
              <a:t> людей тощо.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39938" name="Picture 2" descr="C:\Users\Ольга\Desktop\КАРТИНКИ КД\Професії\07092022_medsestra-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43446"/>
            <a:ext cx="1804451" cy="2214554"/>
          </a:xfrm>
          <a:prstGeom prst="rect">
            <a:avLst/>
          </a:prstGeom>
          <a:noFill/>
        </p:spPr>
      </p:pic>
      <p:pic>
        <p:nvPicPr>
          <p:cNvPr id="39939" name="Picture 3" descr="C:\Users\Ольга\Desktop\КАРТИНКИ КД\Професії\27082022_stroit-4-kopij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929454" y="4327116"/>
            <a:ext cx="2214546" cy="2530884"/>
          </a:xfrm>
          <a:prstGeom prst="rect">
            <a:avLst/>
          </a:prstGeom>
          <a:noFill/>
        </p:spPr>
      </p:pic>
      <p:pic>
        <p:nvPicPr>
          <p:cNvPr id="39940" name="Picture 4" descr="C:\Users\Ольга\Desktop\КАРТИНКИ КД\Професії\29092022_pekar-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38381"/>
            <a:ext cx="1714512" cy="3176305"/>
          </a:xfrm>
          <a:prstGeom prst="rect">
            <a:avLst/>
          </a:prstGeom>
          <a:noFill/>
        </p:spPr>
      </p:pic>
      <p:pic>
        <p:nvPicPr>
          <p:cNvPr id="39941" name="Picture 5" descr="C:\Users\Ольга\Desktop\КАРТИНКИ КД\Професії\29042022_mchs-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7644103" y="1"/>
            <a:ext cx="1499896" cy="16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Інформація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85860"/>
            <a:ext cx="4400552" cy="500066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Серед спеціального одягу виділяють також </a:t>
            </a:r>
            <a:r>
              <a:rPr lang="ru-RU" sz="2800" b="1" i="1" dirty="0" smtClean="0"/>
              <a:t>формений</a:t>
            </a:r>
            <a:r>
              <a:rPr lang="ru-RU" sz="2800" dirty="0" smtClean="0"/>
              <a:t> (у спортсменів, військових тощо) чи </a:t>
            </a:r>
            <a:r>
              <a:rPr lang="ru-RU" sz="2800" b="1" i="1" dirty="0" smtClean="0"/>
              <a:t>фірмовий</a:t>
            </a:r>
            <a:r>
              <a:rPr lang="ru-RU" sz="2800" dirty="0" smtClean="0"/>
              <a:t> одяг, який можна побачити на співробітниках різних компаній (наприклад, авіакомпаній, банків, супермаркетів).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07153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40962" name="Picture 2" descr="F:\РАБОЧИЙ СТОЛ+++++\Картинки КД\0_cd9bf_9a808e6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759745" y="4071942"/>
            <a:ext cx="1384254" cy="2786058"/>
          </a:xfrm>
          <a:prstGeom prst="rect">
            <a:avLst/>
          </a:prstGeom>
          <a:noFill/>
        </p:spPr>
      </p:pic>
      <p:pic>
        <p:nvPicPr>
          <p:cNvPr id="40963" name="Picture 3" descr="C:\Users\Ольга\Desktop\КАРТИНКИ КД\Професії\1681376468_kartinki-pibig-info-p-provodnik-kartinka-arti-krasivo-52.png"/>
          <p:cNvPicPr>
            <a:picLocks noChangeAspect="1" noChangeArrowheads="1"/>
          </p:cNvPicPr>
          <p:nvPr/>
        </p:nvPicPr>
        <p:blipFill>
          <a:blip r:embed="rId3" cstate="print"/>
          <a:srcRect l="28243" r="21744"/>
          <a:stretch>
            <a:fillRect/>
          </a:stretch>
        </p:blipFill>
        <p:spPr bwMode="auto">
          <a:xfrm>
            <a:off x="4357686" y="1285860"/>
            <a:ext cx="1856608" cy="3714776"/>
          </a:xfrm>
          <a:prstGeom prst="rect">
            <a:avLst/>
          </a:prstGeom>
          <a:noFill/>
        </p:spPr>
      </p:pic>
      <p:pic>
        <p:nvPicPr>
          <p:cNvPr id="40964" name="Picture 4" descr="C:\Users\Ольга\Desktop\КАРТИНКИ КД\Професії\pozharnoe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7080" y="0"/>
            <a:ext cx="2024076" cy="1669868"/>
          </a:xfrm>
          <a:prstGeom prst="rect">
            <a:avLst/>
          </a:prstGeom>
          <a:noFill/>
        </p:spPr>
      </p:pic>
      <p:pic>
        <p:nvPicPr>
          <p:cNvPr id="40965" name="Picture 5" descr="C:\Users\Ольга\Desktop\КАРТИНКИ КД\Професії\29042022_prodavec-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5041760"/>
            <a:ext cx="2000264" cy="1816240"/>
          </a:xfrm>
          <a:prstGeom prst="rect">
            <a:avLst/>
          </a:prstGeom>
          <a:noFill/>
        </p:spPr>
      </p:pic>
      <p:pic>
        <p:nvPicPr>
          <p:cNvPr id="40966" name="Picture 6" descr="C:\Users\Ольга\Desktop\КАРТИНКИ КД\Професії\10062022_professii-1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2786058"/>
            <a:ext cx="1106431" cy="2073710"/>
          </a:xfrm>
          <a:prstGeom prst="rect">
            <a:avLst/>
          </a:prstGeom>
          <a:noFill/>
        </p:spPr>
      </p:pic>
      <p:pic>
        <p:nvPicPr>
          <p:cNvPr id="1026" name="Picture 2" descr="C:\Users\Ольга\Desktop\КАРТИНКИ КД\Спорт\0_9b99e_e0b6df07_orig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96" y="2000240"/>
            <a:ext cx="1290978" cy="2008188"/>
          </a:xfrm>
          <a:prstGeom prst="rect">
            <a:avLst/>
          </a:prstGeom>
          <a:noFill/>
        </p:spPr>
      </p:pic>
      <p:pic>
        <p:nvPicPr>
          <p:cNvPr id="12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07" y="71438"/>
            <a:ext cx="907130" cy="1142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8266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Інформація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071546"/>
            <a:ext cx="6858048" cy="557216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 smtClean="0"/>
              <a:t>Окремо можна виділити народний стрій. Він є невід’ємним елементом культурної самобутності будь-якого народу. Він розповість, який клімат у місці проживання цього народу, чим займалися люди за старих часів, яку сировину для пошиття одягу виробляли в регіоні (наприклад, бавовну, вовну, льон, коноплі, шовк тощо), які барвники використовували, з ким жили по-сусідству, яку релігію сповідували, світоуявлення людей і ще багато чого іншого.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2053" name="Picture 5" descr="C:\Users\Ольга\Desktop\КАРТИНКИ КД\Національність\0_a69d3_176d2f6a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6544" y="4858267"/>
            <a:ext cx="1187456" cy="1999733"/>
          </a:xfrm>
          <a:prstGeom prst="rect">
            <a:avLst/>
          </a:prstGeom>
          <a:noFill/>
        </p:spPr>
      </p:pic>
      <p:pic>
        <p:nvPicPr>
          <p:cNvPr id="5123" name="Picture 3" descr="D:\ЗАВУЧ\КАРТИНКИ\КАРТИНКИ КД\Національність\1676596522_gas-kvas-com-p-kazakhskii-kostyum-risunok-detskii-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571480"/>
            <a:ext cx="1786336" cy="2500315"/>
          </a:xfrm>
          <a:prstGeom prst="rect">
            <a:avLst/>
          </a:prstGeom>
          <a:noFill/>
        </p:spPr>
      </p:pic>
      <p:pic>
        <p:nvPicPr>
          <p:cNvPr id="5124" name="Picture 4" descr="D:\ЗАВУЧ\КАРТИНКИ\КАРТИНКИ КД\Національність\240px-Українська_анімація.png"/>
          <p:cNvPicPr>
            <a:picLocks noChangeAspect="1" noChangeArrowheads="1"/>
          </p:cNvPicPr>
          <p:nvPr/>
        </p:nvPicPr>
        <p:blipFill>
          <a:blip r:embed="rId4"/>
          <a:srcRect l="11718" b="7031"/>
          <a:stretch>
            <a:fillRect/>
          </a:stretch>
        </p:blipFill>
        <p:spPr bwMode="auto">
          <a:xfrm>
            <a:off x="0" y="4357694"/>
            <a:ext cx="2374219" cy="2500306"/>
          </a:xfrm>
          <a:prstGeom prst="rect">
            <a:avLst/>
          </a:prstGeom>
          <a:noFill/>
        </p:spPr>
      </p:pic>
      <p:pic>
        <p:nvPicPr>
          <p:cNvPr id="5125" name="Picture 5" descr="D:\ЗАВУЧ\КАРТИНКИ\КАРТИНКИ КД\Національність\5c5e0ce1abb4ad9caea4fbe99eac5ac9-man-scottish-sporran-kilt-flat.png"/>
          <p:cNvPicPr>
            <a:picLocks noChangeAspect="1" noChangeArrowheads="1"/>
          </p:cNvPicPr>
          <p:nvPr/>
        </p:nvPicPr>
        <p:blipFill>
          <a:blip r:embed="rId5"/>
          <a:srcRect l="29414" r="28571"/>
          <a:stretch>
            <a:fillRect/>
          </a:stretch>
        </p:blipFill>
        <p:spPr bwMode="auto">
          <a:xfrm>
            <a:off x="8003442" y="1000108"/>
            <a:ext cx="1140557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29312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" y="1285860"/>
            <a:ext cx="6115064" cy="514353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 smtClean="0"/>
              <a:t>Будь-який національний костюм складався впродовж довгих часів, доки не набув усталеного вигляду. Народний стрій не тільки робить «впізнаваною» приналежність людини до певної культури і дозволяє відрізнити «свого» від «чужого», але й згуртовує людей, формує відчуття спадковості та причетності, стає важливим символом національної ідентичності.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28794" y="6357958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146" name="Picture 2" descr="D:\ЗАВУЧ\КАРТИНКИ\КАРТИНКИ КД\Національність\3c5f962b6ebee728d7837769fa2ac4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3148027"/>
            <a:ext cx="2928926" cy="3709973"/>
          </a:xfrm>
          <a:prstGeom prst="rect">
            <a:avLst/>
          </a:prstGeom>
          <a:noFill/>
        </p:spPr>
      </p:pic>
      <p:pic>
        <p:nvPicPr>
          <p:cNvPr id="6147" name="Picture 3" descr="D:\ЗАВУЧ\КАРТИНКИ\КАРТИНКИ КД\Національність\db648a861e27b55a094678ce28aa239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786578" y="214290"/>
            <a:ext cx="2273620" cy="2636834"/>
          </a:xfrm>
          <a:prstGeom prst="rect">
            <a:avLst/>
          </a:prstGeom>
          <a:noFill/>
        </p:spPr>
      </p:pic>
      <p:pic>
        <p:nvPicPr>
          <p:cNvPr id="6148" name="Picture 4" descr="D:\ЗАВУЧ\КАРТИНКИ\0_152119_d2fa81c1_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70962"/>
            <a:ext cx="1214414" cy="1487037"/>
          </a:xfrm>
          <a:prstGeom prst="rect">
            <a:avLst/>
          </a:prstGeom>
          <a:noFill/>
        </p:spPr>
      </p:pic>
      <p:pic>
        <p:nvPicPr>
          <p:cNvPr id="8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07" y="71438"/>
            <a:ext cx="907130" cy="1142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7400948" cy="1000148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Експрес-обговорення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14422"/>
            <a:ext cx="8229600" cy="28289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Який буває одяг? </a:t>
            </a:r>
          </a:p>
          <a:p>
            <a:r>
              <a:rPr lang="ru-RU" sz="2800" dirty="0" smtClean="0"/>
              <a:t>Як класифікують одяг?  </a:t>
            </a:r>
          </a:p>
          <a:p>
            <a:r>
              <a:rPr lang="ru-RU" sz="2800" dirty="0" smtClean="0"/>
              <a:t>Про що може розповісти народний одяг?  </a:t>
            </a:r>
          </a:p>
          <a:p>
            <a:r>
              <a:rPr lang="ru-RU" sz="2800" dirty="0" smtClean="0"/>
              <a:t>Чому національний костюм є важливим елементом культури?</a:t>
            </a:r>
            <a:endParaRPr lang="ru-RU" sz="2800" dirty="0"/>
          </a:p>
        </p:txBody>
      </p:sp>
      <p:pic>
        <p:nvPicPr>
          <p:cNvPr id="3074" name="Picture 2" descr="C:\Users\Ольга\Desktop\images__4_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1300" y="642918"/>
            <a:ext cx="2552700" cy="1790700"/>
          </a:xfrm>
          <a:prstGeom prst="rect">
            <a:avLst/>
          </a:prstGeom>
          <a:noFill/>
        </p:spPr>
      </p:pic>
      <p:pic>
        <p:nvPicPr>
          <p:cNvPr id="3081" name="Picture 9" descr="C:\Users\Ольга\Desktop\images-removebg-preview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28748"/>
            <a:ext cx="6500826" cy="3829253"/>
          </a:xfrm>
          <a:prstGeom prst="rect">
            <a:avLst/>
          </a:prstGeom>
          <a:noFill/>
        </p:spPr>
      </p:pic>
      <p:pic>
        <p:nvPicPr>
          <p:cNvPr id="3076" name="Picture 4" descr="C:\Users\Ольга\Desktop\images__6_-removebg-preview.png"/>
          <p:cNvPicPr>
            <a:picLocks noChangeAspect="1" noChangeArrowheads="1"/>
          </p:cNvPicPr>
          <p:nvPr/>
        </p:nvPicPr>
        <p:blipFill>
          <a:blip r:embed="rId4"/>
          <a:srcRect l="7977" b="7650"/>
          <a:stretch>
            <a:fillRect/>
          </a:stretch>
        </p:blipFill>
        <p:spPr bwMode="auto">
          <a:xfrm>
            <a:off x="0" y="3792060"/>
            <a:ext cx="2143108" cy="3065940"/>
          </a:xfrm>
          <a:prstGeom prst="rect">
            <a:avLst/>
          </a:prstGeom>
          <a:noFill/>
        </p:spPr>
      </p:pic>
      <p:pic>
        <p:nvPicPr>
          <p:cNvPr id="3080" name="Picture 8" descr="C:\Users\Ольга\Desktop\49623496_2417243825170526_1939477767674396672_n-e1547020551174-removebg-preview.png"/>
          <p:cNvPicPr>
            <a:picLocks noChangeAspect="1" noChangeArrowheads="1"/>
          </p:cNvPicPr>
          <p:nvPr/>
        </p:nvPicPr>
        <p:blipFill>
          <a:blip r:embed="rId5"/>
          <a:srcRect r="7948"/>
          <a:stretch>
            <a:fillRect/>
          </a:stretch>
        </p:blipFill>
        <p:spPr bwMode="auto">
          <a:xfrm>
            <a:off x="5320090" y="3429001"/>
            <a:ext cx="3823910" cy="3429000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000232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142852"/>
            <a:ext cx="6615130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Дослідницька робота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190023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Стор. 29 вправа 2</a:t>
            </a:r>
            <a:endParaRPr lang="uk-UA" u="sng" dirty="0" smtClean="0">
              <a:hlinkClick r:id="rId2"/>
            </a:endParaRPr>
          </a:p>
          <a:p>
            <a:pPr algn="ctr"/>
            <a:r>
              <a:rPr lang="en-US" dirty="0" smtClean="0">
                <a:hlinkClick r:id="rId2"/>
              </a:rPr>
              <a:t>https://uifh.org/ua/projects-2/spadok/cherkasy/</a:t>
            </a:r>
            <a:endParaRPr lang="uk-UA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2050" name="Picture 2" descr="C:\Users\Ольга\Desktop\htmlconvd-hHBUNG_html_f63b81453f2a44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000372"/>
            <a:ext cx="2786082" cy="3547108"/>
          </a:xfrm>
          <a:prstGeom prst="rect">
            <a:avLst/>
          </a:prstGeom>
          <a:noFill/>
        </p:spPr>
      </p:pic>
      <p:pic>
        <p:nvPicPr>
          <p:cNvPr id="2051" name="Picture 3" descr="C:\Users\Ольга\Desktop\content_full-1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3022" y="2714620"/>
            <a:ext cx="2769176" cy="3542099"/>
          </a:xfrm>
          <a:prstGeom prst="rect">
            <a:avLst/>
          </a:prstGeom>
          <a:noFill/>
        </p:spPr>
      </p:pic>
      <p:pic>
        <p:nvPicPr>
          <p:cNvPr id="2053" name="Picture 5" descr="C:\Users\Ольга\Desktop\htmlconvd-hHBUNG_html_e0aeb46b62422da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1374" y="3000372"/>
            <a:ext cx="2405468" cy="3500462"/>
          </a:xfrm>
          <a:prstGeom prst="rect">
            <a:avLst/>
          </a:prstGeom>
          <a:noFill/>
        </p:spPr>
      </p:pic>
      <p:pic>
        <p:nvPicPr>
          <p:cNvPr id="2054" name="Picture 6" descr="C:\Users\Ольга\Desktop\free-png.ru-43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496"/>
            <a:ext cx="2928958" cy="3780452"/>
          </a:xfrm>
          <a:prstGeom prst="rect">
            <a:avLst/>
          </a:prstGeom>
          <a:noFill/>
        </p:spPr>
      </p:pic>
      <p:pic>
        <p:nvPicPr>
          <p:cNvPr id="10" name="Picture 6" descr="C:\Users\Ольга\Desktop\free-png.ru-4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2857496"/>
            <a:ext cx="2643206" cy="3780452"/>
          </a:xfrm>
          <a:prstGeom prst="rect">
            <a:avLst/>
          </a:prstGeom>
          <a:noFill/>
        </p:spPr>
      </p:pic>
      <p:pic>
        <p:nvPicPr>
          <p:cNvPr id="11" name="Picture 6" descr="C:\Users\Ольга\Desktop\free-png.ru-43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2571744"/>
            <a:ext cx="3000396" cy="3872658"/>
          </a:xfrm>
          <a:prstGeom prst="rect">
            <a:avLst/>
          </a:prstGeom>
          <a:noFill/>
        </p:spPr>
      </p:pic>
      <p:pic>
        <p:nvPicPr>
          <p:cNvPr id="4098" name="Picture 2" descr="C:\Users\Ольга\Desktop\pngtree-office-magnifying-glass-information-illustration-image_1416693__1_-removebg-preview.png"/>
          <p:cNvPicPr>
            <a:picLocks noChangeAspect="1" noChangeArrowheads="1"/>
          </p:cNvPicPr>
          <p:nvPr/>
        </p:nvPicPr>
        <p:blipFill>
          <a:blip r:embed="rId9"/>
          <a:srcRect l="9698" t="10675"/>
          <a:stretch>
            <a:fillRect/>
          </a:stretch>
        </p:blipFill>
        <p:spPr bwMode="auto">
          <a:xfrm>
            <a:off x="0" y="0"/>
            <a:ext cx="1995484" cy="1793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Привітання «Комплімент»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20002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Привітання за допомогою м’ячика чи клубочка. Діти, передаючи клубочок комусь із кола, говорять комплімент щодо його/її зовнішності чи костюма.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4357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1029" name="Picture 5" descr="C:\Users\Ольга\Desktop\1683411284_kartinkof-club-p-kartinki-school-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3071809"/>
            <a:ext cx="5357818" cy="3571901"/>
          </a:xfrm>
          <a:prstGeom prst="rect">
            <a:avLst/>
          </a:prstGeom>
          <a:noFill/>
        </p:spPr>
      </p:pic>
      <p:pic>
        <p:nvPicPr>
          <p:cNvPr id="1026" name="Picture 2" descr="C:\Users\Ольга\Desktop\102878.00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29042"/>
            <a:ext cx="6201311" cy="2928958"/>
          </a:xfrm>
          <a:prstGeom prst="rect">
            <a:avLst/>
          </a:prstGeom>
          <a:noFill/>
        </p:spPr>
      </p:pic>
      <p:pic>
        <p:nvPicPr>
          <p:cNvPr id="1032" name="Picture 8" descr="C:\Users\Ольга\Desktop\1537386438_sun-6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2928934"/>
            <a:ext cx="933440" cy="946614"/>
          </a:xfrm>
          <a:prstGeom prst="rect">
            <a:avLst/>
          </a:prstGeom>
          <a:noFill/>
        </p:spPr>
      </p:pic>
      <p:pic>
        <p:nvPicPr>
          <p:cNvPr id="1031" name="Picture 7" descr="C:\Users\Ольга\Desktop\9449ac752424ec8f3032bbdb7c15b4eb-removebg-preview.png"/>
          <p:cNvPicPr>
            <a:picLocks noChangeAspect="1" noChangeArrowheads="1"/>
          </p:cNvPicPr>
          <p:nvPr/>
        </p:nvPicPr>
        <p:blipFill>
          <a:blip r:embed="rId5"/>
          <a:srcRect b="32894"/>
          <a:stretch>
            <a:fillRect/>
          </a:stretch>
        </p:blipFill>
        <p:spPr bwMode="auto">
          <a:xfrm>
            <a:off x="500034" y="2643182"/>
            <a:ext cx="2214578" cy="121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74638"/>
            <a:ext cx="6829444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в парах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00175"/>
            <a:ext cx="4786346" cy="2357454"/>
          </a:xfrm>
        </p:spPr>
        <p:txBody>
          <a:bodyPr/>
          <a:lstStyle/>
          <a:p>
            <a:pPr algn="ctr"/>
            <a:r>
              <a:rPr lang="ru-RU" dirty="0" smtClean="0"/>
              <a:t>Намалювати збірний образ сучасного одягу хлопчика і дівчинки в Україні.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214414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4099" name="Picture 3" descr="D:\ЗАВУЧ\КАРТИНКИ\0_a01cd_e7b27bdf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277075"/>
            <a:ext cx="4071934" cy="4580925"/>
          </a:xfrm>
          <a:prstGeom prst="rect">
            <a:avLst/>
          </a:prstGeom>
          <a:noFill/>
        </p:spPr>
      </p:pic>
      <p:pic>
        <p:nvPicPr>
          <p:cNvPr id="4101" name="Picture 5" descr="D:\ЗАВУЧ\КАРТИНКИ\КАРТИНКИ КД\Мода\1639212693_4-papik-pro-p-odezhda-klipart-7.png"/>
          <p:cNvPicPr>
            <a:picLocks noChangeAspect="1" noChangeArrowheads="1"/>
          </p:cNvPicPr>
          <p:nvPr/>
        </p:nvPicPr>
        <p:blipFill>
          <a:blip r:embed="rId3"/>
          <a:srcRect l="7500" b="29975"/>
          <a:stretch>
            <a:fillRect/>
          </a:stretch>
        </p:blipFill>
        <p:spPr bwMode="auto">
          <a:xfrm>
            <a:off x="0" y="3500438"/>
            <a:ext cx="5286372" cy="2714644"/>
          </a:xfrm>
          <a:prstGeom prst="rect">
            <a:avLst/>
          </a:prstGeom>
          <a:noFill/>
        </p:spPr>
      </p:pic>
      <p:pic>
        <p:nvPicPr>
          <p:cNvPr id="3074" name="Picture 2" descr="C:\Users\Ольга\Desktop\istockphoto-1188175692-612x612-removebg-preview.png"/>
          <p:cNvPicPr>
            <a:picLocks noChangeAspect="1" noChangeArrowheads="1"/>
          </p:cNvPicPr>
          <p:nvPr/>
        </p:nvPicPr>
        <p:blipFill>
          <a:blip r:embed="rId4"/>
          <a:srcRect l="15857" t="16665" r="8812" b="16668"/>
          <a:stretch>
            <a:fillRect/>
          </a:stretch>
        </p:blipFill>
        <p:spPr bwMode="auto">
          <a:xfrm>
            <a:off x="-1" y="0"/>
            <a:ext cx="1922835" cy="1214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71414"/>
            <a:ext cx="6929486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928694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31</a:t>
            </a:r>
            <a:endParaRPr lang="ru-RU" dirty="0" smtClean="0"/>
          </a:p>
        </p:txBody>
      </p:sp>
      <p:pic>
        <p:nvPicPr>
          <p:cNvPr id="14" name="Picture 3" descr="C:\Users\Ольга\Desktop\1641852963_20-flomaster-club-p-risunok-na-temu-invalidnost-krasivie-risun-29.png"/>
          <p:cNvPicPr>
            <a:picLocks noChangeAspect="1" noChangeArrowheads="1"/>
          </p:cNvPicPr>
          <p:nvPr/>
        </p:nvPicPr>
        <p:blipFill>
          <a:blip r:embed="rId2"/>
          <a:srcRect l="-3443" t="13725" r="-9133" b="23530"/>
          <a:stretch>
            <a:fillRect/>
          </a:stretch>
        </p:blipFill>
        <p:spPr bwMode="auto">
          <a:xfrm>
            <a:off x="3814758" y="1142984"/>
            <a:ext cx="5329274" cy="2786082"/>
          </a:xfrm>
          <a:prstGeom prst="rect">
            <a:avLst/>
          </a:prstGeom>
          <a:noFill/>
        </p:spPr>
      </p:pic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57289" y="1437225"/>
            <a:ext cx="1925779" cy="2774245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4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6"/>
          <a:srcRect r="13123"/>
          <a:stretch>
            <a:fillRect/>
          </a:stretch>
        </p:blipFill>
        <p:spPr bwMode="auto">
          <a:xfrm flipH="1">
            <a:off x="3214677" y="3139879"/>
            <a:ext cx="2714644" cy="3718121"/>
          </a:xfrm>
          <a:prstGeom prst="rect">
            <a:avLst/>
          </a:prstGeom>
          <a:noFill/>
        </p:spPr>
      </p:pic>
      <p:pic>
        <p:nvPicPr>
          <p:cNvPr id="9" name="Picture 2" descr="G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333036" cy="1857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Групове обговорення питань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357298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Як виникла мода? </a:t>
            </a:r>
          </a:p>
          <a:p>
            <a:r>
              <a:rPr lang="ru-RU" sz="2800" dirty="0" smtClean="0"/>
              <a:t>Навіщо вона потрібна? </a:t>
            </a:r>
          </a:p>
          <a:p>
            <a:r>
              <a:rPr lang="ru-RU" sz="2800" dirty="0" smtClean="0"/>
              <a:t>Хто вигадує моду? </a:t>
            </a:r>
          </a:p>
          <a:p>
            <a:r>
              <a:rPr lang="ru-RU" sz="2800" dirty="0" smtClean="0"/>
              <a:t>Як традиції втілюються в сучасній моді?</a:t>
            </a:r>
          </a:p>
          <a:p>
            <a:r>
              <a:rPr lang="ru-RU" sz="2800" dirty="0" smtClean="0"/>
              <a:t>Навіщо люди намагаються слідувати моді? </a:t>
            </a:r>
          </a:p>
          <a:p>
            <a:r>
              <a:rPr lang="ru-RU" sz="2800" dirty="0" smtClean="0"/>
              <a:t>Що вони при цьому відчувають?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462350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4" name="Picture 2" descr="D:\ЗАВУЧ\КАРТИНКИ\КАРТИНКИ КД\Мода\27082022_magaz-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3970504"/>
            <a:ext cx="3357554" cy="2887496"/>
          </a:xfrm>
          <a:prstGeom prst="rect">
            <a:avLst/>
          </a:prstGeom>
          <a:noFill/>
        </p:spPr>
      </p:pic>
      <p:pic>
        <p:nvPicPr>
          <p:cNvPr id="3075" name="Picture 3" descr="D:\ЗАВУЧ\КАРТИНКИ\КАРТИНКИ КД\Мода\27082022_magaz-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33819"/>
            <a:ext cx="4071934" cy="2024182"/>
          </a:xfrm>
          <a:prstGeom prst="rect">
            <a:avLst/>
          </a:prstGeom>
          <a:noFill/>
        </p:spPr>
      </p:pic>
      <p:pic>
        <p:nvPicPr>
          <p:cNvPr id="3076" name="Picture 4" descr="D:\ЗАВУЧ\КАРТИНКИ\КАРТИНКИ КД\Мода\43934b6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1000108"/>
            <a:ext cx="2000264" cy="18252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92867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Розбір ситуації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06" y="857232"/>
            <a:ext cx="8229600" cy="5357850"/>
          </a:xfrm>
        </p:spPr>
        <p:txBody>
          <a:bodyPr>
            <a:noAutofit/>
          </a:bodyPr>
          <a:lstStyle/>
          <a:p>
            <a:r>
              <a:rPr lang="ru-RU" sz="2300" dirty="0" smtClean="0"/>
              <a:t>Нерідко зовнішній вигляд стає причиною нерівного ставлення чи дискримінації, коли людина обмежується у своїх правах та можливостях через одяг, колір волосся, зачіску, тату, пірсинг тощо. Наприклад, Діана з міста Кропивницький розповіла одній газеті, як їй відмовили у працевлаштуванні через зелений колір волосся. Тоді дівчина закінчувала четвертий курс університету і хотіла влаштуватися на практику в школу. </a:t>
            </a:r>
            <a:r>
              <a:rPr lang="uk-UA" sz="2300" dirty="0" smtClean="0"/>
              <a:t>«</a:t>
            </a:r>
            <a:r>
              <a:rPr lang="ru-RU" sz="2300" dirty="0" smtClean="0"/>
              <a:t>Сказали, що маю неналежний вигляд</a:t>
            </a:r>
            <a:r>
              <a:rPr lang="uk-UA" sz="2300" dirty="0" smtClean="0"/>
              <a:t>»</a:t>
            </a:r>
            <a:r>
              <a:rPr lang="ru-RU" sz="2300" dirty="0" smtClean="0"/>
              <a:t>, – згадує Діана. Дівчина фарбується у яскраві кольори протягом шести років. Періодично чує у свою адресу зауваження та вигуки від перехожих.</a:t>
            </a:r>
            <a:r>
              <a:rPr lang="uk-UA" sz="2300" dirty="0" smtClean="0"/>
              <a:t> «</a:t>
            </a:r>
            <a:r>
              <a:rPr lang="ru-RU" sz="2300" dirty="0" smtClean="0"/>
              <a:t>В основному, на вулиці кричать, мовляв, о, зеленкою пофарбувалася. Нещодавно якісь хлопці сказали, що поголили </a:t>
            </a:r>
          </a:p>
          <a:p>
            <a:pPr>
              <a:buNone/>
            </a:pPr>
            <a:r>
              <a:rPr lang="ru-RU" sz="2300" dirty="0" smtClean="0"/>
              <a:t>     б мене</a:t>
            </a:r>
            <a:r>
              <a:rPr lang="uk-UA" sz="2300" dirty="0" smtClean="0"/>
              <a:t>»</a:t>
            </a:r>
            <a:r>
              <a:rPr lang="ru-RU" sz="2300" dirty="0" smtClean="0"/>
              <a:t>, – розповідає вона.</a:t>
            </a:r>
            <a:endParaRPr lang="ru-RU" sz="23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1026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67700" y="0"/>
            <a:ext cx="876300" cy="1300163"/>
          </a:xfrm>
          <a:prstGeom prst="rect">
            <a:avLst/>
          </a:prstGeom>
          <a:noFill/>
        </p:spPr>
      </p:pic>
      <p:pic>
        <p:nvPicPr>
          <p:cNvPr id="1027" name="Picture 3" descr="C:\Users\Ольга\Desktop\Без_названия__1_-removebg-preview.png"/>
          <p:cNvPicPr>
            <a:picLocks noChangeAspect="1" noChangeArrowheads="1"/>
          </p:cNvPicPr>
          <p:nvPr/>
        </p:nvPicPr>
        <p:blipFill>
          <a:blip r:embed="rId3"/>
          <a:srcRect l="30337" r="7865"/>
          <a:stretch>
            <a:fillRect/>
          </a:stretch>
        </p:blipFill>
        <p:spPr bwMode="auto">
          <a:xfrm>
            <a:off x="7358082" y="4812327"/>
            <a:ext cx="1785918" cy="20456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16" y="0"/>
            <a:ext cx="6043626" cy="128586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Обговорення ситуації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Чому, на Ваш погляд, дівчина фарбує своє волосся? </a:t>
            </a:r>
          </a:p>
          <a:p>
            <a:r>
              <a:rPr lang="ru-RU" dirty="0" smtClean="0"/>
              <a:t>Що б ви подумали, якби зустріли таку людину на своїй вулиці? Чому? </a:t>
            </a:r>
          </a:p>
          <a:p>
            <a:r>
              <a:rPr lang="ru-RU" dirty="0" smtClean="0"/>
              <a:t>Чи має вчитель право, на думку дітей, мати зелений або будь-який інший незвичний колір волосся і чому? </a:t>
            </a:r>
          </a:p>
          <a:p>
            <a:r>
              <a:rPr lang="ru-RU" dirty="0" smtClean="0"/>
              <a:t>Чи доводилося вам виглядати не так, як оточуючі? Якою була їхня реакція? Що ви при цьому відчували? </a:t>
            </a:r>
          </a:p>
          <a:p>
            <a:r>
              <a:rPr lang="ru-RU" dirty="0" smtClean="0"/>
              <a:t>Чи подобається вам вдягатися так, як усі, чи ви віддаєте перевагу зовнішньому вигляду, який би відрізняв вас від оточення? Чому?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2050" name="Picture 2" descr="C:\Users\Ольга\Desktop\images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944091" cy="1500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Закріплення вивченого матеріалу</a:t>
            </a:r>
            <a:endParaRPr lang="ru-RU" dirty="0">
              <a:solidFill>
                <a:srgbClr val="CC00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00237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Гра «Знайдіть правильну відповідь»</a:t>
            </a:r>
          </a:p>
          <a:p>
            <a:pPr algn="ctr"/>
            <a:r>
              <a:rPr lang="en-US" dirty="0" smtClean="0">
                <a:hlinkClick r:id="rId2"/>
              </a:rPr>
              <a:t>https://learningapps.org/watch?v=pyu2z2j5324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90912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5" descr="721637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4725" y="3505200"/>
            <a:ext cx="141287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Ольга\Desktop\1647018966_1-kartinkin-net-p-kartinki-uchenikov-dlya-prezentatsii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14348" y="3031699"/>
            <a:ext cx="3643338" cy="3826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28" y="116633"/>
            <a:ext cx="7886700" cy="954914"/>
          </a:xfrm>
          <a:noFill/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Дошка настрою</a:t>
            </a:r>
            <a:endParaRPr lang="ru-RU" sz="4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CC0099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Ольга\Desktop\free-png.ru-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85794"/>
            <a:ext cx="6215106" cy="5914479"/>
          </a:xfrm>
          <a:prstGeom prst="rect">
            <a:avLst/>
          </a:prstGeom>
          <a:noFill/>
        </p:spPr>
      </p:pic>
      <p:pic>
        <p:nvPicPr>
          <p:cNvPr id="8195" name="Picture 3" descr="C:\Users\Ольга\Desktop\букви\_005_yapfiles.ru.png"/>
          <p:cNvPicPr>
            <a:picLocks noChangeAspect="1" noChangeArrowheads="1"/>
          </p:cNvPicPr>
          <p:nvPr/>
        </p:nvPicPr>
        <p:blipFill>
          <a:blip r:embed="rId3" cstate="print"/>
          <a:srcRect l="13298" r="4521"/>
          <a:stretch>
            <a:fillRect/>
          </a:stretch>
        </p:blipFill>
        <p:spPr bwMode="auto">
          <a:xfrm>
            <a:off x="4643438" y="2714620"/>
            <a:ext cx="2579845" cy="1643074"/>
          </a:xfrm>
          <a:prstGeom prst="rect">
            <a:avLst/>
          </a:prstGeom>
          <a:noFill/>
        </p:spPr>
      </p:pic>
      <p:pic>
        <p:nvPicPr>
          <p:cNvPr id="8196" name="Picture 4" descr="C:\Users\Ольга\Desktop\1645708339_15-kartinkin-net-p-krasivie-kartinki-smailiki-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500570"/>
            <a:ext cx="1571636" cy="1571636"/>
          </a:xfrm>
          <a:prstGeom prst="rect">
            <a:avLst/>
          </a:prstGeom>
          <a:noFill/>
        </p:spPr>
      </p:pic>
      <p:pic>
        <p:nvPicPr>
          <p:cNvPr id="8197" name="Picture 5" descr="C:\Users\Ольга\Desktop\1576643035_1-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714884"/>
            <a:ext cx="1571636" cy="1571636"/>
          </a:xfrm>
          <a:prstGeom prst="rect">
            <a:avLst/>
          </a:prstGeom>
          <a:noFill/>
        </p:spPr>
      </p:pic>
      <p:pic>
        <p:nvPicPr>
          <p:cNvPr id="8198" name="Picture 6" descr="C:\Users\Ольга\Desktop\1647724840_3-amiel-club-p-super-smailiki-kartinki-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2500306"/>
            <a:ext cx="2974813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льга\Desktop\1642499775_36-abrakadabra-fun-p-klipart-na-prozrachnom-fone-shkola-uchenik-61.png"/>
          <p:cNvPicPr>
            <a:picLocks noChangeAspect="1" noChangeArrowheads="1"/>
          </p:cNvPicPr>
          <p:nvPr/>
        </p:nvPicPr>
        <p:blipFill>
          <a:blip r:embed="rId2"/>
          <a:srcRect t="51983"/>
          <a:stretch>
            <a:fillRect/>
          </a:stretch>
        </p:blipFill>
        <p:spPr bwMode="auto">
          <a:xfrm>
            <a:off x="0" y="3532936"/>
            <a:ext cx="9144000" cy="33250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Домашня робота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5"/>
            <a:ext cx="8229600" cy="214314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Зробіть аплікацію або колаж на тему «Сучасний український одяг».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Джерела </a:t>
            </a:r>
            <a:r>
              <a:rPr lang="uk-UA" b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література</a:t>
            </a:r>
            <a:endParaRPr lang="ru-RU" b="1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600" dirty="0" smtClean="0">
                <a:hlinkClick r:id="rId2"/>
              </a:rPr>
              <a:t>https://www.calameo.com/read/006191963f1754ce2c2ab</a:t>
            </a:r>
            <a:endParaRPr lang="uk-UA" sz="2600" dirty="0" smtClean="0">
              <a:hlinkClick r:id="rId2"/>
            </a:endParaRPr>
          </a:p>
          <a:p>
            <a:r>
              <a:rPr lang="en-US" sz="2600" dirty="0" smtClean="0">
                <a:hlinkClick r:id="rId2"/>
              </a:rPr>
              <a:t>https://pidruchnyk.com.ua/2645-kultura-dobrosusidstva-6-klas-aradzhyoni.html</a:t>
            </a:r>
            <a:endParaRPr lang="uk-UA" sz="2600" dirty="0" smtClean="0"/>
          </a:p>
          <a:p>
            <a:r>
              <a:rPr lang="en-US" sz="2600" dirty="0" smtClean="0">
                <a:hlinkClick r:id="rId3"/>
              </a:rPr>
              <a:t>https://osvita.ua/vnz/reports/psychology/10105/</a:t>
            </a:r>
            <a:endParaRPr lang="uk-UA" sz="2600" dirty="0" smtClean="0"/>
          </a:p>
          <a:p>
            <a:r>
              <a:rPr lang="en-US" sz="2600" dirty="0" smtClean="0">
                <a:hlinkClick r:id="rId4"/>
              </a:rPr>
              <a:t>https://uk.wikipedia.org/wiki/%D0%97%D0%BE%D0%B2%D0%BD%D1%96%D1%88%D0%BD%D1%96%D1%81%D1%82%D1%8C_(%D1%82%D0%BE%D0%BF%D0%BE%D0%BB%D0%BE%D0%B3%D1%96%D1%8F)</a:t>
            </a:r>
            <a:endParaRPr lang="uk-UA" sz="2600" dirty="0" smtClean="0"/>
          </a:p>
          <a:p>
            <a:r>
              <a:rPr lang="uk-UA" sz="2600" dirty="0" smtClean="0"/>
              <a:t>Культура добросусідства : підручн. Для 6 класу  закладів загальної середньої освіти / М. Араджионі, Л. Гретченко, О. Козорог, Н. Лебідь, В. Потапова., І. Унгурян, З. Філончук – К. : Видавничий дім «Основа», 2023. – 143 с. : іл. 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6472254" cy="65403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Очікування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7072362" cy="5786478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sz="1800" dirty="0" smtClean="0"/>
              <a:t>Учень/учениця:</a:t>
            </a:r>
          </a:p>
          <a:p>
            <a:pPr marL="0">
              <a:spcBef>
                <a:spcPts val="0"/>
              </a:spcBef>
            </a:pPr>
            <a:r>
              <a:rPr lang="uk-UA" sz="1800" dirty="0" smtClean="0"/>
              <a:t>визначає свої потреби, бажання, інтереси та цілі;</a:t>
            </a:r>
          </a:p>
          <a:p>
            <a:pPr marL="0">
              <a:spcBef>
                <a:spcPts val="0"/>
              </a:spcBef>
            </a:pPr>
            <a:r>
              <a:rPr lang="uk-UA" sz="1800" dirty="0" smtClean="0"/>
              <a:t>виявляє розуміння індивідуальних відмінностей інших осіб;  </a:t>
            </a:r>
          </a:p>
          <a:p>
            <a:pPr marL="0">
              <a:spcBef>
                <a:spcPts val="0"/>
              </a:spcBef>
            </a:pPr>
            <a:r>
              <a:rPr lang="uk-UA" sz="1800" dirty="0" smtClean="0"/>
              <a:t>визначає відмінності між людьми як ціннісну ознаку індивідуальності;  </a:t>
            </a:r>
          </a:p>
          <a:p>
            <a:pPr marL="0">
              <a:spcBef>
                <a:spcPts val="0"/>
              </a:spcBef>
            </a:pPr>
            <a:r>
              <a:rPr lang="uk-UA" sz="1800" dirty="0" smtClean="0"/>
              <a:t>аналізує вибір свій та інших осіб для здорового, безпечного життя;  </a:t>
            </a:r>
          </a:p>
          <a:p>
            <a:pPr marL="0">
              <a:spcBef>
                <a:spcPts val="0"/>
              </a:spcBef>
            </a:pPr>
            <a:r>
              <a:rPr lang="uk-UA" sz="1800" dirty="0" smtClean="0"/>
              <a:t>пояснює вибір власних альтернатив і рішень з огляду на вплив зовнішніх чинників;  </a:t>
            </a:r>
          </a:p>
          <a:p>
            <a:pPr marL="0">
              <a:spcBef>
                <a:spcPts val="0"/>
              </a:spcBef>
            </a:pPr>
            <a:r>
              <a:rPr lang="uk-UA" sz="1800" dirty="0" smtClean="0"/>
              <a:t>обирає продукти харчування, способи проведення дозвілля, відповідний одяг тощо, які приносять задоволення і користь для здоров’я, безпеки і добробуту;</a:t>
            </a:r>
          </a:p>
          <a:p>
            <a:pPr marL="0">
              <a:spcBef>
                <a:spcPts val="0"/>
              </a:spcBef>
            </a:pPr>
            <a:r>
              <a:rPr lang="uk-UA" sz="1800" dirty="0" smtClean="0"/>
              <a:t>розрізняє складники особистого простору (інтимний, соціальний, публічний), поважає свій і чужий особистий простір під час спілкування;  </a:t>
            </a:r>
          </a:p>
          <a:p>
            <a:pPr marL="0">
              <a:spcBef>
                <a:spcPts val="0"/>
              </a:spcBef>
            </a:pPr>
            <a:r>
              <a:rPr lang="uk-UA" sz="1800" dirty="0" smtClean="0"/>
              <a:t>толерантно ставиться до поглядів, переконань, інтересів та потреб інших осіб, що не загрожують здоров’ю, безпеці і добробуту;  </a:t>
            </a:r>
          </a:p>
          <a:p>
            <a:pPr marL="0">
              <a:spcBef>
                <a:spcPts val="0"/>
              </a:spcBef>
            </a:pPr>
            <a:r>
              <a:rPr lang="uk-UA" sz="1800" dirty="0" smtClean="0"/>
              <a:t>протидіє виявам тиску, агресії, маніпуляції і неповаги щодо себе та інших осіб.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42925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6" descr="C:\Users\Ольга\Desktop\15fdb46866a5e5126e24d9df90eeb25e.png"/>
          <p:cNvPicPr>
            <a:picLocks noChangeAspect="1" noChangeArrowheads="1"/>
          </p:cNvPicPr>
          <p:nvPr/>
        </p:nvPicPr>
        <p:blipFill>
          <a:blip r:embed="rId2"/>
          <a:srcRect l="27967"/>
          <a:stretch>
            <a:fillRect/>
          </a:stretch>
        </p:blipFill>
        <p:spPr bwMode="auto">
          <a:xfrm flipH="1">
            <a:off x="6643702" y="0"/>
            <a:ext cx="25003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Ольга\Desktop\free-png.ru-51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601" y="1163589"/>
            <a:ext cx="7848489" cy="54801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Мотивація до навчання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3786190"/>
            <a:ext cx="6286544" cy="257176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Пригадай, що ти вже знаєш за цією темою. </a:t>
            </a:r>
          </a:p>
          <a:p>
            <a:pPr algn="ctr"/>
            <a:r>
              <a:rPr lang="ru-RU" dirty="0" smtClean="0"/>
              <a:t>Чого саме ви очікуєте від </a:t>
            </a:r>
          </a:p>
          <a:p>
            <a:pPr algn="ctr">
              <a:buNone/>
            </a:pPr>
            <a:r>
              <a:rPr lang="ru-RU" dirty="0" smtClean="0"/>
              <a:t>  цього уроку?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714612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5329246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Асоціації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14282" y="6357958"/>
            <a:ext cx="2895600" cy="365125"/>
          </a:xfrm>
        </p:spPr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3" name="Picture 3" descr="C:\Users\Ольга\Desktop\Untitled__1_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7010" y="1"/>
            <a:ext cx="6406991" cy="6858000"/>
          </a:xfrm>
          <a:prstGeom prst="rect">
            <a:avLst/>
          </a:prstGeom>
          <a:noFill/>
        </p:spPr>
      </p:pic>
      <p:pic>
        <p:nvPicPr>
          <p:cNvPr id="6" name="Picture 3" descr="C:\Users\User\Desktop\17844908466b614e00320707a3fec4cb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786058"/>
            <a:ext cx="3571868" cy="32219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5929354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Бесіда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714488"/>
            <a:ext cx="8501122" cy="4625989"/>
          </a:xfrm>
        </p:spPr>
        <p:txBody>
          <a:bodyPr>
            <a:normAutofit/>
          </a:bodyPr>
          <a:lstStyle/>
          <a:p>
            <a:r>
              <a:rPr lang="ru-RU" sz="2600" dirty="0" smtClean="0"/>
              <a:t>Який одяг був розповсюджений у нашому регіоні в давнину та є популярним у наш час? </a:t>
            </a:r>
          </a:p>
          <a:p>
            <a:r>
              <a:rPr lang="ru-RU" sz="2600" dirty="0" smtClean="0"/>
              <a:t>Чому люди носять прикраси, змінюють зачіски і фарбують волосся? </a:t>
            </a:r>
          </a:p>
          <a:p>
            <a:r>
              <a:rPr lang="ru-RU" sz="2600" dirty="0" smtClean="0"/>
              <a:t>Що з вашого одягу вам подобається </a:t>
            </a:r>
          </a:p>
          <a:p>
            <a:pPr>
              <a:buNone/>
            </a:pPr>
            <a:r>
              <a:rPr lang="ru-RU" sz="2600" dirty="0" smtClean="0"/>
              <a:t>    найбільше і чому? </a:t>
            </a:r>
          </a:p>
          <a:p>
            <a:r>
              <a:rPr lang="ru-RU" sz="2600" dirty="0" smtClean="0"/>
              <a:t>Як ви </a:t>
            </a:r>
            <a:r>
              <a:rPr lang="ru-RU" sz="2600" dirty="0" err="1" smtClean="0"/>
              <a:t>дбаєте</a:t>
            </a:r>
            <a:r>
              <a:rPr lang="ru-RU" sz="2600" dirty="0" smtClean="0"/>
              <a:t> про свій гардероб?</a:t>
            </a:r>
          </a:p>
          <a:p>
            <a:r>
              <a:rPr lang="uk-UA" sz="2600" dirty="0" smtClean="0"/>
              <a:t>Що може розповісти одяг про людину?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1027" name="Picture 3" descr="D:\ЗАВУЧ\КАРТИНКИ\rmk2295slm_sofia_the_first_gi-kopij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715140" y="3254257"/>
            <a:ext cx="2428860" cy="3603743"/>
          </a:xfrm>
          <a:prstGeom prst="rect">
            <a:avLst/>
          </a:prstGeom>
          <a:noFill/>
        </p:spPr>
      </p:pic>
      <p:pic>
        <p:nvPicPr>
          <p:cNvPr id="1028" name="Picture 4" descr="D:\ЗАВУЧ\КАРТИНКИ\precious-moments-3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101204" cy="1857364"/>
          </a:xfrm>
          <a:prstGeom prst="rect">
            <a:avLst/>
          </a:prstGeom>
          <a:noFill/>
        </p:spPr>
      </p:pic>
      <p:pic>
        <p:nvPicPr>
          <p:cNvPr id="1029" name="Picture 5" descr="D:\ЗАВУЧ\КАРТИНКИ\КАРТИНКИ КД\Мода\20012023_shite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7" y="0"/>
            <a:ext cx="2285984" cy="1753360"/>
          </a:xfrm>
          <a:prstGeom prst="rect">
            <a:avLst/>
          </a:prstGeom>
          <a:noFill/>
        </p:spPr>
      </p:pic>
      <p:pic>
        <p:nvPicPr>
          <p:cNvPr id="1030" name="Picture 6" descr="D:\ЗАВУЧ\КАРТИНКИ\КАРТИНКИ КД\Мода\752951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5714992"/>
            <a:ext cx="1143008" cy="1143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71414"/>
            <a:ext cx="7143800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928694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25 – 26.</a:t>
            </a:r>
            <a:endParaRPr lang="ru-RU" dirty="0" smtClean="0"/>
          </a:p>
        </p:txBody>
      </p:sp>
      <p:pic>
        <p:nvPicPr>
          <p:cNvPr id="14" name="Picture 3" descr="C:\Users\Ольга\Desktop\1641852963_20-flomaster-club-p-risunok-na-temu-invalidnost-krasivie-risun-29.png"/>
          <p:cNvPicPr>
            <a:picLocks noChangeAspect="1" noChangeArrowheads="1"/>
          </p:cNvPicPr>
          <p:nvPr/>
        </p:nvPicPr>
        <p:blipFill>
          <a:blip r:embed="rId2"/>
          <a:srcRect l="-3443" t="13725" r="-9133" b="23530"/>
          <a:stretch>
            <a:fillRect/>
          </a:stretch>
        </p:blipFill>
        <p:spPr bwMode="auto">
          <a:xfrm>
            <a:off x="3814758" y="1142984"/>
            <a:ext cx="5329274" cy="2786082"/>
          </a:xfrm>
          <a:prstGeom prst="rect">
            <a:avLst/>
          </a:prstGeom>
          <a:noFill/>
        </p:spPr>
      </p:pic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57289" y="1437225"/>
            <a:ext cx="1925779" cy="2774245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4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6"/>
          <a:srcRect r="13123"/>
          <a:stretch>
            <a:fillRect/>
          </a:stretch>
        </p:blipFill>
        <p:spPr bwMode="auto">
          <a:xfrm flipH="1">
            <a:off x="3214677" y="3139879"/>
            <a:ext cx="2714644" cy="3718121"/>
          </a:xfrm>
          <a:prstGeom prst="rect">
            <a:avLst/>
          </a:prstGeom>
          <a:noFill/>
        </p:spPr>
      </p:pic>
      <p:pic>
        <p:nvPicPr>
          <p:cNvPr id="1026" name="Picture 2" descr="G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333036" cy="1857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770" y="214290"/>
            <a:ext cx="7186634" cy="178595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в парах: складання сенкану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14390" y="2143117"/>
            <a:ext cx="3400420" cy="3286148"/>
          </a:xfrm>
        </p:spPr>
        <p:txBody>
          <a:bodyPr/>
          <a:lstStyle/>
          <a:p>
            <a:pPr>
              <a:buNone/>
            </a:pPr>
            <a:r>
              <a:rPr lang="uk-UA" b="1" dirty="0" smtClean="0">
                <a:solidFill>
                  <a:srgbClr val="0000FF"/>
                </a:solidFill>
              </a:rPr>
              <a:t>МОДА</a:t>
            </a:r>
          </a:p>
          <a:p>
            <a:pPr>
              <a:buNone/>
            </a:pPr>
            <a:r>
              <a:rPr lang="uk-UA" b="1" dirty="0" smtClean="0">
                <a:solidFill>
                  <a:srgbClr val="0000FF"/>
                </a:solidFill>
              </a:rPr>
              <a:t>..</a:t>
            </a:r>
          </a:p>
          <a:p>
            <a:pPr>
              <a:buNone/>
            </a:pPr>
            <a:r>
              <a:rPr lang="uk-UA" b="1" dirty="0" smtClean="0">
                <a:solidFill>
                  <a:srgbClr val="0000FF"/>
                </a:solidFill>
              </a:rPr>
              <a:t>…</a:t>
            </a:r>
          </a:p>
          <a:p>
            <a:pPr>
              <a:buNone/>
            </a:pPr>
            <a:r>
              <a:rPr lang="uk-UA" b="1" dirty="0" smtClean="0">
                <a:solidFill>
                  <a:srgbClr val="0000FF"/>
                </a:solidFill>
              </a:rPr>
              <a:t>….</a:t>
            </a:r>
          </a:p>
          <a:p>
            <a:pPr>
              <a:buNone/>
            </a:pPr>
            <a:r>
              <a:rPr lang="uk-UA" b="1" dirty="0" smtClean="0">
                <a:solidFill>
                  <a:srgbClr val="0000FF"/>
                </a:solidFill>
              </a:rPr>
              <a:t>…..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929058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2050" name="Picture 2" descr="C:\Users\Ольга\Desktop\istockphoto-1188175692-612x612-removebg-preview.png"/>
          <p:cNvPicPr>
            <a:picLocks noChangeAspect="1" noChangeArrowheads="1"/>
          </p:cNvPicPr>
          <p:nvPr/>
        </p:nvPicPr>
        <p:blipFill>
          <a:blip r:embed="rId2"/>
          <a:srcRect l="19970" t="22220" r="18354" b="17285"/>
          <a:stretch>
            <a:fillRect/>
          </a:stretch>
        </p:blipFill>
        <p:spPr bwMode="auto">
          <a:xfrm>
            <a:off x="0" y="0"/>
            <a:ext cx="2000232" cy="1400140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172108" y="2143116"/>
            <a:ext cx="3400420" cy="3286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КОСТЮМ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…..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 descr="C:\Users\Ольга\Desktop\istockphoto-500493269-612x612-removebg-preview.png"/>
          <p:cNvPicPr>
            <a:picLocks noChangeAspect="1" noChangeArrowheads="1"/>
          </p:cNvPicPr>
          <p:nvPr/>
        </p:nvPicPr>
        <p:blipFill>
          <a:blip r:embed="rId3"/>
          <a:srcRect l="7247" b="6522"/>
          <a:stretch>
            <a:fillRect/>
          </a:stretch>
        </p:blipFill>
        <p:spPr bwMode="auto">
          <a:xfrm>
            <a:off x="0" y="3786190"/>
            <a:ext cx="4572000" cy="3071810"/>
          </a:xfrm>
          <a:prstGeom prst="rect">
            <a:avLst/>
          </a:prstGeom>
          <a:noFill/>
        </p:spPr>
      </p:pic>
      <p:pic>
        <p:nvPicPr>
          <p:cNvPr id="2052" name="Picture 4" descr="C:\Users\Ольга\Desktop\images__4_-removebg-preview.png"/>
          <p:cNvPicPr>
            <a:picLocks noChangeAspect="1" noChangeArrowheads="1"/>
          </p:cNvPicPr>
          <p:nvPr/>
        </p:nvPicPr>
        <p:blipFill>
          <a:blip r:embed="rId4"/>
          <a:srcRect l="14633" r="51618" b="52632"/>
          <a:stretch>
            <a:fillRect/>
          </a:stretch>
        </p:blipFill>
        <p:spPr bwMode="auto">
          <a:xfrm flipH="1">
            <a:off x="7929586" y="3743391"/>
            <a:ext cx="1214414" cy="1542997"/>
          </a:xfrm>
          <a:prstGeom prst="rect">
            <a:avLst/>
          </a:prstGeom>
          <a:noFill/>
        </p:spPr>
      </p:pic>
      <p:pic>
        <p:nvPicPr>
          <p:cNvPr id="10" name="Picture 4" descr="C:\Users\Ольга\Desktop\images__4_-removebg-preview.png"/>
          <p:cNvPicPr>
            <a:picLocks noChangeAspect="1" noChangeArrowheads="1"/>
          </p:cNvPicPr>
          <p:nvPr/>
        </p:nvPicPr>
        <p:blipFill>
          <a:blip r:embed="rId4"/>
          <a:srcRect l="14633" t="46054" r="54879" b="25436"/>
          <a:stretch>
            <a:fillRect/>
          </a:stretch>
        </p:blipFill>
        <p:spPr bwMode="auto">
          <a:xfrm>
            <a:off x="7929586" y="5214950"/>
            <a:ext cx="1071570" cy="928694"/>
          </a:xfrm>
          <a:prstGeom prst="rect">
            <a:avLst/>
          </a:prstGeom>
          <a:noFill/>
        </p:spPr>
      </p:pic>
      <p:pic>
        <p:nvPicPr>
          <p:cNvPr id="11" name="Picture 4" descr="C:\Users\Ольга\Desktop\images__4_-removebg-preview.png"/>
          <p:cNvPicPr>
            <a:picLocks noChangeAspect="1" noChangeArrowheads="1"/>
          </p:cNvPicPr>
          <p:nvPr/>
        </p:nvPicPr>
        <p:blipFill>
          <a:blip r:embed="rId4"/>
          <a:srcRect l="41056" t="50441" r="12195" b="4385"/>
          <a:stretch>
            <a:fillRect/>
          </a:stretch>
        </p:blipFill>
        <p:spPr bwMode="auto">
          <a:xfrm>
            <a:off x="6572264" y="5386465"/>
            <a:ext cx="1643074" cy="1471535"/>
          </a:xfrm>
          <a:prstGeom prst="rect">
            <a:avLst/>
          </a:prstGeom>
          <a:noFill/>
        </p:spPr>
      </p:pic>
      <p:pic>
        <p:nvPicPr>
          <p:cNvPr id="12" name="Picture 4" descr="C:\Users\Ольга\Desktop\images__4_-removebg-preview.png"/>
          <p:cNvPicPr>
            <a:picLocks noChangeAspect="1" noChangeArrowheads="1"/>
          </p:cNvPicPr>
          <p:nvPr/>
        </p:nvPicPr>
        <p:blipFill>
          <a:blip r:embed="rId4"/>
          <a:srcRect l="48382" t="6579" r="11912" b="47366"/>
          <a:stretch>
            <a:fillRect/>
          </a:stretch>
        </p:blipFill>
        <p:spPr bwMode="auto">
          <a:xfrm flipH="1">
            <a:off x="6572264" y="3857628"/>
            <a:ext cx="1428760" cy="1500198"/>
          </a:xfrm>
          <a:prstGeom prst="rect">
            <a:avLst/>
          </a:prstGeom>
          <a:noFill/>
        </p:spPr>
      </p:pic>
      <p:pic>
        <p:nvPicPr>
          <p:cNvPr id="13" name="Picture 3" descr="C:\Users\Ольга\Desktop\images__5_-removebg-preview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7858143" y="0"/>
            <a:ext cx="1285857" cy="1214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1757</Words>
  <PresentationFormat>Экран (4:3)</PresentationFormat>
  <Paragraphs>165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Щоб дізнатися про що буде сьогоднішній урок - розгадайте ребус</vt:lpstr>
      <vt:lpstr>Тема уроку: Зовнішні вияви індивідуальності: одяг, зачіска, косметика</vt:lpstr>
      <vt:lpstr>Привітання «Комплімент»</vt:lpstr>
      <vt:lpstr>Очікування </vt:lpstr>
      <vt:lpstr>Мотивація до навчання</vt:lpstr>
      <vt:lpstr>«Асоціації»</vt:lpstr>
      <vt:lpstr>Бесіда </vt:lpstr>
      <vt:lpstr>Робота з підручником</vt:lpstr>
      <vt:lpstr>Робота в парах: складання сенкану</vt:lpstr>
      <vt:lpstr>Словничок </vt:lpstr>
      <vt:lpstr>Перегляд відео «Мода за 100 секунд»</vt:lpstr>
      <vt:lpstr>Цікаво знати!</vt:lpstr>
      <vt:lpstr>Це цікаво знати!</vt:lpstr>
      <vt:lpstr>Це цікаво знати!</vt:lpstr>
      <vt:lpstr>Бліцобговорення </vt:lpstr>
      <vt:lpstr>Поміркуйте! Робота в групах </vt:lpstr>
      <vt:lpstr>Обговорення </vt:lpstr>
      <vt:lpstr>Це цікаво знати!</vt:lpstr>
      <vt:lpstr>Це цікаво знати!</vt:lpstr>
      <vt:lpstr>Це цікаво знати!</vt:lpstr>
      <vt:lpstr>Це цікаво знати!</vt:lpstr>
      <vt:lpstr>Це цікаво знати!</vt:lpstr>
      <vt:lpstr>Перегляд відео «Спадок/SPADOK. Черкаська область. Черкаський район»</vt:lpstr>
      <vt:lpstr>Інформація </vt:lpstr>
      <vt:lpstr>Інформація </vt:lpstr>
      <vt:lpstr>Інформація </vt:lpstr>
      <vt:lpstr>Інформація </vt:lpstr>
      <vt:lpstr>Експрес-обговорення </vt:lpstr>
      <vt:lpstr>Дослідницька робота</vt:lpstr>
      <vt:lpstr>Робота в парах</vt:lpstr>
      <vt:lpstr>Робота з підручником</vt:lpstr>
      <vt:lpstr>Групове обговорення питань</vt:lpstr>
      <vt:lpstr>Розбір ситуації</vt:lpstr>
      <vt:lpstr>Обговорення ситуації</vt:lpstr>
      <vt:lpstr>Закріплення вивченого матеріалу</vt:lpstr>
      <vt:lpstr>Дошка настрою</vt:lpstr>
      <vt:lpstr>Домашня робота</vt:lpstr>
      <vt:lpstr>Джерела та література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182</cp:revision>
  <dcterms:modified xsi:type="dcterms:W3CDTF">2024-01-22T13:22:20Z</dcterms:modified>
</cp:coreProperties>
</file>