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83" r:id="rId2"/>
    <p:sldId id="301" r:id="rId3"/>
    <p:sldId id="282" r:id="rId4"/>
    <p:sldId id="258" r:id="rId5"/>
    <p:sldId id="299" r:id="rId6"/>
    <p:sldId id="266" r:id="rId7"/>
    <p:sldId id="260" r:id="rId8"/>
    <p:sldId id="261" r:id="rId9"/>
    <p:sldId id="262" r:id="rId10"/>
    <p:sldId id="267" r:id="rId11"/>
    <p:sldId id="268" r:id="rId12"/>
    <p:sldId id="269" r:id="rId13"/>
    <p:sldId id="270" r:id="rId14"/>
    <p:sldId id="271" r:id="rId15"/>
    <p:sldId id="272" r:id="rId16"/>
    <p:sldId id="280" r:id="rId17"/>
    <p:sldId id="274" r:id="rId18"/>
    <p:sldId id="275" r:id="rId19"/>
    <p:sldId id="276" r:id="rId20"/>
    <p:sldId id="277" r:id="rId21"/>
    <p:sldId id="278" r:id="rId22"/>
    <p:sldId id="279" r:id="rId23"/>
    <p:sldId id="284" r:id="rId24"/>
    <p:sldId id="285" r:id="rId25"/>
    <p:sldId id="286" r:id="rId26"/>
    <p:sldId id="289" r:id="rId27"/>
    <p:sldId id="296" r:id="rId28"/>
    <p:sldId id="295" r:id="rId29"/>
    <p:sldId id="294" r:id="rId30"/>
    <p:sldId id="291" r:id="rId31"/>
    <p:sldId id="292" r:id="rId32"/>
    <p:sldId id="298" r:id="rId33"/>
    <p:sldId id="264" r:id="rId34"/>
    <p:sldId id="265" r:id="rId35"/>
    <p:sldId id="26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0FFFF"/>
    <a:srgbClr val="CC99FF"/>
    <a:srgbClr val="0033CC"/>
    <a:srgbClr val="FF3300"/>
    <a:srgbClr val="993300"/>
    <a:srgbClr val="00FF00"/>
    <a:srgbClr val="9933FF"/>
    <a:srgbClr val="FF3399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07830-3F00-41FE-9C79-6D2C0B47DA7C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B6103-860A-41DC-A019-180D9A78E6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B6103-860A-41DC-A019-180D9A78E67F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B2CA-7C35-40D5-9D97-FAFB04196A87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AEE7D-AEDC-4480-94A8-FDDEBD162114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A1F5C-B6B5-4A57-A28E-954A4DA27085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D8D8E-04DB-45DE-A97D-52188836C8BF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E5D3C-C89E-41E2-8971-2E7675C73AE7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E1F4-42BC-46CC-B09C-C8E5407A31C8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6C50-F0CB-452D-91A8-0ACE6EE3E0D7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E488-655C-4FF7-821E-C2CB78B385B2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FEBB-390A-4754-B744-90DA082E2CB4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2EF2-AE2D-418C-92F7-90CB56AD3179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02DA-6CEC-40DF-A5AE-C13336FE950E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2A103-60AF-42A3-BDCD-F155E6357AD4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gif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ua.izzi.digital/DOS/308410/352660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1.png"/><Relationship Id="rId10" Type="http://schemas.openxmlformats.org/officeDocument/2006/relationships/image" Target="../media/image70.png"/><Relationship Id="rId4" Type="http://schemas.openxmlformats.org/officeDocument/2006/relationships/image" Target="../media/image68.pn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29.jpe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29.jpe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hyperlink" Target="https://learningapps.org/watch?v=pbug9hncj2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uk.economy-pedia.com/11040269-human-needs" TargetMode="External"/><Relationship Id="rId2" Type="http://schemas.openxmlformats.org/officeDocument/2006/relationships/hyperlink" Target="https://uk.wikipedia.org/wiki/%D0%9F%D1%96%D1%80%D0%B0%D0%BC%D1%96%D0%B4%D0%B0_%D0%BF%D0%BE%D1%82%D1%80%D0%B5%D0%B1_%D0%90%D0%B1%D1%80%D0%B0%D0%B3%D0%B0%D0%BC%D0%B0_%D0%9C%D0%B0%D1%81%D0%BB%D0%BE%D1%83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 дізнатися про що буде сьогоднішній урок - розгадайте ребус</a:t>
            </a:r>
            <a:endParaRPr lang="ru-RU" dirty="0">
              <a:solidFill>
                <a:srgbClr val="CC0099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072198" y="628652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785786" y="5715016"/>
            <a:ext cx="5357850" cy="1142984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3600" b="1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/>
              </a:rPr>
              <a:t>Ресурси   </a:t>
            </a:r>
            <a:endParaRPr lang="ru-RU" sz="3600" b="1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Georgia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 rot="10800000">
            <a:off x="2071670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 rot="10800000">
            <a:off x="2428860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3929058" y="5000636"/>
            <a:ext cx="164307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Georgia" pitchFamily="18" charset="0"/>
              <a:buNone/>
            </a:pPr>
            <a:r>
              <a:rPr lang="uk-UA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= Р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 rot="10800000">
            <a:off x="2786051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Picture 2" descr="C:\Users\Ольга\Desktop\1674190809_papik-pro-p-resheto-risunok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02" y="3143248"/>
            <a:ext cx="2576872" cy="1714512"/>
          </a:xfrm>
          <a:prstGeom prst="rect">
            <a:avLst/>
          </a:prstGeom>
          <a:noFill/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 rot="10800000">
            <a:off x="1714481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:\ЗАВУЧ\КАРТИНКИ\КАРТИНКИ КД\Мода\7411d26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2424227"/>
            <a:ext cx="2714644" cy="2806768"/>
          </a:xfrm>
          <a:prstGeom prst="rect">
            <a:avLst/>
          </a:prstGeom>
          <a:noFill/>
        </p:spPr>
      </p:pic>
      <p:pic>
        <p:nvPicPr>
          <p:cNvPr id="1027" name="Picture 3" descr="C:\Users\Ольга\Desktop\cheese_PNG2530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9455" y="3143248"/>
            <a:ext cx="2634577" cy="2228852"/>
          </a:xfrm>
          <a:prstGeom prst="rect">
            <a:avLst/>
          </a:prstGeom>
          <a:noFill/>
        </p:spPr>
      </p:pic>
      <p:sp>
        <p:nvSpPr>
          <p:cNvPr id="17" name="Заголовок 1"/>
          <p:cNvSpPr txBox="1">
            <a:spLocks/>
          </p:cNvSpPr>
          <p:nvPr/>
        </p:nvSpPr>
        <p:spPr bwMode="auto">
          <a:xfrm rot="10800000">
            <a:off x="5286380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auto">
          <a:xfrm rot="10800000">
            <a:off x="5643570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 bwMode="auto">
          <a:xfrm rot="10800000">
            <a:off x="8429652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400948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Стор. 38, вправа 2:</a:t>
            </a:r>
          </a:p>
          <a:p>
            <a:r>
              <a:rPr lang="ru-RU" sz="2800" dirty="0" smtClean="0"/>
              <a:t>Розкрий зміст понять потреба, бажання та ресурс. Для цього доповни ряд словами, які ви вже написали в першій вправі. </a:t>
            </a:r>
          </a:p>
          <a:p>
            <a:r>
              <a:rPr lang="ru-RU" sz="28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Потреба. </a:t>
            </a:r>
            <a:r>
              <a:rPr lang="ru-RU" sz="2800" dirty="0" smtClean="0"/>
              <a:t>Я потребую… </a:t>
            </a:r>
          </a:p>
          <a:p>
            <a:r>
              <a:rPr lang="ru-RU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Бажання. </a:t>
            </a:r>
            <a:r>
              <a:rPr lang="ru-RU" sz="2800" dirty="0" smtClean="0"/>
              <a:t>Я бажаю… </a:t>
            </a:r>
          </a:p>
          <a:p>
            <a:r>
              <a:rPr lang="ru-RU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Ресурс. </a:t>
            </a:r>
            <a:r>
              <a:rPr lang="ru-RU" sz="2800" dirty="0" smtClean="0"/>
              <a:t>Я володію…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714612" y="6356350"/>
            <a:ext cx="2895600" cy="365125"/>
          </a:xfrm>
        </p:spPr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3074" name="Picture 2" descr="D:\ЗАВУЧ\КАРТИНКИ\КАРТИНКИ КД\Мультики\0_98d35_d461aa18_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3251126"/>
            <a:ext cx="3643306" cy="3606873"/>
          </a:xfrm>
          <a:prstGeom prst="rect">
            <a:avLst/>
          </a:prstGeom>
          <a:noFill/>
        </p:spPr>
      </p:pic>
      <p:pic>
        <p:nvPicPr>
          <p:cNvPr id="3076" name="Picture 4" descr="D:\ЗАВУЧ\КАРТИНКИ\КАРТИНКИ КД\Мультики\1674166388_papik-pro-p-risunok-volni-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38803"/>
            <a:ext cx="2026366" cy="1219197"/>
          </a:xfrm>
          <a:prstGeom prst="rect">
            <a:avLst/>
          </a:prstGeom>
          <a:noFill/>
        </p:spPr>
      </p:pic>
      <p:pic>
        <p:nvPicPr>
          <p:cNvPr id="3077" name="Picture 5" descr="D:\ЗАВУЧ\КАРТИНКИ\КАРТИНКИ КД\Мультики\1674166388_papik-pro-p-risunok-volni-29.png"/>
          <p:cNvPicPr>
            <a:picLocks noChangeAspect="1" noChangeArrowheads="1"/>
          </p:cNvPicPr>
          <p:nvPr/>
        </p:nvPicPr>
        <p:blipFill>
          <a:blip r:embed="rId4"/>
          <a:srcRect r="27500" b="43767"/>
          <a:stretch>
            <a:fillRect/>
          </a:stretch>
        </p:blipFill>
        <p:spPr bwMode="auto">
          <a:xfrm flipH="1">
            <a:off x="1285852" y="5929330"/>
            <a:ext cx="1895274" cy="928670"/>
          </a:xfrm>
          <a:prstGeom prst="rect">
            <a:avLst/>
          </a:prstGeom>
          <a:noFill/>
        </p:spPr>
      </p:pic>
      <p:pic>
        <p:nvPicPr>
          <p:cNvPr id="3075" name="Picture 3" descr="D:\ЗАВУЧ\КАРТИНКИ\КАРТИНКИ КД\Мультики\0_1144cb_d8eb7fb3_M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62" y="5000636"/>
            <a:ext cx="1314410" cy="1642300"/>
          </a:xfrm>
          <a:prstGeom prst="rect">
            <a:avLst/>
          </a:prstGeom>
          <a:noFill/>
        </p:spPr>
      </p:pic>
      <p:pic>
        <p:nvPicPr>
          <p:cNvPr id="9" name="Picture 2" descr="E:\2023-2024 н.р\2 КУЛЬТУРА ДОБРОСУСІДСТВА\6 клас\УРОКИ 6 кл 2023-2024\підр.6 кл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106314" cy="1541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68346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Читання притчі стор. 38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2" y="1142984"/>
            <a:ext cx="8215370" cy="5500726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Алмаз</a:t>
            </a:r>
          </a:p>
          <a:p>
            <a:pPr algn="just">
              <a:buNone/>
            </a:pPr>
            <a:r>
              <a:rPr lang="ru-RU" dirty="0" smtClean="0"/>
              <a:t>         Одного разу бідний селянин знайшов на своїй ділянці напрочуд красивий камінець. Чоловік подумав, що він міг би сподобатися його малечі. Вони б із радістю з ним гралися. Тому селянин приніс камінчик додому. </a:t>
            </a:r>
          </a:p>
          <a:p>
            <a:pPr algn="just">
              <a:buNone/>
            </a:pPr>
            <a:r>
              <a:rPr lang="ru-RU" dirty="0" smtClean="0"/>
              <a:t>         Діти — скрізь діти! Вони грали з камінчиком доти, поки той їм не набрид. Після цього залишили на вікні й забули про нього. </a:t>
            </a:r>
          </a:p>
          <a:p>
            <a:pPr algn="just">
              <a:buNone/>
            </a:pPr>
            <a:r>
              <a:rPr lang="ru-RU" dirty="0" smtClean="0"/>
              <a:t>        Якось монах, проходячи через гори, шукав, де б йому переночувати. Селянин запросив його до свого дому. Після вечері монах, який був мандрівником і знав безліч новин про все на світі, у розмові із чоловіком між іншим сказав: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1026" name="Picture 2" descr="C:\Users\Ольга\Desktop\3333-removebg-preview.png"/>
          <p:cNvPicPr>
            <a:picLocks noChangeAspect="1" noChangeArrowheads="1"/>
          </p:cNvPicPr>
          <p:nvPr/>
        </p:nvPicPr>
        <p:blipFill>
          <a:blip r:embed="rId2"/>
          <a:srcRect l="26667" r="33333"/>
          <a:stretch>
            <a:fillRect/>
          </a:stretch>
        </p:blipFill>
        <p:spPr bwMode="auto">
          <a:xfrm>
            <a:off x="8072462" y="4561791"/>
            <a:ext cx="1071538" cy="2296210"/>
          </a:xfrm>
          <a:prstGeom prst="rect">
            <a:avLst/>
          </a:prstGeom>
          <a:noFill/>
        </p:spPr>
      </p:pic>
      <p:pic>
        <p:nvPicPr>
          <p:cNvPr id="1027" name="Picture 3" descr="C:\Users\Ольга\Desktop\001-removebg-preview.png"/>
          <p:cNvPicPr>
            <a:picLocks noChangeAspect="1" noChangeArrowheads="1"/>
          </p:cNvPicPr>
          <p:nvPr/>
        </p:nvPicPr>
        <p:blipFill>
          <a:blip r:embed="rId3" cstate="print"/>
          <a:srcRect r="23677"/>
          <a:stretch>
            <a:fillRect/>
          </a:stretch>
        </p:blipFill>
        <p:spPr bwMode="auto">
          <a:xfrm>
            <a:off x="8035471" y="2500307"/>
            <a:ext cx="1108528" cy="1143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428604"/>
            <a:ext cx="8401080" cy="591187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 smtClean="0"/>
              <a:t>         </a:t>
            </a:r>
            <a:r>
              <a:rPr lang="ru-RU" sz="2700" dirty="0" smtClean="0"/>
              <a:t>— Що ти тут робиш? Я знаю місце, де можна знайти алмази прямо на березі річки. І, доклавши трохи зусиль, ти міг би казково розбагатіти. Якщо ж продовжиш тяжко працювати на своїй землі, то не зможеш жити в достатку. Навіщо витрачати життя даремно? </a:t>
            </a:r>
          </a:p>
          <a:p>
            <a:pPr algn="just">
              <a:buNone/>
            </a:pPr>
            <a:r>
              <a:rPr lang="ru-RU" sz="2700" dirty="0" smtClean="0"/>
              <a:t>       Наступного ранку монах пішов, але надія, яку він посіяв, захопила бідняка цілком. Чоловік не знав, що це за річка і де саме вона протікає, але вирішив іти її шукати. На прощання він сказав дружині та дітям:</a:t>
            </a:r>
          </a:p>
          <a:p>
            <a:pPr algn="just">
              <a:buNone/>
            </a:pPr>
            <a:r>
              <a:rPr lang="ru-RU" sz="2700" dirty="0" smtClean="0"/>
              <a:t>       — Ви повинні почекати мене, найбільше років п’ять, і я повернуся багатим!</a:t>
            </a:r>
            <a:endParaRPr lang="ru-RU" sz="27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533788" y="635635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121" name="Picture 1" descr="D:\ЗАВУЧ\КАРТИНКИ\КАРТИНКИ КД\Мультики\1620206433_27-phonoteka_org-p-fon-vodoema-dlya-detei-43.png"/>
          <p:cNvPicPr>
            <a:picLocks noChangeAspect="1" noChangeArrowheads="1"/>
          </p:cNvPicPr>
          <p:nvPr/>
        </p:nvPicPr>
        <p:blipFill>
          <a:blip r:embed="rId2" cstate="print"/>
          <a:srcRect b="20222"/>
          <a:stretch>
            <a:fillRect/>
          </a:stretch>
        </p:blipFill>
        <p:spPr bwMode="auto">
          <a:xfrm flipH="1">
            <a:off x="6572264" y="5507415"/>
            <a:ext cx="2571736" cy="1350585"/>
          </a:xfrm>
          <a:prstGeom prst="rect">
            <a:avLst/>
          </a:prstGeom>
          <a:noFill/>
        </p:spPr>
      </p:pic>
      <p:pic>
        <p:nvPicPr>
          <p:cNvPr id="2051" name="Picture 3" descr="C:\Users\Ольга\Desktop\1639301388_4-papik-pro-p-reka-klipart-4.png"/>
          <p:cNvPicPr>
            <a:picLocks noChangeAspect="1" noChangeArrowheads="1"/>
          </p:cNvPicPr>
          <p:nvPr/>
        </p:nvPicPr>
        <p:blipFill>
          <a:blip r:embed="rId3"/>
          <a:srcRect b="48288"/>
          <a:stretch>
            <a:fillRect/>
          </a:stretch>
        </p:blipFill>
        <p:spPr bwMode="auto">
          <a:xfrm>
            <a:off x="0" y="6237752"/>
            <a:ext cx="3214678" cy="620248"/>
          </a:xfrm>
          <a:prstGeom prst="rect">
            <a:avLst/>
          </a:prstGeom>
          <a:noFill/>
        </p:spPr>
      </p:pic>
      <p:pic>
        <p:nvPicPr>
          <p:cNvPr id="7" name="Picture 1" descr="D:\ЗАВУЧ\КАРТИНКИ\КАРТИНКИ КД\Мультики\1620206433_27-phonoteka_org-p-fon-vodoema-dlya-detei-43.png"/>
          <p:cNvPicPr>
            <a:picLocks noChangeAspect="1" noChangeArrowheads="1"/>
          </p:cNvPicPr>
          <p:nvPr/>
        </p:nvPicPr>
        <p:blipFill>
          <a:blip r:embed="rId4" cstate="print"/>
          <a:srcRect r="75001" b="24044"/>
          <a:stretch>
            <a:fillRect/>
          </a:stretch>
        </p:blipFill>
        <p:spPr bwMode="auto">
          <a:xfrm flipH="1">
            <a:off x="3000364" y="6000744"/>
            <a:ext cx="428628" cy="857256"/>
          </a:xfrm>
          <a:prstGeom prst="rect">
            <a:avLst/>
          </a:prstGeom>
          <a:noFill/>
        </p:spPr>
      </p:pic>
      <p:pic>
        <p:nvPicPr>
          <p:cNvPr id="8" name="Picture 1" descr="D:\ЗАВУЧ\КАРТИНКИ\КАРТИНКИ КД\Мультики\1620206433_27-phonoteka_org-p-fon-vodoema-dlya-detei-43.png"/>
          <p:cNvPicPr>
            <a:picLocks noChangeAspect="1" noChangeArrowheads="1"/>
          </p:cNvPicPr>
          <p:nvPr/>
        </p:nvPicPr>
        <p:blipFill>
          <a:blip r:embed="rId4" cstate="print"/>
          <a:srcRect r="83334" b="24044"/>
          <a:stretch>
            <a:fillRect/>
          </a:stretch>
        </p:blipFill>
        <p:spPr bwMode="auto">
          <a:xfrm flipH="1">
            <a:off x="3071802" y="6000744"/>
            <a:ext cx="285752" cy="857256"/>
          </a:xfrm>
          <a:prstGeom prst="rect">
            <a:avLst/>
          </a:prstGeom>
          <a:noFill/>
        </p:spPr>
      </p:pic>
      <p:pic>
        <p:nvPicPr>
          <p:cNvPr id="9" name="Picture 1" descr="D:\ЗАВУЧ\КАРТИНКИ\КАРТИНКИ КД\Мультики\1620206433_27-phonoteka_org-p-fon-vodoema-dlya-detei-43.png"/>
          <p:cNvPicPr>
            <a:picLocks noChangeAspect="1" noChangeArrowheads="1"/>
          </p:cNvPicPr>
          <p:nvPr/>
        </p:nvPicPr>
        <p:blipFill>
          <a:blip r:embed="rId5" cstate="print"/>
          <a:srcRect r="83334" b="24044"/>
          <a:stretch>
            <a:fillRect/>
          </a:stretch>
        </p:blipFill>
        <p:spPr bwMode="auto">
          <a:xfrm>
            <a:off x="2786050" y="6000744"/>
            <a:ext cx="357190" cy="857256"/>
          </a:xfrm>
          <a:prstGeom prst="rect">
            <a:avLst/>
          </a:prstGeom>
          <a:noFill/>
        </p:spPr>
      </p:pic>
      <p:pic>
        <p:nvPicPr>
          <p:cNvPr id="10" name="Picture 1" descr="D:\ЗАВУЧ\КАРТИНКИ\КАРТИНКИ КД\Мультики\1620206433_27-phonoteka_org-p-fon-vodoema-dlya-detei-43.png"/>
          <p:cNvPicPr>
            <a:picLocks noChangeAspect="1" noChangeArrowheads="1"/>
          </p:cNvPicPr>
          <p:nvPr/>
        </p:nvPicPr>
        <p:blipFill>
          <a:blip r:embed="rId5" cstate="print"/>
          <a:srcRect r="83334" b="24044"/>
          <a:stretch>
            <a:fillRect/>
          </a:stretch>
        </p:blipFill>
        <p:spPr bwMode="auto">
          <a:xfrm>
            <a:off x="6572264" y="6000744"/>
            <a:ext cx="357190" cy="857256"/>
          </a:xfrm>
          <a:prstGeom prst="rect">
            <a:avLst/>
          </a:prstGeom>
          <a:noFill/>
        </p:spPr>
      </p:pic>
      <p:pic>
        <p:nvPicPr>
          <p:cNvPr id="2050" name="Picture 2" descr="C:\Users\Ольга\Desktop\1674534037_krasivosti-pro-p-brillianti-i-krolik-krasivo-26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6389101"/>
            <a:ext cx="714348" cy="468899"/>
          </a:xfrm>
          <a:prstGeom prst="rect">
            <a:avLst/>
          </a:prstGeom>
          <a:noFill/>
        </p:spPr>
      </p:pic>
      <p:pic>
        <p:nvPicPr>
          <p:cNvPr id="11" name="Picture 2" descr="C:\Users\Ольга\Desktop\1674534037_krasivosti-pro-p-brillianti-i-krolik-krasivo-26-removebg-preview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" y="0"/>
            <a:ext cx="1305957" cy="857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Ольга\Desktop\1539247817_trava-na-prozrachnom-fone-114632422.png"/>
          <p:cNvPicPr>
            <a:picLocks noChangeAspect="1" noChangeArrowheads="1"/>
          </p:cNvPicPr>
          <p:nvPr/>
        </p:nvPicPr>
        <p:blipFill>
          <a:blip r:embed="rId2"/>
          <a:srcRect b="32258"/>
          <a:stretch>
            <a:fillRect/>
          </a:stretch>
        </p:blipFill>
        <p:spPr bwMode="auto">
          <a:xfrm>
            <a:off x="1357290" y="6269683"/>
            <a:ext cx="4500594" cy="588317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8515352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700" dirty="0" smtClean="0"/>
              <a:t>        Чоловік старанно працював, але й через п’ять років не знайшов того місця, де було б багато алмазів. Однак за цей час він багато дізнався про алмази й міг би упізнати цей камінь серед інших. </a:t>
            </a:r>
          </a:p>
          <a:p>
            <a:pPr algn="just">
              <a:buNone/>
            </a:pPr>
            <a:r>
              <a:rPr lang="ru-RU" sz="2700" dirty="0" smtClean="0"/>
              <a:t>        Повернувшись додому і наблизившись до своєї хатини, бідняк не повірив власним очам! Рідкісний і найбільший алмаз, який годі й уявити, лежав, покинутий і забутий усіма, на підвіконні його будинку…</a:t>
            </a:r>
            <a:endParaRPr lang="ru-RU" sz="27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86426" y="6500834"/>
            <a:ext cx="3557606" cy="357166"/>
          </a:xfrm>
          <a:prstGeom prst="rect">
            <a:avLst/>
          </a:prstGeom>
          <a:solidFill>
            <a:srgbClr val="993300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7" name="Picture 1" descr="C:\Users\Ольга\Desktop\1686804581_celes-club-p-risunok-okno-v-prirodu-risunok-17.jpg"/>
          <p:cNvPicPr>
            <a:picLocks noChangeAspect="1" noChangeArrowheads="1"/>
          </p:cNvPicPr>
          <p:nvPr/>
        </p:nvPicPr>
        <p:blipFill>
          <a:blip r:embed="rId3"/>
          <a:srcRect b="9803"/>
          <a:stretch>
            <a:fillRect/>
          </a:stretch>
        </p:blipFill>
        <p:spPr bwMode="auto">
          <a:xfrm>
            <a:off x="5572132" y="3929066"/>
            <a:ext cx="3571868" cy="2696571"/>
          </a:xfrm>
          <a:prstGeom prst="rect">
            <a:avLst/>
          </a:prstGeom>
          <a:noFill/>
        </p:spPr>
      </p:pic>
      <p:pic>
        <p:nvPicPr>
          <p:cNvPr id="4098" name="Picture 2" descr="C:\Users\Ольга\Desktop\1677857092_bogatyr-club-p-brilliant-serdtse-foni-vkontakte-5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42765">
            <a:off x="7191246" y="6372491"/>
            <a:ext cx="450931" cy="316317"/>
          </a:xfrm>
          <a:prstGeom prst="rect">
            <a:avLst/>
          </a:prstGeom>
          <a:noFill/>
        </p:spPr>
      </p:pic>
      <p:pic>
        <p:nvPicPr>
          <p:cNvPr id="8" name="Picture 3" descr="C:\Users\Ольга\Desktop\КАРТИНКИ КД\free-png.ru-933-340x252.png"/>
          <p:cNvPicPr>
            <a:picLocks noChangeAspect="1" noChangeArrowheads="1"/>
          </p:cNvPicPr>
          <p:nvPr/>
        </p:nvPicPr>
        <p:blipFill>
          <a:blip r:embed="rId5"/>
          <a:srcRect l="35295"/>
          <a:stretch>
            <a:fillRect/>
          </a:stretch>
        </p:blipFill>
        <p:spPr bwMode="auto">
          <a:xfrm>
            <a:off x="0" y="3786190"/>
            <a:ext cx="1983863" cy="3071810"/>
          </a:xfrm>
          <a:prstGeom prst="rect">
            <a:avLst/>
          </a:prstGeom>
          <a:noFill/>
        </p:spPr>
      </p:pic>
      <p:pic>
        <p:nvPicPr>
          <p:cNvPr id="9" name="Picture 2" descr="C:\Users\Ольга\Desktop\КАРТИНКИ КД\1653687695_43-kartinkof-club-p-veselie-deti-kartinki-na-prozrachnom-fone-43.png"/>
          <p:cNvPicPr>
            <a:picLocks noChangeAspect="1" noChangeArrowheads="1"/>
          </p:cNvPicPr>
          <p:nvPr/>
        </p:nvPicPr>
        <p:blipFill>
          <a:blip r:embed="rId6"/>
          <a:srcRect b="49690"/>
          <a:stretch>
            <a:fillRect/>
          </a:stretch>
        </p:blipFill>
        <p:spPr bwMode="auto">
          <a:xfrm>
            <a:off x="1428728" y="4143380"/>
            <a:ext cx="4071966" cy="928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72122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Бесіда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357298"/>
            <a:ext cx="5757874" cy="457203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Які були бажання, потреби та ресурси в головного героя притчі «Алмаз»? </a:t>
            </a:r>
          </a:p>
          <a:p>
            <a:r>
              <a:rPr lang="ru-RU" sz="2800" dirty="0" smtClean="0"/>
              <a:t>Чи вдалося йому реалізувати власні бажання та потреби? Що в цьому йому допомогло?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572000" y="628652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28674" name="Picture 2" descr="C:\Users\Ольга\Desktop\1643338647_9-abrakadabra-fun-p-uchitel-na-prozrachnom-fone-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1" y="859508"/>
            <a:ext cx="3500430" cy="5998492"/>
          </a:xfrm>
          <a:prstGeom prst="rect">
            <a:avLst/>
          </a:prstGeom>
          <a:noFill/>
        </p:spPr>
      </p:pic>
      <p:pic>
        <p:nvPicPr>
          <p:cNvPr id="28675" name="Picture 3" descr="D:\ЗАВУЧ\КАРТИНКИ\КАРТИНКИ КД\1644441014_6-abrakadabra-fun-p-deti-na-prozrachnom-fone-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429132"/>
            <a:ext cx="4429156" cy="2187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Вивчення нового матеріалу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147161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Авраам Маслоу встановив піраміду, в якій він визначав первинні, вторинні та третинні потреби в людині.</a:t>
            </a:r>
            <a:endParaRPr lang="ru-RU" sz="2800" dirty="0"/>
          </a:p>
        </p:txBody>
      </p:sp>
      <p:pic>
        <p:nvPicPr>
          <p:cNvPr id="29698" name="Picture 2" descr="C:\Users\Ольга\Desktop\Піраміда_Маслоу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9708" y="2571744"/>
            <a:ext cx="6350010" cy="4286256"/>
          </a:xfrm>
          <a:prstGeom prst="rect">
            <a:avLst/>
          </a:prstGeom>
          <a:noFill/>
        </p:spPr>
      </p:pic>
      <p:pic>
        <p:nvPicPr>
          <p:cNvPr id="29699" name="Picture 3" descr="C:\Users\Ольга\Desktop\free-png.ru-307.png"/>
          <p:cNvPicPr>
            <a:picLocks noChangeAspect="1" noChangeArrowheads="1"/>
          </p:cNvPicPr>
          <p:nvPr/>
        </p:nvPicPr>
        <p:blipFill>
          <a:blip r:embed="rId4" cstate="print"/>
          <a:srcRect l="16438" b="6849"/>
          <a:stretch>
            <a:fillRect/>
          </a:stretch>
        </p:blipFill>
        <p:spPr bwMode="auto">
          <a:xfrm>
            <a:off x="0" y="3500438"/>
            <a:ext cx="3011931" cy="3357562"/>
          </a:xfrm>
          <a:prstGeom prst="rect">
            <a:avLst/>
          </a:prstGeom>
          <a:noFill/>
        </p:spPr>
      </p:pic>
      <p:pic>
        <p:nvPicPr>
          <p:cNvPr id="29702" name="Picture 6" descr="C:\Users\Ольга\Desktop\pngimg.com - gold_medal_PNG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4472470"/>
            <a:ext cx="559929" cy="899619"/>
          </a:xfrm>
          <a:prstGeom prst="rect">
            <a:avLst/>
          </a:prstGeom>
          <a:noFill/>
        </p:spPr>
      </p:pic>
      <p:pic>
        <p:nvPicPr>
          <p:cNvPr id="29703" name="Picture 7" descr="C:\Users\Ольга\Desktop\1646351531_18-abrakadabra-fun-p-palitra-na-prozrachnom-fone-4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2643182"/>
            <a:ext cx="1088623" cy="785818"/>
          </a:xfrm>
          <a:prstGeom prst="rect">
            <a:avLst/>
          </a:prstGeom>
          <a:noFill/>
        </p:spPr>
      </p:pic>
      <p:pic>
        <p:nvPicPr>
          <p:cNvPr id="29706" name="Picture 10" descr="C:\Users\Ольга\Desktop\1646059086_1-abrakadabra-fun-p-dva-serdtsa-na-prozrachnom-fone-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8966" y="4914126"/>
            <a:ext cx="1183628" cy="872328"/>
          </a:xfrm>
          <a:prstGeom prst="rect">
            <a:avLst/>
          </a:prstGeom>
          <a:noFill/>
        </p:spPr>
      </p:pic>
      <p:pic>
        <p:nvPicPr>
          <p:cNvPr id="29708" name="Picture 12" descr="C:\Users\Ольга\Desktop\1679961913_phonoteka-org-p-shapka-vipusknika-oboi-instagram-31.png"/>
          <p:cNvPicPr>
            <a:picLocks noChangeAspect="1" noChangeArrowheads="1"/>
          </p:cNvPicPr>
          <p:nvPr/>
        </p:nvPicPr>
        <p:blipFill>
          <a:blip r:embed="rId8" cstate="print"/>
          <a:srcRect t="17840" b="18235"/>
          <a:stretch>
            <a:fillRect/>
          </a:stretch>
        </p:blipFill>
        <p:spPr bwMode="auto">
          <a:xfrm>
            <a:off x="7128936" y="3786190"/>
            <a:ext cx="1229278" cy="785818"/>
          </a:xfrm>
          <a:prstGeom prst="rect">
            <a:avLst/>
          </a:prstGeom>
          <a:noFill/>
        </p:spPr>
      </p:pic>
      <p:pic>
        <p:nvPicPr>
          <p:cNvPr id="29710" name="Picture 14" descr="C:\Users\Ольга\Desktop\28032022_stolyeda-2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58215" y="5983386"/>
            <a:ext cx="785786" cy="874614"/>
          </a:xfrm>
          <a:prstGeom prst="rect">
            <a:avLst/>
          </a:prstGeom>
          <a:noFill/>
        </p:spPr>
      </p:pic>
      <p:pic>
        <p:nvPicPr>
          <p:cNvPr id="29711" name="Picture 15" descr="C:\Users\Ольга\Desktop\65de947572d49896b360273d62727d28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43306" y="5500702"/>
            <a:ext cx="500066" cy="686417"/>
          </a:xfrm>
          <a:prstGeom prst="rect">
            <a:avLst/>
          </a:prstGeom>
          <a:noFill/>
        </p:spPr>
      </p:pic>
      <p:pic>
        <p:nvPicPr>
          <p:cNvPr id="29712" name="Picture 16" descr="C:\Users\Ольга\Desktop\vesi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86249" y="3046196"/>
            <a:ext cx="1214446" cy="954308"/>
          </a:xfrm>
          <a:prstGeom prst="rect">
            <a:avLst/>
          </a:prstGeom>
          <a:noFill/>
        </p:spPr>
      </p:pic>
      <p:pic>
        <p:nvPicPr>
          <p:cNvPr id="29713" name="Picture 17" descr="C:\Users\Ольга\Desktop\1523718104_siluety-tancuyushih-lyudey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29256" y="2500306"/>
            <a:ext cx="857256" cy="587833"/>
          </a:xfrm>
          <a:prstGeom prst="rect">
            <a:avLst/>
          </a:prstGeom>
          <a:noFill/>
        </p:spPr>
      </p:pic>
      <p:pic>
        <p:nvPicPr>
          <p:cNvPr id="29714" name="Picture 18" descr="C:\Users\Ольга\Desktop\1576680564_24-68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86644" y="6285325"/>
            <a:ext cx="1000132" cy="572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6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 людських потреб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1543048"/>
          </a:xfrm>
        </p:spPr>
        <p:txBody>
          <a:bodyPr/>
          <a:lstStyle/>
          <a:p>
            <a:pPr algn="ctr"/>
            <a:r>
              <a:rPr lang="en-US" dirty="0" smtClean="0">
                <a:hlinkClick r:id="rId2"/>
              </a:rPr>
              <a:t>https://ua.izzi.digital/DOS/308410/352660.html</a:t>
            </a:r>
            <a:endParaRPr lang="uk-UA" dirty="0" smtClean="0"/>
          </a:p>
          <a:p>
            <a:pPr algn="ctr"/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390912" y="635635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8" name="Picture 2" descr="C:\Users\Ольга\Desktop\Картинки КД\ДЕТИ\школьники_DoV (1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929322" y="3821821"/>
            <a:ext cx="3214678" cy="3036179"/>
          </a:xfrm>
          <a:prstGeom prst="rect">
            <a:avLst/>
          </a:prstGeom>
          <a:noFill/>
        </p:spPr>
      </p:pic>
      <p:pic>
        <p:nvPicPr>
          <p:cNvPr id="9" name="Picture 5" descr="C:\Users\Оля\Desktop\plenka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2302822"/>
            <a:ext cx="4286280" cy="232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Ольга\Desktop\fiziologicheskie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-1" y="4286256"/>
            <a:ext cx="4214810" cy="2571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Потреби людей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325756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Фізіологічні потреби </a:t>
            </a:r>
            <a:r>
              <a:rPr lang="ru-RU" dirty="0" smtClean="0"/>
              <a:t>є основою для всіх інших потреб і пов’язані з виживанням людини як біологічної істоти. До них належать потреби в їжі, воді, повітрі, сні, теплі, одязі, житлі тощо.</a:t>
            </a:r>
            <a:endParaRPr lang="ru-RU" dirty="0"/>
          </a:p>
        </p:txBody>
      </p:sp>
      <p:pic>
        <p:nvPicPr>
          <p:cNvPr id="30722" name="Picture 2" descr="D:\ЗАВУЧ\КАРТИНКИ\КАРТИНКИ КД\Мода\1639212690_1-papik-pro-p-odezhda-klipart-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43356"/>
            <a:ext cx="2641597" cy="2714644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282" y="214290"/>
            <a:ext cx="1428760" cy="10739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1071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2000240"/>
            <a:ext cx="879807" cy="1231730"/>
          </a:xfrm>
          <a:prstGeom prst="rect">
            <a:avLst/>
          </a:prstGeom>
        </p:spPr>
      </p:pic>
      <p:pic>
        <p:nvPicPr>
          <p:cNvPr id="30723" name="Picture 3" descr="C:\Users\Ольга\Desktop\image_processing20200511-14390-3ewonz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72232" y="4286232"/>
            <a:ext cx="2571768" cy="2571768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70" y="4143380"/>
            <a:ext cx="1264672" cy="936173"/>
          </a:xfrm>
          <a:prstGeom prst="rect">
            <a:avLst/>
          </a:prstGeom>
        </p:spPr>
      </p:pic>
      <p:pic>
        <p:nvPicPr>
          <p:cNvPr id="30724" name="Picture 4" descr="C:\Users\Ольга\Desktop\hand-mit-smartphone-1.png"/>
          <p:cNvPicPr>
            <a:picLocks noChangeAspect="1" noChangeArrowheads="1"/>
          </p:cNvPicPr>
          <p:nvPr/>
        </p:nvPicPr>
        <p:blipFill>
          <a:blip r:embed="rId11"/>
          <a:srcRect b="17513"/>
          <a:stretch>
            <a:fillRect/>
          </a:stretch>
        </p:blipFill>
        <p:spPr bwMode="auto">
          <a:xfrm>
            <a:off x="2857488" y="4643446"/>
            <a:ext cx="3254211" cy="2214554"/>
          </a:xfrm>
          <a:prstGeom prst="rect">
            <a:avLst/>
          </a:prstGeom>
          <a:noFill/>
        </p:spPr>
      </p:pic>
      <p:pic>
        <p:nvPicPr>
          <p:cNvPr id="30725" name="Picture 5" descr="C:\Users\Ольга\Desktop\b4613077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429520" y="90167"/>
            <a:ext cx="1547818" cy="1344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543824" cy="92869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Потреби людей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243010"/>
            <a:ext cx="7000924" cy="354331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Потреби в безпеці </a:t>
            </a:r>
            <a:r>
              <a:rPr lang="ru-RU" sz="2800" dirty="0" smtClean="0"/>
              <a:t>пов’язані з відчуттям захищеності людини, забезпечують певний життєвий рівень та комфорт людини в соціумі. Серед них виділяють потреби в медичній допомозі, освіті, захисті від ворогів та небезпек.</a:t>
            </a:r>
            <a:endParaRPr lang="ru-RU" sz="2800" dirty="0"/>
          </a:p>
        </p:txBody>
      </p:sp>
      <p:pic>
        <p:nvPicPr>
          <p:cNvPr id="31746" name="Picture 2" descr="D:\ЗАВУЧ\КАРТИНКИ\КАРТИНКИ КД\1640185858_4-abrakadabra-fun-p-shapochka-studenta-s-kistochkoi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994" y="1785926"/>
            <a:ext cx="1353080" cy="1214446"/>
          </a:xfrm>
          <a:prstGeom prst="rect">
            <a:avLst/>
          </a:prstGeom>
          <a:noFill/>
        </p:spPr>
      </p:pic>
      <p:pic>
        <p:nvPicPr>
          <p:cNvPr id="31747" name="Picture 3" descr="C:\Users\Ольга\Desktop\1621695571_9-phonoteka_org-p-fon-dlya-prezentatsii-meditsinskaya-sestra-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53736"/>
            <a:ext cx="2809867" cy="3204264"/>
          </a:xfrm>
          <a:prstGeom prst="rect">
            <a:avLst/>
          </a:prstGeom>
          <a:noFill/>
        </p:spPr>
      </p:pic>
      <p:pic>
        <p:nvPicPr>
          <p:cNvPr id="31748" name="Picture 4" descr="C:\Users\Ольга\Desktop\pngtree-may-day-labor-day-police-characters-png-image_6731335.jpg"/>
          <p:cNvPicPr>
            <a:picLocks noChangeAspect="1" noChangeArrowheads="1"/>
          </p:cNvPicPr>
          <p:nvPr/>
        </p:nvPicPr>
        <p:blipFill>
          <a:blip r:embed="rId4"/>
          <a:srcRect l="9434" t="22642" r="5661"/>
          <a:stretch>
            <a:fillRect/>
          </a:stretch>
        </p:blipFill>
        <p:spPr bwMode="auto">
          <a:xfrm flipH="1">
            <a:off x="6072198" y="3929066"/>
            <a:ext cx="3071802" cy="2928934"/>
          </a:xfrm>
          <a:prstGeom prst="rect">
            <a:avLst/>
          </a:prstGeom>
          <a:noFill/>
        </p:spPr>
      </p:pic>
      <p:pic>
        <p:nvPicPr>
          <p:cNvPr id="31749" name="Picture 5" descr="C:\Users\Ольга\Desktop\image_processing20200410-20919-r2klsb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32761"/>
            <a:ext cx="1162054" cy="2967611"/>
          </a:xfrm>
          <a:prstGeom prst="rect">
            <a:avLst/>
          </a:prstGeom>
          <a:noFill/>
        </p:spPr>
      </p:pic>
      <p:pic>
        <p:nvPicPr>
          <p:cNvPr id="31751" name="Picture 7" descr="C:\Users\Ольга\Desktop\pngtree-helicopter-rescue-png-image_721970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357417" cy="1571612"/>
          </a:xfrm>
          <a:prstGeom prst="rect">
            <a:avLst/>
          </a:prstGeom>
          <a:noFill/>
        </p:spPr>
      </p:pic>
      <p:pic>
        <p:nvPicPr>
          <p:cNvPr id="31753" name="Picture 9" descr="C:\Users\Ольга\Desktop\pngtree-lifeguard-clipart-life-saver-beach-character-cartoon-vector-png-image_6803506.png"/>
          <p:cNvPicPr>
            <a:picLocks noChangeAspect="1" noChangeArrowheads="1"/>
          </p:cNvPicPr>
          <p:nvPr/>
        </p:nvPicPr>
        <p:blipFill>
          <a:blip r:embed="rId7"/>
          <a:srcRect b="11248"/>
          <a:stretch>
            <a:fillRect/>
          </a:stretch>
        </p:blipFill>
        <p:spPr bwMode="auto">
          <a:xfrm>
            <a:off x="2643174" y="3929066"/>
            <a:ext cx="3300134" cy="2928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214290"/>
            <a:ext cx="5614998" cy="100013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Потреби людей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4810" y="1214422"/>
            <a:ext cx="4686304" cy="452596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Соціальні потреби </a:t>
            </a:r>
            <a:r>
              <a:rPr lang="ru-RU" sz="2800" dirty="0" smtClean="0"/>
              <a:t>пов’язані з прагненням людини бути частиною спільноти, долучатися до певних об’єднань людей, реалізовувати потреби в дружбі та любові.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962284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32770" name="Picture 2" descr="C:\Users\Ольга\Desktop\1674362283_foni-club-p-fon-druzhba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4241934"/>
            <a:ext cx="3857620" cy="2616066"/>
          </a:xfrm>
          <a:prstGeom prst="rect">
            <a:avLst/>
          </a:prstGeom>
          <a:noFill/>
        </p:spPr>
      </p:pic>
      <p:pic>
        <p:nvPicPr>
          <p:cNvPr id="32771" name="Picture 3" descr="C:\Users\Ольга\Desktop\pngtree-a-young-man-and-a-girl-in-love-with-valentines-png-image_6087110.png"/>
          <p:cNvPicPr>
            <a:picLocks noChangeAspect="1" noChangeArrowheads="1"/>
          </p:cNvPicPr>
          <p:nvPr/>
        </p:nvPicPr>
        <p:blipFill>
          <a:blip r:embed="rId3"/>
          <a:srcRect l="7797"/>
          <a:stretch>
            <a:fillRect/>
          </a:stretch>
        </p:blipFill>
        <p:spPr bwMode="auto">
          <a:xfrm>
            <a:off x="0" y="3429000"/>
            <a:ext cx="4224303" cy="3429000"/>
          </a:xfrm>
          <a:prstGeom prst="rect">
            <a:avLst/>
          </a:prstGeom>
          <a:noFill/>
        </p:spPr>
      </p:pic>
      <p:pic>
        <p:nvPicPr>
          <p:cNvPr id="32772" name="Picture 4" descr="C:\Users\Ольга\Desktop\free-png.ru-71-307x34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8" y="1603993"/>
            <a:ext cx="2357422" cy="2610825"/>
          </a:xfrm>
          <a:prstGeom prst="rect">
            <a:avLst/>
          </a:prstGeom>
          <a:noFill/>
        </p:spPr>
      </p:pic>
      <p:pic>
        <p:nvPicPr>
          <p:cNvPr id="32773" name="Picture 5" descr="C:\Users\Ольга\Desktop\pngtree-muslim-quran-with-moon-png-image_613939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3000372"/>
            <a:ext cx="1857348" cy="1857348"/>
          </a:xfrm>
          <a:prstGeom prst="rect">
            <a:avLst/>
          </a:prstGeom>
          <a:noFill/>
        </p:spPr>
      </p:pic>
      <p:pic>
        <p:nvPicPr>
          <p:cNvPr id="32774" name="Picture 6" descr="C:\Users\Ольга\Desktop\Релігії\pngtree-christianity-religion-bible-concept-png-image_6486751.png"/>
          <p:cNvPicPr>
            <a:picLocks noChangeAspect="1" noChangeArrowheads="1"/>
          </p:cNvPicPr>
          <p:nvPr/>
        </p:nvPicPr>
        <p:blipFill>
          <a:blip r:embed="rId6"/>
          <a:srcRect l="17647" t="33268" r="17647"/>
          <a:stretch>
            <a:fillRect/>
          </a:stretch>
        </p:blipFill>
        <p:spPr bwMode="auto">
          <a:xfrm>
            <a:off x="2428860" y="1067072"/>
            <a:ext cx="1928826" cy="1989220"/>
          </a:xfrm>
          <a:prstGeom prst="rect">
            <a:avLst/>
          </a:prstGeom>
          <a:noFill/>
        </p:spPr>
      </p:pic>
      <p:pic>
        <p:nvPicPr>
          <p:cNvPr id="32775" name="Picture 7" descr="C:\Users\Ольга\Desktop\Релігії\1681102730_kartinki-pibig-info-p-buddizm-kartinki-dlya-prezentatsiya-arti-7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0" y="214290"/>
            <a:ext cx="1821725" cy="14573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2254" cy="9397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Очікування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142984"/>
            <a:ext cx="6286544" cy="5572164"/>
          </a:xfrm>
        </p:spPr>
        <p:txBody>
          <a:bodyPr>
            <a:noAutofit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ru-RU" sz="2000" dirty="0" smtClean="0"/>
              <a:t>Учень/учениця:</a:t>
            </a:r>
          </a:p>
          <a:p>
            <a:pPr marL="0">
              <a:spcBef>
                <a:spcPts val="0"/>
              </a:spcBef>
            </a:pPr>
            <a:r>
              <a:rPr lang="uk-UA" sz="2000" dirty="0" smtClean="0"/>
              <a:t>виявляє ризики невідповідності власних потреб і можливостей;  </a:t>
            </a:r>
          </a:p>
          <a:p>
            <a:pPr marL="0">
              <a:spcBef>
                <a:spcPts val="0"/>
              </a:spcBef>
            </a:pPr>
            <a:r>
              <a:rPr lang="uk-UA" sz="2000" dirty="0" smtClean="0"/>
              <a:t>обґрунтовує обмеженість ресурсів;  </a:t>
            </a:r>
          </a:p>
          <a:p>
            <a:pPr marL="0">
              <a:spcBef>
                <a:spcPts val="0"/>
              </a:spcBef>
            </a:pPr>
            <a:r>
              <a:rPr lang="uk-UA" sz="2000" dirty="0" smtClean="0"/>
              <a:t>аналізує взаємозв’язок між потребами людини та обмеженістю ресурсів;  </a:t>
            </a:r>
          </a:p>
          <a:p>
            <a:pPr marL="0">
              <a:spcBef>
                <a:spcPts val="0"/>
              </a:spcBef>
            </a:pPr>
            <a:r>
              <a:rPr lang="uk-UA" sz="2000" dirty="0" smtClean="0"/>
              <a:t>визначає потребу ощадливого використання ресурсів і повторної переробки вторинної сировини;  </a:t>
            </a:r>
          </a:p>
          <a:p>
            <a:pPr marL="0">
              <a:spcBef>
                <a:spcPts val="0"/>
              </a:spcBef>
            </a:pPr>
            <a:r>
              <a:rPr lang="uk-UA" sz="2000" dirty="0" smtClean="0"/>
              <a:t>визначає форми поведінки;  </a:t>
            </a:r>
          </a:p>
          <a:p>
            <a:pPr marL="0">
              <a:spcBef>
                <a:spcPts val="0"/>
              </a:spcBef>
            </a:pPr>
            <a:r>
              <a:rPr lang="uk-UA" sz="2000" dirty="0" smtClean="0"/>
              <a:t>аналізує вибір свій та інших осіб;  </a:t>
            </a:r>
          </a:p>
          <a:p>
            <a:pPr marL="0">
              <a:spcBef>
                <a:spcPts val="0"/>
              </a:spcBef>
            </a:pPr>
            <a:r>
              <a:rPr lang="uk-UA" sz="2000" dirty="0" smtClean="0"/>
              <a:t>визначає прагнення і потреби у сфері власного особистісного розвитку та навчання;  </a:t>
            </a:r>
          </a:p>
          <a:p>
            <a:pPr marL="0">
              <a:spcBef>
                <a:spcPts val="0"/>
              </a:spcBef>
            </a:pPr>
            <a:r>
              <a:rPr lang="uk-UA" sz="2000" dirty="0" smtClean="0"/>
              <a:t>визначає свої потреби, бажання, інтереси та цілі; </a:t>
            </a:r>
          </a:p>
          <a:p>
            <a:pPr marL="0">
              <a:spcBef>
                <a:spcPts val="0"/>
              </a:spcBef>
            </a:pPr>
            <a:r>
              <a:rPr lang="uk-UA" sz="2000" dirty="0" smtClean="0"/>
              <a:t>моделює кроки задоволення власних потреб з урахуванням можливостей своїх та інших осіб.</a:t>
            </a:r>
            <a:endParaRPr lang="ru-RU" sz="2000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429256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" name="Picture 6" descr="C:\Users\Ольга\Desktop\15fdb46866a5e5126e24d9df90eeb25e.png"/>
          <p:cNvPicPr>
            <a:picLocks noChangeAspect="1" noChangeArrowheads="1"/>
          </p:cNvPicPr>
          <p:nvPr/>
        </p:nvPicPr>
        <p:blipFill>
          <a:blip r:embed="rId2"/>
          <a:srcRect l="27967"/>
          <a:stretch>
            <a:fillRect/>
          </a:stretch>
        </p:blipFill>
        <p:spPr bwMode="auto">
          <a:xfrm flipH="1">
            <a:off x="6234875" y="0"/>
            <a:ext cx="290915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Потреби людей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06" y="1500174"/>
            <a:ext cx="4400552" cy="452596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Потреби у визнанні та повазі </a:t>
            </a:r>
            <a:r>
              <a:rPr lang="ru-RU" sz="2800" dirty="0" smtClean="0"/>
              <a:t>пов’язані з прагненням людини мати певний соціальний статус, відчувати повагу та визнання з боку тих, хто оточує.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85720" y="6143644"/>
            <a:ext cx="2895600" cy="365125"/>
          </a:xfrm>
        </p:spPr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33796" name="Picture 4" descr="C:\Users\Ольга\Desktop\f5d6b885-cdb3-4e1d-a495-109b2d05ded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3071810"/>
            <a:ext cx="2486011" cy="1657643"/>
          </a:xfrm>
          <a:prstGeom prst="rect">
            <a:avLst/>
          </a:prstGeom>
          <a:noFill/>
        </p:spPr>
      </p:pic>
      <p:sp>
        <p:nvSpPr>
          <p:cNvPr id="1028" name="AutoShape 4" descr="Ліцензовані стокові вектори Prize pod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C:\Users\Ольга\Desktop\image033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4010040"/>
            <a:ext cx="2304181" cy="1847852"/>
          </a:xfrm>
          <a:prstGeom prst="rect">
            <a:avLst/>
          </a:prstGeom>
          <a:noFill/>
        </p:spPr>
      </p:pic>
      <p:pic>
        <p:nvPicPr>
          <p:cNvPr id="5125" name="Picture 5" descr="C:\Users\Ольга\Desktop\images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4714885"/>
            <a:ext cx="3027577" cy="2143116"/>
          </a:xfrm>
          <a:prstGeom prst="rect">
            <a:avLst/>
          </a:prstGeom>
          <a:noFill/>
        </p:spPr>
      </p:pic>
      <p:pic>
        <p:nvPicPr>
          <p:cNvPr id="5126" name="Picture 6" descr="C:\Users\Ольга\Desktop\images-removebg-preview.png"/>
          <p:cNvPicPr>
            <a:picLocks noChangeAspect="1" noChangeArrowheads="1"/>
          </p:cNvPicPr>
          <p:nvPr/>
        </p:nvPicPr>
        <p:blipFill>
          <a:blip r:embed="rId5"/>
          <a:srcRect b="7216"/>
          <a:stretch>
            <a:fillRect/>
          </a:stretch>
        </p:blipFill>
        <p:spPr bwMode="auto">
          <a:xfrm>
            <a:off x="4500562" y="1000108"/>
            <a:ext cx="2466975" cy="1714512"/>
          </a:xfrm>
          <a:prstGeom prst="rect">
            <a:avLst/>
          </a:prstGeom>
          <a:noFill/>
        </p:spPr>
      </p:pic>
      <p:pic>
        <p:nvPicPr>
          <p:cNvPr id="5127" name="Picture 7" descr="C:\Users\Ольга\Desktop\Без_названия-removebg-preview.png"/>
          <p:cNvPicPr>
            <a:picLocks noChangeAspect="1" noChangeArrowheads="1"/>
          </p:cNvPicPr>
          <p:nvPr/>
        </p:nvPicPr>
        <p:blipFill>
          <a:blip r:embed="rId6"/>
          <a:srcRect l="14428" r="17391"/>
          <a:stretch>
            <a:fillRect/>
          </a:stretch>
        </p:blipFill>
        <p:spPr bwMode="auto">
          <a:xfrm>
            <a:off x="7067489" y="928670"/>
            <a:ext cx="2076511" cy="23955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142852"/>
            <a:ext cx="5257808" cy="857256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Потреби людей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3438" y="1071546"/>
            <a:ext cx="4186238" cy="4768865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Потреби в самореалізації </a:t>
            </a:r>
            <a:r>
              <a:rPr lang="ru-RU" sz="2800" dirty="0" smtClean="0"/>
              <a:t>пов’язані з прагненням людини до розвитку та розкриття своїх здібностей, талантів, задатків та власного потенціалу в процесі саморозвитку.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929058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8193" name="Picture 1" descr="C:\Users\Ольга\Desktop\0_8d1ce_91aa0a0f_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1800220"/>
            <a:ext cx="2071670" cy="2309802"/>
          </a:xfrm>
          <a:prstGeom prst="rect">
            <a:avLst/>
          </a:prstGeom>
          <a:noFill/>
        </p:spPr>
      </p:pic>
      <p:pic>
        <p:nvPicPr>
          <p:cNvPr id="8194" name="Picture 2" descr="C:\Users\Ольга\Desktop\0_8efa6_276815e0_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3729046"/>
            <a:ext cx="714380" cy="914400"/>
          </a:xfrm>
          <a:prstGeom prst="rect">
            <a:avLst/>
          </a:prstGeom>
          <a:noFill/>
        </p:spPr>
      </p:pic>
      <p:pic>
        <p:nvPicPr>
          <p:cNvPr id="8197" name="Picture 5" descr="C:\Users\Ольга\Desktop\pngtree-christmas-caroling-png-image_121585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1957390"/>
            <a:ext cx="2686056" cy="2686056"/>
          </a:xfrm>
          <a:prstGeom prst="rect">
            <a:avLst/>
          </a:prstGeom>
          <a:noFill/>
        </p:spPr>
      </p:pic>
      <p:pic>
        <p:nvPicPr>
          <p:cNvPr id="8198" name="Picture 6" descr="C:\Users\Ольга\Desktop\27012023_balerina-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4685094"/>
            <a:ext cx="1428760" cy="2172906"/>
          </a:xfrm>
          <a:prstGeom prst="rect">
            <a:avLst/>
          </a:prstGeom>
          <a:noFill/>
        </p:spPr>
      </p:pic>
      <p:pic>
        <p:nvPicPr>
          <p:cNvPr id="8199" name="Picture 7" descr="C:\Users\Ольга\Desktop\1692196173_kartinki-pibig-info-p-uchenik-za-kompyuterom-kartinki-oboi-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214282" y="4357694"/>
            <a:ext cx="2879017" cy="2214554"/>
          </a:xfrm>
          <a:prstGeom prst="rect">
            <a:avLst/>
          </a:prstGeom>
          <a:noFill/>
        </p:spPr>
      </p:pic>
      <p:pic>
        <p:nvPicPr>
          <p:cNvPr id="8201" name="Picture 9" descr="C:\Users\Ольга\Desktop\1644813982_3-abrakadabra-fun-p-rebenok-s-knigoi-na-prozrachnom-fone-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8182" y="5511805"/>
            <a:ext cx="2120032" cy="1346195"/>
          </a:xfrm>
          <a:prstGeom prst="rect">
            <a:avLst/>
          </a:prstGeom>
          <a:noFill/>
        </p:spPr>
      </p:pic>
      <p:pic>
        <p:nvPicPr>
          <p:cNvPr id="4098" name="Picture 2" descr="C:\Users\Ольга\Desktop\images__1_-removebg-preview.png"/>
          <p:cNvPicPr>
            <a:picLocks noChangeAspect="1" noChangeArrowheads="1"/>
          </p:cNvPicPr>
          <p:nvPr/>
        </p:nvPicPr>
        <p:blipFill>
          <a:blip r:embed="rId8"/>
          <a:srcRect t="8825"/>
          <a:stretch>
            <a:fillRect/>
          </a:stretch>
        </p:blipFill>
        <p:spPr bwMode="auto">
          <a:xfrm>
            <a:off x="1214414" y="0"/>
            <a:ext cx="2691140" cy="22145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142852"/>
            <a:ext cx="7400948" cy="101122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71546"/>
            <a:ext cx="8229600" cy="2493498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Стор. 40, вправа 4: </a:t>
            </a:r>
            <a:r>
              <a:rPr lang="ru-RU" sz="2800" dirty="0" smtClean="0"/>
              <a:t>Подумай і зафіксуй у зошиті, які потреби можуть задовольняти предмети, зображені на малюнках. Визнач, до якої з груп за класифікацією А. Маслоу вони належать.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76598" y="6492899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7169" name="Picture 1" descr="C:\Users\Ольга\Desktop\1644469559_15-abrakadabra-fun-p-kamera-na-prozrachnom-fone-3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5214950"/>
            <a:ext cx="1428760" cy="969724"/>
          </a:xfrm>
          <a:prstGeom prst="rect">
            <a:avLst/>
          </a:prstGeom>
          <a:noFill/>
        </p:spPr>
      </p:pic>
      <p:pic>
        <p:nvPicPr>
          <p:cNvPr id="7170" name="Picture 2" descr="C:\Users\Ольга\Desktop\free-png.ru-25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2288" y="5253361"/>
            <a:ext cx="1969382" cy="1514151"/>
          </a:xfrm>
          <a:prstGeom prst="rect">
            <a:avLst/>
          </a:prstGeom>
          <a:noFill/>
        </p:spPr>
      </p:pic>
      <p:pic>
        <p:nvPicPr>
          <p:cNvPr id="7171" name="Picture 3" descr="C:\Users\Ольга\Desktop\755012_480x480wwm_fbb401d7-a6c7-ffd2-f97d-dac3e3f3c02a.png"/>
          <p:cNvPicPr>
            <a:picLocks noChangeAspect="1" noChangeArrowheads="1"/>
          </p:cNvPicPr>
          <p:nvPr/>
        </p:nvPicPr>
        <p:blipFill>
          <a:blip r:embed="rId4"/>
          <a:srcRect l="31250" r="30078"/>
          <a:stretch>
            <a:fillRect/>
          </a:stretch>
        </p:blipFill>
        <p:spPr bwMode="auto">
          <a:xfrm>
            <a:off x="6000760" y="3143248"/>
            <a:ext cx="939573" cy="1993876"/>
          </a:xfrm>
          <a:prstGeom prst="rect">
            <a:avLst/>
          </a:prstGeom>
          <a:noFill/>
        </p:spPr>
      </p:pic>
      <p:pic>
        <p:nvPicPr>
          <p:cNvPr id="7172" name="Picture 4" descr="C:\Users\Ольга\Desktop\fdb4b0b1dd46b45c9499c2ce065539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3500438"/>
            <a:ext cx="1857388" cy="1153438"/>
          </a:xfrm>
          <a:prstGeom prst="rect">
            <a:avLst/>
          </a:prstGeom>
          <a:noFill/>
        </p:spPr>
      </p:pic>
      <p:pic>
        <p:nvPicPr>
          <p:cNvPr id="3074" name="Picture 2" descr="C:\Users\Ольга\Desktop\prapo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4714884"/>
            <a:ext cx="2692101" cy="1781169"/>
          </a:xfrm>
          <a:prstGeom prst="rect">
            <a:avLst/>
          </a:prstGeom>
          <a:noFill/>
        </p:spPr>
      </p:pic>
      <p:pic>
        <p:nvPicPr>
          <p:cNvPr id="3075" name="Picture 3" descr="D:\ЗАВУЧ\КАРТИНКИ\КАРТИНКИ КД\Мода\01032023_tolstovka-10-kopij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2714620"/>
            <a:ext cx="1075734" cy="1490660"/>
          </a:xfrm>
          <a:prstGeom prst="rect">
            <a:avLst/>
          </a:prstGeom>
          <a:noFill/>
        </p:spPr>
      </p:pic>
      <p:pic>
        <p:nvPicPr>
          <p:cNvPr id="3077" name="Picture 5" descr="D:\ЗАВУЧ\КАРТИНКИ\КАРТИНКИ КД\Національність\pngtree-south-indian-lady-wearing-silk-saree-for-wedding-png-image_8864138.png"/>
          <p:cNvPicPr>
            <a:picLocks noChangeAspect="1" noChangeArrowheads="1"/>
          </p:cNvPicPr>
          <p:nvPr/>
        </p:nvPicPr>
        <p:blipFill>
          <a:blip r:embed="rId8" cstate="print"/>
          <a:srcRect l="31250" r="31640"/>
          <a:stretch>
            <a:fillRect/>
          </a:stretch>
        </p:blipFill>
        <p:spPr bwMode="auto">
          <a:xfrm>
            <a:off x="2285984" y="3071810"/>
            <a:ext cx="1000132" cy="2117559"/>
          </a:xfrm>
          <a:prstGeom prst="rect">
            <a:avLst/>
          </a:prstGeom>
          <a:noFill/>
        </p:spPr>
      </p:pic>
      <p:pic>
        <p:nvPicPr>
          <p:cNvPr id="3078" name="Picture 6" descr="D:\ЗАВУЧ\КАРТИНКИ\КАРТИНКИ КД\Вода+река+басейн\01052023_bassejn-9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00430" y="3286124"/>
            <a:ext cx="2399037" cy="1285884"/>
          </a:xfrm>
          <a:prstGeom prst="rect">
            <a:avLst/>
          </a:prstGeom>
          <a:noFill/>
        </p:spPr>
      </p:pic>
      <p:pic>
        <p:nvPicPr>
          <p:cNvPr id="3079" name="Picture 7" descr="D:\ЗАВУЧ\КАРТИНКИ\КАРТИНКИ КД\1640185858_4-abrakadabra-fun-p-shapochka-studenta-s-kistochkoi-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339746">
            <a:off x="688256" y="4071942"/>
            <a:ext cx="1494962" cy="1285884"/>
          </a:xfrm>
          <a:prstGeom prst="rect">
            <a:avLst/>
          </a:prstGeom>
          <a:noFill/>
        </p:spPr>
      </p:pic>
      <p:pic>
        <p:nvPicPr>
          <p:cNvPr id="3080" name="Picture 8" descr="D:\ЗАВУЧ\КАРТИНКИ\КАРТИНКИ КД\1653635170_1-kartinkof-club-p-veselie-starti-kartinki-1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6072198" y="4892526"/>
            <a:ext cx="3071802" cy="1965474"/>
          </a:xfrm>
          <a:prstGeom prst="rect">
            <a:avLst/>
          </a:prstGeom>
          <a:noFill/>
        </p:spPr>
      </p:pic>
      <p:pic>
        <p:nvPicPr>
          <p:cNvPr id="3081" name="Picture 9" descr="D:\ЗАВУЧ\КАРТИНКИ\КАРТИНКИ КД\Їжа\Food-PNG.png"/>
          <p:cNvPicPr>
            <a:picLocks noChangeAspect="1" noChangeArrowheads="1"/>
          </p:cNvPicPr>
          <p:nvPr/>
        </p:nvPicPr>
        <p:blipFill>
          <a:blip r:embed="rId12" cstate="print"/>
          <a:srcRect r="34427"/>
          <a:stretch>
            <a:fillRect/>
          </a:stretch>
        </p:blipFill>
        <p:spPr bwMode="auto">
          <a:xfrm>
            <a:off x="8215306" y="2200297"/>
            <a:ext cx="928694" cy="1300141"/>
          </a:xfrm>
          <a:prstGeom prst="rect">
            <a:avLst/>
          </a:prstGeom>
          <a:noFill/>
        </p:spPr>
      </p:pic>
      <p:pic>
        <p:nvPicPr>
          <p:cNvPr id="16" name="Picture 2" descr="E:\2023-2024 н.р\2 КУЛЬТУРА ДОБРОСУСІДСТВА\6 клас\УРОКИ 6 кл 2023-2024\підр.6 кл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74137" cy="1357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71414"/>
            <a:ext cx="6929486" cy="857256"/>
          </a:xfrm>
        </p:spPr>
        <p:txBody>
          <a:bodyPr>
            <a:normAutofit/>
          </a:bodyPr>
          <a:lstStyle/>
          <a:p>
            <a:pPr lvl="0"/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3"/>
            <a:ext cx="8229600" cy="928694"/>
          </a:xfrm>
        </p:spPr>
        <p:txBody>
          <a:bodyPr>
            <a:normAutofit/>
          </a:bodyPr>
          <a:lstStyle/>
          <a:p>
            <a:pPr lvl="0" algn="ctr"/>
            <a:r>
              <a:rPr lang="uk-UA" dirty="0" smtClean="0"/>
              <a:t>Стор. 41-42, вправи 5-6.</a:t>
            </a:r>
            <a:endParaRPr lang="ru-RU" dirty="0" smtClean="0"/>
          </a:p>
        </p:txBody>
      </p:sp>
      <p:pic>
        <p:nvPicPr>
          <p:cNvPr id="15" name="Picture 2" descr="C:\Users\Ольга\Desktop\букви\09aadcd3ec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357289" y="1437225"/>
            <a:ext cx="1925779" cy="2774245"/>
          </a:xfrm>
          <a:prstGeom prst="rect">
            <a:avLst/>
          </a:prstGeom>
          <a:noFill/>
        </p:spPr>
      </p:pic>
      <p:pic>
        <p:nvPicPr>
          <p:cNvPr id="16" name="Picture 2" descr="C:\Users\Ольга\Desktop\букви\0_d4c9a_8a6e5b3b_orig.png"/>
          <p:cNvPicPr>
            <a:picLocks noChangeAspect="1" noChangeArrowheads="1"/>
          </p:cNvPicPr>
          <p:nvPr/>
        </p:nvPicPr>
        <p:blipFill>
          <a:blip r:embed="rId3"/>
          <a:srcRect r="17303"/>
          <a:stretch>
            <a:fillRect/>
          </a:stretch>
        </p:blipFill>
        <p:spPr bwMode="auto">
          <a:xfrm flipH="1">
            <a:off x="0" y="3714728"/>
            <a:ext cx="2285984" cy="3143272"/>
          </a:xfrm>
          <a:prstGeom prst="rect">
            <a:avLst/>
          </a:prstGeom>
          <a:noFill/>
        </p:spPr>
      </p:pic>
      <p:pic>
        <p:nvPicPr>
          <p:cNvPr id="17" name="Picture 2" descr="C:\Users\Ольга\Desktop\free-png.ru-4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1" y="3529570"/>
            <a:ext cx="2143109" cy="3328430"/>
          </a:xfrm>
          <a:prstGeom prst="rect">
            <a:avLst/>
          </a:prstGeom>
          <a:noFill/>
        </p:spPr>
      </p:pic>
      <p:pic>
        <p:nvPicPr>
          <p:cNvPr id="13" name="Picture 5" descr="C:\Users\Ольга\Desktop\free-png.ru-71.png"/>
          <p:cNvPicPr>
            <a:picLocks noChangeAspect="1" noChangeArrowheads="1"/>
          </p:cNvPicPr>
          <p:nvPr/>
        </p:nvPicPr>
        <p:blipFill>
          <a:blip r:embed="rId5"/>
          <a:srcRect r="13123"/>
          <a:stretch>
            <a:fillRect/>
          </a:stretch>
        </p:blipFill>
        <p:spPr bwMode="auto">
          <a:xfrm flipH="1">
            <a:off x="3214677" y="3139879"/>
            <a:ext cx="2714644" cy="3718121"/>
          </a:xfrm>
          <a:prstGeom prst="rect">
            <a:avLst/>
          </a:prstGeom>
          <a:noFill/>
        </p:spPr>
      </p:pic>
      <p:pic>
        <p:nvPicPr>
          <p:cNvPr id="11" name="Picture 2" descr="E:\2023-2024 н.р\2 КУЛЬТУРА ДОБРОСУСІДСТВА\6 клас\УРОКИ 6 кл 2023-2024\підр.6 кл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106314" cy="1541464"/>
          </a:xfrm>
          <a:prstGeom prst="rect">
            <a:avLst/>
          </a:prstGeom>
          <a:noFill/>
        </p:spPr>
      </p:pic>
      <p:pic>
        <p:nvPicPr>
          <p:cNvPr id="2050" name="Picture 2" descr="C:\Users\Ольга\Desktop\Без_названия-removebg-preview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5643570" y="1500174"/>
            <a:ext cx="2219347" cy="2634764"/>
          </a:xfrm>
          <a:prstGeom prst="rect">
            <a:avLst/>
          </a:prstGeom>
          <a:noFill/>
        </p:spPr>
      </p:pic>
      <p:pic>
        <p:nvPicPr>
          <p:cNvPr id="10" name="Picture 6" descr="C:\Users\Ольга\Desktop\5555\1639209701_1-papik-pro-p-klipart-noutbuk-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7741874">
            <a:off x="5692307" y="2548168"/>
            <a:ext cx="714856" cy="716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5894" y="214290"/>
            <a:ext cx="732951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таблицею</a:t>
            </a:r>
            <a:r>
              <a:rPr lang="uk-UA" dirty="0" smtClean="0"/>
              <a:t> </a:t>
            </a: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«Класифікація ресурсів»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428860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6146" name="Picture 2" descr="C:\Users\Ольга\Desktop\151370496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1643050"/>
            <a:ext cx="2076451" cy="2595564"/>
          </a:xfrm>
          <a:prstGeom prst="rect">
            <a:avLst/>
          </a:prstGeom>
          <a:noFill/>
        </p:spPr>
      </p:pic>
      <p:pic>
        <p:nvPicPr>
          <p:cNvPr id="6147" name="Picture 3" descr="C:\Users\Ольга\Desktop\Друзяки_лого-removebg-preview.png"/>
          <p:cNvPicPr>
            <a:picLocks noChangeAspect="1" noChangeArrowheads="1"/>
          </p:cNvPicPr>
          <p:nvPr/>
        </p:nvPicPr>
        <p:blipFill>
          <a:blip r:embed="rId3"/>
          <a:srcRect l="13250" r="29000"/>
          <a:stretch>
            <a:fillRect/>
          </a:stretch>
        </p:blipFill>
        <p:spPr bwMode="auto">
          <a:xfrm>
            <a:off x="5565886" y="5143512"/>
            <a:ext cx="3578114" cy="1714488"/>
          </a:xfrm>
          <a:prstGeom prst="rect">
            <a:avLst/>
          </a:prstGeom>
          <a:noFill/>
        </p:spPr>
      </p:pic>
      <p:pic>
        <p:nvPicPr>
          <p:cNvPr id="6148" name="Picture 4" descr="C:\Users\Ольга\Desktop\1583572878_2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920126"/>
            <a:ext cx="2428860" cy="1937874"/>
          </a:xfrm>
          <a:prstGeom prst="rect">
            <a:avLst/>
          </a:prstGeom>
          <a:noFill/>
        </p:spPr>
      </p:pic>
      <p:pic>
        <p:nvPicPr>
          <p:cNvPr id="6151" name="Picture 7" descr="C:\Users\Ольга\Desktop\stock-vector-illustration-dream-of-their-own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643050"/>
            <a:ext cx="2592484" cy="2286016"/>
          </a:xfrm>
          <a:prstGeom prst="rect">
            <a:avLst/>
          </a:prstGeom>
          <a:noFill/>
        </p:spPr>
      </p:pic>
      <p:pic>
        <p:nvPicPr>
          <p:cNvPr id="6153" name="Picture 9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6"/>
          <a:srcRect l="30145" r="22727"/>
          <a:stretch>
            <a:fillRect/>
          </a:stretch>
        </p:blipFill>
        <p:spPr bwMode="auto">
          <a:xfrm flipH="1">
            <a:off x="7215206" y="1126162"/>
            <a:ext cx="1928794" cy="2723528"/>
          </a:xfrm>
          <a:prstGeom prst="rect">
            <a:avLst/>
          </a:prstGeom>
          <a:noFill/>
        </p:spPr>
      </p:pic>
      <p:pic>
        <p:nvPicPr>
          <p:cNvPr id="6154" name="Picture 10" descr="C:\Users\Ольга\Desktop\eccc19220b7e2dd40651a2c1d72795b2-removebg-preview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43569" y="3071810"/>
            <a:ext cx="2116785" cy="1928826"/>
          </a:xfrm>
          <a:prstGeom prst="rect">
            <a:avLst/>
          </a:prstGeom>
          <a:noFill/>
        </p:spPr>
      </p:pic>
      <p:pic>
        <p:nvPicPr>
          <p:cNvPr id="6155" name="Picture 11" descr="C:\Users\Ольга\Desktop\stock-vector-oil-pump-icon-oil-industry-removebg-preview.png"/>
          <p:cNvPicPr>
            <a:picLocks noChangeAspect="1" noChangeArrowheads="1"/>
          </p:cNvPicPr>
          <p:nvPr/>
        </p:nvPicPr>
        <p:blipFill>
          <a:blip r:embed="rId8"/>
          <a:srcRect l="8377" t="17379" r="9477" b="18479"/>
          <a:stretch>
            <a:fillRect/>
          </a:stretch>
        </p:blipFill>
        <p:spPr bwMode="auto">
          <a:xfrm flipH="1">
            <a:off x="1428728" y="3071810"/>
            <a:ext cx="2393745" cy="1928826"/>
          </a:xfrm>
          <a:prstGeom prst="rect">
            <a:avLst/>
          </a:prstGeom>
          <a:noFill/>
        </p:spPr>
      </p:pic>
      <p:pic>
        <p:nvPicPr>
          <p:cNvPr id="6156" name="Picture 12" descr="C:\Users\Ольга\Desktop\stock-vector-joyful-grandmother-dances-sound-gramophone-removebg-preview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28992" y="4214818"/>
            <a:ext cx="2357454" cy="2357454"/>
          </a:xfrm>
          <a:prstGeom prst="rect">
            <a:avLst/>
          </a:prstGeom>
          <a:noFill/>
        </p:spPr>
      </p:pic>
      <p:pic>
        <p:nvPicPr>
          <p:cNvPr id="6157" name="Picture 13" descr="C:\Users\Ольга\Desktop\b53e513da9a2502c9bc274caac7f194b-removebg-preview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15074" y="1571612"/>
            <a:ext cx="1285884" cy="1285884"/>
          </a:xfrm>
          <a:prstGeom prst="rect">
            <a:avLst/>
          </a:prstGeom>
          <a:noFill/>
        </p:spPr>
      </p:pic>
      <p:pic>
        <p:nvPicPr>
          <p:cNvPr id="6158" name="Picture 14" descr="C:\Users\Ольга\Desktop\AN2_2680-removebg-preview.png"/>
          <p:cNvPicPr>
            <a:picLocks noChangeAspect="1" noChangeArrowheads="1"/>
          </p:cNvPicPr>
          <p:nvPr/>
        </p:nvPicPr>
        <p:blipFill>
          <a:blip r:embed="rId11" cstate="print"/>
          <a:srcRect r="19998"/>
          <a:stretch>
            <a:fillRect/>
          </a:stretch>
        </p:blipFill>
        <p:spPr bwMode="auto">
          <a:xfrm>
            <a:off x="8286744" y="3714752"/>
            <a:ext cx="857256" cy="1607991"/>
          </a:xfrm>
          <a:prstGeom prst="rect">
            <a:avLst/>
          </a:prstGeom>
          <a:noFill/>
        </p:spPr>
      </p:pic>
      <p:pic>
        <p:nvPicPr>
          <p:cNvPr id="6159" name="Picture 15" descr="C:\Users\Ольга\Desktop\stock-vector-spanner-removebg-preview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7158" y="4071942"/>
            <a:ext cx="857256" cy="857256"/>
          </a:xfrm>
          <a:prstGeom prst="rect">
            <a:avLst/>
          </a:prstGeom>
          <a:noFill/>
        </p:spPr>
      </p:pic>
      <p:pic>
        <p:nvPicPr>
          <p:cNvPr id="15" name="Picture 2" descr="E:\2023-2024 н.р\2 КУЛЬТУРА ДОБРОСУСІДСТВА\6 клас\УРОКИ 6 кл 2023-2024\підр.6 кл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106314" cy="1541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Відгадайте загадки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7170" name="Picture 2" descr="C:\Users\Ольга\Desktop\channels4_profile-removebg-preview.png"/>
          <p:cNvPicPr>
            <a:picLocks noChangeAspect="1" noChangeArrowheads="1"/>
          </p:cNvPicPr>
          <p:nvPr/>
        </p:nvPicPr>
        <p:blipFill>
          <a:blip r:embed="rId2"/>
          <a:srcRect t="24500" b="24500"/>
          <a:stretch>
            <a:fillRect/>
          </a:stretch>
        </p:blipFill>
        <p:spPr bwMode="auto">
          <a:xfrm>
            <a:off x="285720" y="4000504"/>
            <a:ext cx="4762500" cy="2428892"/>
          </a:xfrm>
          <a:prstGeom prst="rect">
            <a:avLst/>
          </a:prstGeom>
          <a:noFill/>
        </p:spPr>
      </p:pic>
      <p:pic>
        <p:nvPicPr>
          <p:cNvPr id="7172" name="Picture 4" descr="C:\Users\Ольга\Desktop\1616701432_9-p-neznaika-krasivo-11-removebg-preview.png"/>
          <p:cNvPicPr>
            <a:picLocks noChangeAspect="1" noChangeArrowheads="1"/>
          </p:cNvPicPr>
          <p:nvPr/>
        </p:nvPicPr>
        <p:blipFill>
          <a:blip r:embed="rId3"/>
          <a:srcRect l="35377" r="10849"/>
          <a:stretch>
            <a:fillRect/>
          </a:stretch>
        </p:blipFill>
        <p:spPr bwMode="auto">
          <a:xfrm>
            <a:off x="6286512" y="1975412"/>
            <a:ext cx="2714644" cy="4882588"/>
          </a:xfrm>
          <a:prstGeom prst="rect">
            <a:avLst/>
          </a:prstGeom>
          <a:noFill/>
        </p:spPr>
      </p:pic>
      <p:sp>
        <p:nvSpPr>
          <p:cNvPr id="8" name="Овальная выноска 7"/>
          <p:cNvSpPr/>
          <p:nvPr/>
        </p:nvSpPr>
        <p:spPr>
          <a:xfrm>
            <a:off x="357158" y="1500174"/>
            <a:ext cx="5072098" cy="2143140"/>
          </a:xfrm>
          <a:prstGeom prst="wedgeEllipseCallout">
            <a:avLst>
              <a:gd name="adj1" fmla="val 69900"/>
              <a:gd name="adj2" fmla="val 511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рук, без ніг світ за хвилину оббігає.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Відгадайте загадки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605226" y="635635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7172" name="Picture 4" descr="C:\Users\Ольга\Desktop\1616701432_9-p-neznaika-krasivo-11-removebg-preview.png"/>
          <p:cNvPicPr>
            <a:picLocks noChangeAspect="1" noChangeArrowheads="1"/>
          </p:cNvPicPr>
          <p:nvPr/>
        </p:nvPicPr>
        <p:blipFill>
          <a:blip r:embed="rId2"/>
          <a:srcRect l="35377" r="10849"/>
          <a:stretch>
            <a:fillRect/>
          </a:stretch>
        </p:blipFill>
        <p:spPr bwMode="auto">
          <a:xfrm>
            <a:off x="6286512" y="1975412"/>
            <a:ext cx="2714644" cy="4882588"/>
          </a:xfrm>
          <a:prstGeom prst="rect">
            <a:avLst/>
          </a:prstGeom>
          <a:noFill/>
        </p:spPr>
      </p:pic>
      <p:sp>
        <p:nvSpPr>
          <p:cNvPr id="8" name="Овальная выноска 7"/>
          <p:cNvSpPr/>
          <p:nvPr/>
        </p:nvSpPr>
        <p:spPr>
          <a:xfrm>
            <a:off x="357158" y="1500174"/>
            <a:ext cx="5072098" cy="2143140"/>
          </a:xfrm>
          <a:prstGeom prst="wedgeEllipseCallout">
            <a:avLst>
              <a:gd name="adj1" fmla="val 69900"/>
              <a:gd name="adj2" fmla="val 511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рук і ніг не має, а всіх у ліжко вкладає?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C:\Users\Ольга\Desktop\istockphoto-469167852-170667a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75606"/>
            <a:ext cx="4000496" cy="2582394"/>
          </a:xfrm>
          <a:prstGeom prst="rect">
            <a:avLst/>
          </a:prstGeom>
          <a:noFill/>
        </p:spPr>
      </p:pic>
      <p:pic>
        <p:nvPicPr>
          <p:cNvPr id="8195" name="Picture 3" descr="C:\Users\Ольга\Desktop\images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3429000"/>
            <a:ext cx="1293874" cy="1152526"/>
          </a:xfrm>
          <a:prstGeom prst="rect">
            <a:avLst/>
          </a:prstGeom>
          <a:noFill/>
        </p:spPr>
      </p:pic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0" y="6215082"/>
            <a:ext cx="2643174" cy="6429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b="1" dirty="0" smtClean="0"/>
              <a:t>Сон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Відгадайте загадки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7172" name="Picture 4" descr="C:\Users\Ольга\Desktop\1616701432_9-p-neznaika-krasivo-11-removebg-preview.png"/>
          <p:cNvPicPr>
            <a:picLocks noChangeAspect="1" noChangeArrowheads="1"/>
          </p:cNvPicPr>
          <p:nvPr/>
        </p:nvPicPr>
        <p:blipFill>
          <a:blip r:embed="rId2"/>
          <a:srcRect l="35377" r="10849"/>
          <a:stretch>
            <a:fillRect/>
          </a:stretch>
        </p:blipFill>
        <p:spPr bwMode="auto">
          <a:xfrm>
            <a:off x="6286512" y="1975412"/>
            <a:ext cx="2714644" cy="4882588"/>
          </a:xfrm>
          <a:prstGeom prst="rect">
            <a:avLst/>
          </a:prstGeom>
          <a:noFill/>
        </p:spPr>
      </p:pic>
      <p:sp>
        <p:nvSpPr>
          <p:cNvPr id="8" name="Овальная выноска 7"/>
          <p:cNvSpPr/>
          <p:nvPr/>
        </p:nvSpPr>
        <p:spPr>
          <a:xfrm>
            <a:off x="357158" y="1500174"/>
            <a:ext cx="5072098" cy="2143140"/>
          </a:xfrm>
          <a:prstGeom prst="wedgeEllipseCallout">
            <a:avLst>
              <a:gd name="adj1" fmla="val 69900"/>
              <a:gd name="adj2" fmla="val 511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золото, а найдорожче.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C:\Users\Ольга\Desktop\Educatio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876"/>
            <a:ext cx="3619500" cy="3171825"/>
          </a:xfrm>
          <a:prstGeom prst="rect">
            <a:avLst/>
          </a:prstGeom>
          <a:noFill/>
        </p:spPr>
      </p:pic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0" y="6215082"/>
            <a:ext cx="2643174" cy="6429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b="1" dirty="0" smtClean="0"/>
              <a:t>Знання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Відгадайте загадки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748102" y="635635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7172" name="Picture 4" descr="C:\Users\Ольга\Desktop\1616701432_9-p-neznaika-krasivo-11-removebg-preview.png"/>
          <p:cNvPicPr>
            <a:picLocks noChangeAspect="1" noChangeArrowheads="1"/>
          </p:cNvPicPr>
          <p:nvPr/>
        </p:nvPicPr>
        <p:blipFill>
          <a:blip r:embed="rId2"/>
          <a:srcRect l="35377" r="10849"/>
          <a:stretch>
            <a:fillRect/>
          </a:stretch>
        </p:blipFill>
        <p:spPr bwMode="auto">
          <a:xfrm>
            <a:off x="6286512" y="1975412"/>
            <a:ext cx="2714644" cy="4882588"/>
          </a:xfrm>
          <a:prstGeom prst="rect">
            <a:avLst/>
          </a:prstGeom>
          <a:noFill/>
        </p:spPr>
      </p:pic>
      <p:sp>
        <p:nvSpPr>
          <p:cNvPr id="8" name="Овальная выноска 7"/>
          <p:cNvSpPr/>
          <p:nvPr/>
        </p:nvSpPr>
        <p:spPr>
          <a:xfrm>
            <a:off x="357158" y="1500174"/>
            <a:ext cx="5072098" cy="2143140"/>
          </a:xfrm>
          <a:prstGeom prst="wedgeEllipseCallout">
            <a:avLst>
              <a:gd name="adj1" fmla="val 69900"/>
              <a:gd name="adj2" fmla="val 511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старіє, не вмирає, а все нищить, забирає. 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C:\Users\Ольга\Desktop\9ce7945c404a240455cdbc6576bd9af9_1024x768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02285"/>
            <a:ext cx="4071934" cy="3055715"/>
          </a:xfrm>
          <a:prstGeom prst="rect">
            <a:avLst/>
          </a:prstGeom>
          <a:noFill/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0" y="6215082"/>
            <a:ext cx="1428728" cy="6429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b="1" dirty="0" smtClean="0"/>
              <a:t>Час 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Відгадайте загадки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7172" name="Picture 4" descr="C:\Users\Ольга\Desktop\1616701432_9-p-neznaika-krasivo-11-removebg-preview.png"/>
          <p:cNvPicPr>
            <a:picLocks noChangeAspect="1" noChangeArrowheads="1"/>
          </p:cNvPicPr>
          <p:nvPr/>
        </p:nvPicPr>
        <p:blipFill>
          <a:blip r:embed="rId2"/>
          <a:srcRect l="35377" r="10849"/>
          <a:stretch>
            <a:fillRect/>
          </a:stretch>
        </p:blipFill>
        <p:spPr bwMode="auto">
          <a:xfrm>
            <a:off x="6286512" y="1975412"/>
            <a:ext cx="2714644" cy="4882588"/>
          </a:xfrm>
          <a:prstGeom prst="rect">
            <a:avLst/>
          </a:prstGeom>
          <a:noFill/>
        </p:spPr>
      </p:pic>
      <p:sp>
        <p:nvSpPr>
          <p:cNvPr id="8" name="Овальная выноска 7"/>
          <p:cNvSpPr/>
          <p:nvPr/>
        </p:nvSpPr>
        <p:spPr>
          <a:xfrm>
            <a:off x="357158" y="1500174"/>
            <a:ext cx="5072098" cy="2143140"/>
          </a:xfrm>
          <a:prstGeom prst="wedgeEllipseCallout">
            <a:avLst>
              <a:gd name="adj1" fmla="val 69900"/>
              <a:gd name="adj2" fmla="val 511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Чотири кольори мають, раз у три місяці барви міняють?</a:t>
            </a: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0" y="6215082"/>
            <a:ext cx="2928926" cy="6429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b="1" dirty="0" smtClean="0"/>
              <a:t>Пори  року</a:t>
            </a:r>
            <a:endParaRPr lang="ru-RU" b="1" dirty="0"/>
          </a:p>
        </p:txBody>
      </p:sp>
      <p:pic>
        <p:nvPicPr>
          <p:cNvPr id="11266" name="Picture 2" descr="C:\Users\Ольга\Desktop\camille-feature-image-scaled-removebg-preview.png"/>
          <p:cNvPicPr>
            <a:picLocks noChangeAspect="1" noChangeArrowheads="1"/>
          </p:cNvPicPr>
          <p:nvPr/>
        </p:nvPicPr>
        <p:blipFill>
          <a:blip r:embed="rId3"/>
          <a:srcRect l="26352" r="21847" b="6000"/>
          <a:stretch>
            <a:fillRect/>
          </a:stretch>
        </p:blipFill>
        <p:spPr bwMode="auto">
          <a:xfrm>
            <a:off x="142844" y="3286124"/>
            <a:ext cx="3076363" cy="31432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++++++.jpg"/>
          <p:cNvPicPr>
            <a:picLocks noChangeAspect="1" noChangeArrowheads="1"/>
          </p:cNvPicPr>
          <p:nvPr/>
        </p:nvPicPr>
        <p:blipFill>
          <a:blip r:embed="rId2"/>
          <a:srcRect b="40707"/>
          <a:stretch>
            <a:fillRect/>
          </a:stretch>
        </p:blipFill>
        <p:spPr bwMode="auto">
          <a:xfrm>
            <a:off x="0" y="0"/>
            <a:ext cx="916158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57356" y="0"/>
            <a:ext cx="6715172" cy="3143272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уроку:</a:t>
            </a:r>
            <a:br>
              <a:rPr lang="uk-UA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Ресурси і потреби людини.</a:t>
            </a:r>
            <a:r>
              <a:rPr lang="uk-UA" sz="3600" dirty="0" smtClean="0"/>
              <a:t> </a:t>
            </a:r>
            <a:r>
              <a:rPr lang="uk-UA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Зовнішні та внутрішні ресурси особистості </a:t>
            </a:r>
            <a:endParaRPr lang="ru-RU" sz="36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28794" y="6421461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6" name="Picture 2" descr="C:\Users\Ольга\Desktop\free-png.ru-60-340x316.png"/>
          <p:cNvPicPr>
            <a:picLocks noChangeAspect="1" noChangeArrowheads="1"/>
          </p:cNvPicPr>
          <p:nvPr/>
        </p:nvPicPr>
        <p:blipFill>
          <a:blip r:embed="rId3"/>
          <a:srcRect r="14896"/>
          <a:stretch>
            <a:fillRect/>
          </a:stretch>
        </p:blipFill>
        <p:spPr bwMode="auto">
          <a:xfrm>
            <a:off x="5357818" y="2723111"/>
            <a:ext cx="3786214" cy="4134889"/>
          </a:xfrm>
          <a:prstGeom prst="rect">
            <a:avLst/>
          </a:prstGeom>
          <a:noFill/>
        </p:spPr>
      </p:pic>
      <p:pic>
        <p:nvPicPr>
          <p:cNvPr id="4" name="Picture 2" descr="C:\Users\Ольга\Desktop\Картинки КД\free-png.ru-12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6429396"/>
            <a:ext cx="616693" cy="431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в парах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72098"/>
          </a:xfrm>
        </p:spPr>
        <p:txBody>
          <a:bodyPr>
            <a:normAutofit/>
          </a:bodyPr>
          <a:lstStyle/>
          <a:p>
            <a:pPr algn="ctr"/>
            <a:r>
              <a:rPr lang="uk-UA" sz="2800" b="1" i="1" dirty="0" smtClean="0">
                <a:solidFill>
                  <a:srgbClr val="0033CC"/>
                </a:solidFill>
              </a:rPr>
              <a:t>Стор. 43, вправа 8: </a:t>
            </a:r>
            <a:r>
              <a:rPr lang="ru-RU" sz="2800" b="1" i="1" dirty="0" smtClean="0">
                <a:solidFill>
                  <a:srgbClr val="0033CC"/>
                </a:solidFill>
              </a:rPr>
              <a:t>Обговори з однокласниками та однокласницями подані запитання: </a:t>
            </a:r>
          </a:p>
          <a:p>
            <a:r>
              <a:rPr lang="ru-RU" sz="2800" dirty="0" smtClean="0"/>
              <a:t>Чи можуть одні й ті самі предмети/ речі/</a:t>
            </a:r>
          </a:p>
          <a:p>
            <a:pPr>
              <a:buNone/>
            </a:pPr>
            <a:r>
              <a:rPr lang="ru-RU" sz="2800" dirty="0" smtClean="0"/>
              <a:t>    якості бути потребою і ресурсом? </a:t>
            </a:r>
          </a:p>
          <a:p>
            <a:r>
              <a:rPr lang="ru-RU" sz="2800" dirty="0" smtClean="0"/>
              <a:t>Які дії важливо робити, щоб накопичити та зберегти ресурси? </a:t>
            </a:r>
          </a:p>
          <a:p>
            <a:r>
              <a:rPr lang="ru-RU" sz="2800" dirty="0" smtClean="0"/>
              <a:t>Чи може бути людина ресурсом для </a:t>
            </a:r>
          </a:p>
          <a:p>
            <a:pPr>
              <a:buNone/>
            </a:pPr>
            <a:r>
              <a:rPr lang="ru-RU" sz="2800" dirty="0" smtClean="0"/>
              <a:t>    іншої людини? </a:t>
            </a:r>
          </a:p>
          <a:p>
            <a:r>
              <a:rPr lang="ru-RU" sz="2800" dirty="0" smtClean="0"/>
              <a:t>Чому важливо підтримувати інших?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12290" name="Picture 2" descr="C:\Users\Ольга\Desktop\1642070359_18-abrakadabra-fun-p-neznaika-png-na-prozrachnom-fone-3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442297" cy="2571744"/>
          </a:xfrm>
          <a:prstGeom prst="rect">
            <a:avLst/>
          </a:prstGeom>
          <a:noFill/>
        </p:spPr>
      </p:pic>
      <p:pic>
        <p:nvPicPr>
          <p:cNvPr id="12291" name="Picture 3" descr="C:\Users\Ольга\Desktop\img_56cab91a4b0e2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4030084"/>
            <a:ext cx="2143108" cy="28279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397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Словничок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7422" y="1071546"/>
            <a:ext cx="6043626" cy="4668839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 </a:t>
            </a:r>
            <a:r>
              <a:rPr lang="ru-RU" dirty="0" smtClean="0"/>
              <a:t>(ціль) — усвідомлений, передбачуваний у майбутньому результат діяльності, який дозволить людині досягти бажаного чи необхідного.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928926" y="635635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13314" name="Picture 2" descr="C:\Users\Ольга\Desktop\78107161-removebg-preview.png"/>
          <p:cNvPicPr>
            <a:picLocks noChangeAspect="1" noChangeArrowheads="1"/>
          </p:cNvPicPr>
          <p:nvPr/>
        </p:nvPicPr>
        <p:blipFill>
          <a:blip r:embed="rId2"/>
          <a:srcRect l="18752"/>
          <a:stretch>
            <a:fillRect/>
          </a:stretch>
        </p:blipFill>
        <p:spPr bwMode="auto">
          <a:xfrm>
            <a:off x="0" y="1785926"/>
            <a:ext cx="3985546" cy="4905396"/>
          </a:xfrm>
          <a:prstGeom prst="rect">
            <a:avLst/>
          </a:prstGeom>
          <a:noFill/>
        </p:spPr>
      </p:pic>
      <p:pic>
        <p:nvPicPr>
          <p:cNvPr id="13315" name="Picture 3" descr="C:\Users\Ольга\Desktop\Uspeh-drugie-1.png"/>
          <p:cNvPicPr>
            <a:picLocks noChangeAspect="1" noChangeArrowheads="1"/>
          </p:cNvPicPr>
          <p:nvPr/>
        </p:nvPicPr>
        <p:blipFill>
          <a:blip r:embed="rId3"/>
          <a:srcRect r="12500" b="23750"/>
          <a:stretch>
            <a:fillRect/>
          </a:stretch>
        </p:blipFill>
        <p:spPr bwMode="auto">
          <a:xfrm>
            <a:off x="5810240" y="3952868"/>
            <a:ext cx="3333760" cy="2905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Закріплення вивченого матеріалу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57428"/>
          </a:xfrm>
        </p:spPr>
        <p:txBody>
          <a:bodyPr/>
          <a:lstStyle/>
          <a:p>
            <a:pPr algn="ctr"/>
            <a:r>
              <a:rPr lang="uk-UA" dirty="0" smtClean="0"/>
              <a:t>Гра «Пригадуємо поняття з теми»</a:t>
            </a:r>
          </a:p>
          <a:p>
            <a:pPr algn="ctr"/>
            <a:r>
              <a:rPr lang="en-US" dirty="0" smtClean="0">
                <a:hlinkClick r:id="rId2"/>
              </a:rPr>
              <a:t>https://learningapps.org/watch?v=pbug9hncj24</a:t>
            </a:r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</p:txBody>
      </p:sp>
      <p:pic>
        <p:nvPicPr>
          <p:cNvPr id="4" name="Picture 5" descr="721637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4725" y="3505200"/>
            <a:ext cx="1412875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Ольга\Desktop\1647018966_1-kartinkin-net-p-kartinki-uchenikov-dlya-prezentatsii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14348" y="3031699"/>
            <a:ext cx="3643338" cy="3826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5828" y="116633"/>
            <a:ext cx="7886700" cy="954914"/>
          </a:xfrm>
          <a:noFill/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Дошка настрою</a:t>
            </a:r>
            <a:endParaRPr lang="ru-RU" sz="44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CC0099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  <p:pic>
        <p:nvPicPr>
          <p:cNvPr id="1026" name="Picture 2" descr="C:\Users\Ольга\Desktop\free-png.ru-3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785794"/>
            <a:ext cx="6215106" cy="5914479"/>
          </a:xfrm>
          <a:prstGeom prst="rect">
            <a:avLst/>
          </a:prstGeom>
          <a:noFill/>
        </p:spPr>
      </p:pic>
      <p:pic>
        <p:nvPicPr>
          <p:cNvPr id="8195" name="Picture 3" descr="C:\Users\Ольга\Desktop\букви\_005_yapfiles.ru.png"/>
          <p:cNvPicPr>
            <a:picLocks noChangeAspect="1" noChangeArrowheads="1"/>
          </p:cNvPicPr>
          <p:nvPr/>
        </p:nvPicPr>
        <p:blipFill>
          <a:blip r:embed="rId3" cstate="print"/>
          <a:srcRect l="13298" r="4521"/>
          <a:stretch>
            <a:fillRect/>
          </a:stretch>
        </p:blipFill>
        <p:spPr bwMode="auto">
          <a:xfrm>
            <a:off x="4643438" y="2714620"/>
            <a:ext cx="2579845" cy="1643074"/>
          </a:xfrm>
          <a:prstGeom prst="rect">
            <a:avLst/>
          </a:prstGeom>
          <a:noFill/>
        </p:spPr>
      </p:pic>
      <p:pic>
        <p:nvPicPr>
          <p:cNvPr id="8196" name="Picture 4" descr="C:\Users\Ольга\Desktop\1645708339_15-kartinkin-net-p-krasivie-kartinki-smailiki-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500570"/>
            <a:ext cx="1571636" cy="1571636"/>
          </a:xfrm>
          <a:prstGeom prst="rect">
            <a:avLst/>
          </a:prstGeom>
          <a:noFill/>
        </p:spPr>
      </p:pic>
      <p:pic>
        <p:nvPicPr>
          <p:cNvPr id="8197" name="Picture 5" descr="C:\Users\Ольга\Desktop\1576643035_1-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4714884"/>
            <a:ext cx="1571636" cy="1571636"/>
          </a:xfrm>
          <a:prstGeom prst="rect">
            <a:avLst/>
          </a:prstGeom>
          <a:noFill/>
        </p:spPr>
      </p:pic>
      <p:pic>
        <p:nvPicPr>
          <p:cNvPr id="8198" name="Picture 6" descr="C:\Users\Ольга\Desktop\1647724840_3-amiel-club-p-super-smailiki-kartinki-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2500306"/>
            <a:ext cx="2974813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льга\Desktop\1642499775_36-abrakadabra-fun-p-klipart-na-prozrachnom-fone-shkola-uchenik-61.png"/>
          <p:cNvPicPr>
            <a:picLocks noChangeAspect="1" noChangeArrowheads="1"/>
          </p:cNvPicPr>
          <p:nvPr/>
        </p:nvPicPr>
        <p:blipFill>
          <a:blip r:embed="rId2"/>
          <a:srcRect t="51983"/>
          <a:stretch>
            <a:fillRect/>
          </a:stretch>
        </p:blipFill>
        <p:spPr bwMode="auto">
          <a:xfrm>
            <a:off x="0" y="3532936"/>
            <a:ext cx="9144000" cy="332506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Домашня робота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3048"/>
          </a:xfrm>
        </p:spPr>
        <p:txBody>
          <a:bodyPr/>
          <a:lstStyle/>
          <a:p>
            <a:pPr algn="ctr"/>
            <a:r>
              <a:rPr lang="uk-UA" dirty="0" smtClean="0"/>
              <a:t>Стор. 43, вправа 9.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Джерела </a:t>
            </a:r>
            <a:r>
              <a:rPr lang="uk-UA" b="1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література</a:t>
            </a:r>
            <a:endParaRPr lang="ru-RU" b="1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 fontScale="70000" lnSpcReduction="20000"/>
          </a:bodyPr>
          <a:lstStyle/>
          <a:p>
            <a:r>
              <a:rPr lang="en-US" sz="3300" dirty="0" smtClean="0">
                <a:hlinkClick r:id="rId2"/>
              </a:rPr>
              <a:t>https://www.calameo.com/read/006191963d289874a374e</a:t>
            </a:r>
            <a:endParaRPr lang="uk-UA" sz="3300" dirty="0" smtClean="0">
              <a:hlinkClick r:id="rId2"/>
            </a:endParaRPr>
          </a:p>
          <a:p>
            <a:r>
              <a:rPr lang="en-US" sz="3300" dirty="0" smtClean="0">
                <a:hlinkClick r:id="rId2"/>
              </a:rPr>
              <a:t>https://ua.izzi.digital/DOS/308410/352660.html</a:t>
            </a:r>
            <a:endParaRPr lang="uk-UA" sz="3300" dirty="0" smtClean="0">
              <a:hlinkClick r:id="rId2"/>
            </a:endParaRPr>
          </a:p>
          <a:p>
            <a:r>
              <a:rPr lang="en-US" sz="3300" dirty="0" smtClean="0">
                <a:hlinkClick r:id="rId2"/>
              </a:rPr>
              <a:t>https://uk.wikipedia.org/wiki/%D0%9F%D1%96%D1%80%D0%B0%D0%BC%D1%96%D0%B4%D0%B0_%D0%BF%D0%BE%D1%82%D1%80%D0%B5%D0%B1_%D0%90%D0%B1%D1%80%D0%B0%D0%B3%D0%B0%D0%BC%D0%B0_%D0%9C%D0%B0%D1%81%D0%BB%D0%BE%D1%83</a:t>
            </a:r>
            <a:endParaRPr lang="uk-UA" sz="3300" dirty="0" smtClean="0"/>
          </a:p>
          <a:p>
            <a:r>
              <a:rPr lang="en-US" sz="3300" dirty="0" smtClean="0">
                <a:hlinkClick r:id="rId3"/>
              </a:rPr>
              <a:t>https://uk.economy-pedia.com/11040269-human-needs</a:t>
            </a:r>
            <a:endParaRPr lang="uk-UA" sz="3300" dirty="0" smtClean="0"/>
          </a:p>
          <a:p>
            <a:r>
              <a:rPr lang="uk-UA" sz="3300" dirty="0" smtClean="0"/>
              <a:t>Культура добросусідства : підручн. для 6 класу  закладів загальної середньої освіти / М. Араджионі, Л. Гретченко, О. Козорог, Н. Лебідь, В. Потапова., І. Унгурян, З. Філончук – К. : Видавничий дім «Основа», 2023. – 143 с. : іл.  </a:t>
            </a:r>
          </a:p>
          <a:p>
            <a:endParaRPr lang="uk-UA" dirty="0" smtClean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Ольга\Desktop\free-png.ru-51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601" y="1163589"/>
            <a:ext cx="7848489" cy="548012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Мотивація до навчання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4000504"/>
            <a:ext cx="6500858" cy="212565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600" dirty="0" smtClean="0"/>
              <a:t>Пригадай, що ти вже знаєш за цією темою. </a:t>
            </a:r>
          </a:p>
          <a:p>
            <a:pPr algn="ctr"/>
            <a:r>
              <a:rPr lang="ru-RU" sz="3600" dirty="0" smtClean="0"/>
              <a:t>Чого саме ви очікуєте від </a:t>
            </a:r>
          </a:p>
          <a:p>
            <a:pPr algn="ctr">
              <a:buNone/>
            </a:pPr>
            <a:r>
              <a:rPr lang="ru-RU" sz="3600" dirty="0" smtClean="0"/>
              <a:t>  цього уроку?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4543428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</a:t>
            </a: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Асоціації</a:t>
            </a: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  <a:endParaRPr lang="uk-UA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500166" y="6215082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1028" name="Picture 4" descr="C:\Users\User\Desktop\Word_Art__3_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58568"/>
            <a:ext cx="4143404" cy="6799432"/>
          </a:xfrm>
          <a:prstGeom prst="rect">
            <a:avLst/>
          </a:prstGeom>
          <a:noFill/>
        </p:spPr>
      </p:pic>
      <p:pic>
        <p:nvPicPr>
          <p:cNvPr id="1029" name="Picture 5" descr="C:\Users\User\Desktop\17844908466b614e00320707a3fec4cb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285992"/>
            <a:ext cx="4148903" cy="3351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000132"/>
          </a:xfrm>
        </p:spPr>
        <p:txBody>
          <a:bodyPr>
            <a:normAutofit/>
          </a:bodyPr>
          <a:lstStyle/>
          <a:p>
            <a:pPr lvl="0"/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3357554" y="1571612"/>
            <a:ext cx="4714908" cy="257176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200" dirty="0" smtClean="0"/>
              <a:t>Привіт, друзі! Як ви? Упоралися із завданням щодо свого гардеробу? Я от замислився, що хотів би придбати нові кросівки, проте не знаю, чи вистачить у моєї родини зараз на це грошей.</a:t>
            </a:r>
            <a:endParaRPr lang="ru-RU" sz="2200" dirty="0"/>
          </a:p>
        </p:txBody>
      </p:sp>
      <p:pic>
        <p:nvPicPr>
          <p:cNvPr id="15" name="Picture 2" descr="C:\Users\Ольга\Desktop\букви\09aadcd3ec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31" y="3768765"/>
            <a:ext cx="2071670" cy="3089235"/>
          </a:xfrm>
          <a:prstGeom prst="rect">
            <a:avLst/>
          </a:prstGeom>
          <a:noFill/>
        </p:spPr>
      </p:pic>
      <p:sp>
        <p:nvSpPr>
          <p:cNvPr id="10" name="Овальная выноска 9"/>
          <p:cNvSpPr/>
          <p:nvPr/>
        </p:nvSpPr>
        <p:spPr>
          <a:xfrm>
            <a:off x="2928926" y="1000108"/>
            <a:ext cx="5786478" cy="3143272"/>
          </a:xfrm>
          <a:prstGeom prst="wedgeEllipseCallout">
            <a:avLst>
              <a:gd name="adj1" fmla="val -65699"/>
              <a:gd name="adj2" fmla="val -1362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ьная выноска 17"/>
          <p:cNvSpPr/>
          <p:nvPr/>
        </p:nvSpPr>
        <p:spPr>
          <a:xfrm>
            <a:off x="214282" y="4000504"/>
            <a:ext cx="5143536" cy="2857496"/>
          </a:xfrm>
          <a:prstGeom prst="wedgeEllipseCallout">
            <a:avLst>
              <a:gd name="adj1" fmla="val 84615"/>
              <a:gd name="adj2" fmla="val -962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одержимое 11"/>
          <p:cNvSpPr txBox="1">
            <a:spLocks/>
          </p:cNvSpPr>
          <p:nvPr/>
        </p:nvSpPr>
        <p:spPr>
          <a:xfrm>
            <a:off x="500034" y="4357694"/>
            <a:ext cx="4429156" cy="2143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200" dirty="0" smtClean="0"/>
              <a:t>Так, я теж про це думала. Пам’ятаєте, у 5 класі в нас була тема про потреби й використання ресурсів у родині? Як вирішити, що дійсно тобі потрібно, а що — ні?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Ольга\Desktop\ukraine-boy-in-white-shirt_1308-21216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14281" y="857232"/>
            <a:ext cx="1834355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0" grpId="0" animBg="1"/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85918" y="1600201"/>
            <a:ext cx="6000792" cy="232886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Людина має ряд потреб, щоб мати змогу вижити, і які повинні бути задоволені, особливо якщо ми говоримо про первинні потреби.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890978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1026" name="Picture 2" descr="C:\Users\User\Desktop\children_Dploy 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4276725"/>
            <a:ext cx="3048000" cy="2581275"/>
          </a:xfrm>
          <a:prstGeom prst="rect">
            <a:avLst/>
          </a:prstGeom>
          <a:noFill/>
        </p:spPr>
      </p:pic>
      <p:pic>
        <p:nvPicPr>
          <p:cNvPr id="1027" name="Picture 3" descr="C:\Users\User\Desktop\children_Dploy (1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038350" cy="3048000"/>
          </a:xfrm>
          <a:prstGeom prst="rect">
            <a:avLst/>
          </a:prstGeom>
          <a:noFill/>
        </p:spPr>
      </p:pic>
      <p:pic>
        <p:nvPicPr>
          <p:cNvPr id="1030" name="Picture 6" descr="C:\Users\User\Desktop\children_Dploy (17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68129"/>
            <a:ext cx="2786050" cy="3389871"/>
          </a:xfrm>
          <a:prstGeom prst="rect">
            <a:avLst/>
          </a:prstGeom>
          <a:noFill/>
        </p:spPr>
      </p:pic>
      <p:pic>
        <p:nvPicPr>
          <p:cNvPr id="1032" name="Picture 8" descr="C:\Users\User\Desktop\children_Dploy (23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2928926" y="4903240"/>
            <a:ext cx="1285884" cy="1954760"/>
          </a:xfrm>
          <a:prstGeom prst="rect">
            <a:avLst/>
          </a:prstGeom>
          <a:noFill/>
        </p:spPr>
      </p:pic>
      <p:pic>
        <p:nvPicPr>
          <p:cNvPr id="1033" name="Picture 9" descr="C:\Users\User\Desktop\children_Dploy (38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58082" y="0"/>
            <a:ext cx="1785918" cy="1957170"/>
          </a:xfrm>
          <a:prstGeom prst="rect">
            <a:avLst/>
          </a:prstGeom>
          <a:noFill/>
        </p:spPr>
      </p:pic>
      <p:pic>
        <p:nvPicPr>
          <p:cNvPr id="1034" name="Picture 10" descr="C:\Users\User\Desktop\облака_DoV 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786058"/>
            <a:ext cx="928662" cy="533981"/>
          </a:xfrm>
          <a:prstGeom prst="rect">
            <a:avLst/>
          </a:prstGeom>
          <a:noFill/>
        </p:spPr>
      </p:pic>
      <p:pic>
        <p:nvPicPr>
          <p:cNvPr id="14" name="Picture 10" descr="C:\Users\User\Desktop\облака_DoV 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2786058"/>
            <a:ext cx="928662" cy="533981"/>
          </a:xfrm>
          <a:prstGeom prst="rect">
            <a:avLst/>
          </a:prstGeom>
          <a:noFill/>
        </p:spPr>
      </p:pic>
      <p:pic>
        <p:nvPicPr>
          <p:cNvPr id="15" name="Picture 10" descr="C:\Users\User\Desktop\облака_DoV 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662" y="2857496"/>
            <a:ext cx="928662" cy="533981"/>
          </a:xfrm>
          <a:prstGeom prst="rect">
            <a:avLst/>
          </a:prstGeom>
          <a:noFill/>
        </p:spPr>
      </p:pic>
      <p:pic>
        <p:nvPicPr>
          <p:cNvPr id="16" name="Picture 10" descr="C:\Users\User\Desktop\облака_DoV (2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7290" y="2786058"/>
            <a:ext cx="785818" cy="533981"/>
          </a:xfrm>
          <a:prstGeom prst="rect">
            <a:avLst/>
          </a:prstGeom>
          <a:noFill/>
        </p:spPr>
      </p:pic>
      <p:pic>
        <p:nvPicPr>
          <p:cNvPr id="17" name="Picture 10" descr="C:\Users\User\Desktop\облака_DoV (2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3143248"/>
            <a:ext cx="785818" cy="451846"/>
          </a:xfrm>
          <a:prstGeom prst="rect">
            <a:avLst/>
          </a:prstGeom>
          <a:noFill/>
        </p:spPr>
      </p:pic>
      <p:pic>
        <p:nvPicPr>
          <p:cNvPr id="18" name="Picture 10" descr="C:\Users\User\Desktop\облака_DoV (2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V="1">
            <a:off x="857224" y="3214686"/>
            <a:ext cx="785818" cy="548286"/>
          </a:xfrm>
          <a:prstGeom prst="rect">
            <a:avLst/>
          </a:prstGeom>
          <a:noFill/>
        </p:spPr>
      </p:pic>
      <p:pic>
        <p:nvPicPr>
          <p:cNvPr id="19" name="Picture 10" descr="C:\Users\User\Desktop\облака_DoV (2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57422" y="5572140"/>
            <a:ext cx="745439" cy="428628"/>
          </a:xfrm>
          <a:prstGeom prst="rect">
            <a:avLst/>
          </a:prstGeom>
          <a:noFill/>
        </p:spPr>
      </p:pic>
      <p:pic>
        <p:nvPicPr>
          <p:cNvPr id="20" name="Picture 10" descr="C:\Users\User\Desktop\облака_DoV (2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286256"/>
            <a:ext cx="500034" cy="285752"/>
          </a:xfrm>
          <a:prstGeom prst="rect">
            <a:avLst/>
          </a:prstGeom>
          <a:noFill/>
        </p:spPr>
      </p:pic>
      <p:pic>
        <p:nvPicPr>
          <p:cNvPr id="1035" name="Picture 11" descr="C:\Users\User\Desktop\children_Dploy (14).png"/>
          <p:cNvPicPr>
            <a:picLocks noChangeAspect="1" noChangeArrowheads="1"/>
          </p:cNvPicPr>
          <p:nvPr/>
        </p:nvPicPr>
        <p:blipFill>
          <a:blip r:embed="rId13"/>
          <a:srcRect l="46875" t="44318" r="24902" b="9801"/>
          <a:stretch>
            <a:fillRect/>
          </a:stretch>
        </p:blipFill>
        <p:spPr bwMode="auto">
          <a:xfrm>
            <a:off x="7572396" y="2285992"/>
            <a:ext cx="1428760" cy="1596849"/>
          </a:xfrm>
          <a:prstGeom prst="rect">
            <a:avLst/>
          </a:prstGeom>
          <a:noFill/>
        </p:spPr>
      </p:pic>
      <p:pic>
        <p:nvPicPr>
          <p:cNvPr id="1036" name="Picture 12" descr="C:\Users\User\Desktop\children_Dploy (10).png"/>
          <p:cNvPicPr>
            <a:picLocks noChangeAspect="1" noChangeArrowheads="1"/>
          </p:cNvPicPr>
          <p:nvPr/>
        </p:nvPicPr>
        <p:blipFill>
          <a:blip r:embed="rId14"/>
          <a:srcRect b="20355"/>
          <a:stretch>
            <a:fillRect/>
          </a:stretch>
        </p:blipFill>
        <p:spPr bwMode="auto">
          <a:xfrm>
            <a:off x="3214678" y="0"/>
            <a:ext cx="3048000" cy="1714488"/>
          </a:xfrm>
          <a:prstGeom prst="rect">
            <a:avLst/>
          </a:prstGeom>
          <a:noFill/>
        </p:spPr>
      </p:pic>
      <p:pic>
        <p:nvPicPr>
          <p:cNvPr id="1037" name="Picture 13" descr="C:\Users\User\Desktop\children_Dploy (34)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429124" y="3786190"/>
            <a:ext cx="1760054" cy="1858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142852"/>
            <a:ext cx="732951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214422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Стор. 37, вправа 1:</a:t>
            </a:r>
          </a:p>
          <a:p>
            <a:r>
              <a:rPr lang="ru-RU" sz="2800" dirty="0" smtClean="0"/>
              <a:t>Пригадай, що ти вже знаєш за цією темою. Продовж речення, запропоновані нижче. Свої відповіді зафіксуй у зошиті. За бажанням поділися своїми ідеями з однокласниками та однокласницями. </a:t>
            </a:r>
          </a:p>
          <a:p>
            <a:pPr>
              <a:buFontTx/>
              <a:buChar char="-"/>
            </a:pPr>
            <a:r>
              <a:rPr lang="ru-RU" sz="2800" dirty="0" smtClean="0"/>
              <a:t>Я знаю…                   - Мені необхідно… </a:t>
            </a:r>
          </a:p>
          <a:p>
            <a:pPr>
              <a:buFontTx/>
              <a:buChar char="-"/>
            </a:pPr>
            <a:r>
              <a:rPr lang="ru-RU" sz="2800" dirty="0" smtClean="0"/>
              <a:t>Я прагну…                - Я хочу…</a:t>
            </a:r>
          </a:p>
          <a:p>
            <a:pPr>
              <a:buFontTx/>
              <a:buChar char="-"/>
            </a:pPr>
            <a:r>
              <a:rPr lang="ru-RU" sz="2800" dirty="0" smtClean="0"/>
              <a:t>Я можу…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71934" y="628652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1026" name="Picture 2" descr="D:\ЗАВУЧ\КАРТИНКИ\КАРТИНКИ КД\1646205927_18-kartinkin-net-p-kartinki-uchenik-20.png"/>
          <p:cNvPicPr>
            <a:picLocks noChangeAspect="1" noChangeArrowheads="1"/>
          </p:cNvPicPr>
          <p:nvPr/>
        </p:nvPicPr>
        <p:blipFill>
          <a:blip r:embed="rId2" cstate="print"/>
          <a:srcRect l="8109"/>
          <a:stretch>
            <a:fillRect/>
          </a:stretch>
        </p:blipFill>
        <p:spPr bwMode="auto">
          <a:xfrm flipH="1">
            <a:off x="6715140" y="3424271"/>
            <a:ext cx="2428860" cy="3433729"/>
          </a:xfrm>
          <a:prstGeom prst="rect">
            <a:avLst/>
          </a:prstGeom>
          <a:noFill/>
        </p:spPr>
      </p:pic>
      <p:pic>
        <p:nvPicPr>
          <p:cNvPr id="1028" name="Picture 4" descr="D:\ЗАВУЧ\КАРТИНКИ\КАРТИНКИ КД\1653687678_20-kartinkof-club-p-veselie-deti-kartinki-na-prozrachnom-fone-20.png"/>
          <p:cNvPicPr>
            <a:picLocks noChangeAspect="1" noChangeArrowheads="1"/>
          </p:cNvPicPr>
          <p:nvPr/>
        </p:nvPicPr>
        <p:blipFill>
          <a:blip r:embed="rId3"/>
          <a:srcRect l="61250"/>
          <a:stretch>
            <a:fillRect/>
          </a:stretch>
        </p:blipFill>
        <p:spPr bwMode="auto">
          <a:xfrm>
            <a:off x="2643174" y="4193741"/>
            <a:ext cx="2071702" cy="2664259"/>
          </a:xfrm>
          <a:prstGeom prst="rect">
            <a:avLst/>
          </a:prstGeom>
          <a:noFill/>
        </p:spPr>
      </p:pic>
      <p:pic>
        <p:nvPicPr>
          <p:cNvPr id="5" name="Picture 2" descr="E:\2023-2024 н.р\2 КУЛЬТУРА ДОБРОСУСІДСТВА\6 клас\УРОКИ 6 кл 2023-2024\підр.6 кл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06314" cy="1541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400948" cy="9397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Словничок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1214422"/>
            <a:ext cx="8229600" cy="4525963"/>
          </a:xfrm>
        </p:spPr>
        <p:txBody>
          <a:bodyPr>
            <a:normAutofit/>
          </a:bodyPr>
          <a:lstStyle/>
          <a:p>
            <a:pPr algn="r"/>
            <a:r>
              <a:rPr lang="ru-RU" sz="2800" b="1" i="1" dirty="0" smtClean="0">
                <a:solidFill>
                  <a:srgbClr val="FF0000"/>
                </a:solidFill>
              </a:rPr>
              <a:t>Бажання</a:t>
            </a:r>
            <a:r>
              <a:rPr lang="ru-RU" sz="2800" dirty="0" smtClean="0"/>
              <a:t> — надія чи прагнення до чогось. </a:t>
            </a:r>
          </a:p>
          <a:p>
            <a:pPr algn="r"/>
            <a:r>
              <a:rPr lang="ru-RU" sz="2800" b="1" i="1" dirty="0" smtClean="0">
                <a:solidFill>
                  <a:srgbClr val="FF0000"/>
                </a:solidFill>
              </a:rPr>
              <a:t>Потреба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/>
              <a:t>— необхідність у чомусь, нестача чогось. </a:t>
            </a:r>
          </a:p>
          <a:p>
            <a:pPr algn="r"/>
            <a:r>
              <a:rPr lang="ru-RU" sz="2800" b="1" i="1" dirty="0" smtClean="0">
                <a:solidFill>
                  <a:srgbClr val="FF0000"/>
                </a:solidFill>
              </a:rPr>
              <a:t>Ресурс</a:t>
            </a:r>
            <a:r>
              <a:rPr lang="ru-RU" sz="2800" dirty="0" smtClean="0"/>
              <a:t> — запаси та життєві опори людини, які дозволяють забезпечувати потреби та реалізовувати цілі. 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214546" y="6286520"/>
            <a:ext cx="2895600" cy="365125"/>
          </a:xfrm>
        </p:spPr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2050" name="Picture 2" descr="D:\ЗАВУЧ\КАРТИНКИ\КАРТИНКИ КД\1683413737_kartinkof-club-p-malchik-zadumchivii-kartinki-3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43314"/>
            <a:ext cx="2756101" cy="3214686"/>
          </a:xfrm>
          <a:prstGeom prst="rect">
            <a:avLst/>
          </a:prstGeom>
          <a:noFill/>
        </p:spPr>
      </p:pic>
      <p:pic>
        <p:nvPicPr>
          <p:cNvPr id="2051" name="Picture 3" descr="D:\ЗАВУЧ\КАРТИНКИ\КАРТИНКИ КД\children_Dploy (5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4091587"/>
            <a:ext cx="4297340" cy="2766413"/>
          </a:xfrm>
          <a:prstGeom prst="rect">
            <a:avLst/>
          </a:prstGeom>
          <a:noFill/>
        </p:spPr>
      </p:pic>
      <p:pic>
        <p:nvPicPr>
          <p:cNvPr id="7" name="Picture 2" descr="C:\Users\Ольга\Desktop\images__1_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7" y="71439"/>
            <a:ext cx="1247312" cy="1571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1315</Words>
  <PresentationFormat>Экран (4:3)</PresentationFormat>
  <Paragraphs>143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Щоб дізнатися про що буде сьогоднішній урок - розгадайте ребус</vt:lpstr>
      <vt:lpstr>Очікування </vt:lpstr>
      <vt:lpstr>Тема уроку: Ресурси і потреби людини. Зовнішні та внутрішні ресурси особистості </vt:lpstr>
      <vt:lpstr>Мотивація до навчання</vt:lpstr>
      <vt:lpstr>«Асоціації»</vt:lpstr>
      <vt:lpstr>Робота з підручником</vt:lpstr>
      <vt:lpstr>Слайд 7</vt:lpstr>
      <vt:lpstr>Робота з підручником</vt:lpstr>
      <vt:lpstr>Словничок </vt:lpstr>
      <vt:lpstr>Робота з підручником</vt:lpstr>
      <vt:lpstr>Читання притчі стор. 38</vt:lpstr>
      <vt:lpstr>Слайд 12</vt:lpstr>
      <vt:lpstr>Слайд 13</vt:lpstr>
      <vt:lpstr>Бесіда </vt:lpstr>
      <vt:lpstr>Вивчення нового матеріалу</vt:lpstr>
      <vt:lpstr>Види людських потреб</vt:lpstr>
      <vt:lpstr>Потреби людей</vt:lpstr>
      <vt:lpstr>Потреби людей</vt:lpstr>
      <vt:lpstr>Потреби людей</vt:lpstr>
      <vt:lpstr>Потреби людей</vt:lpstr>
      <vt:lpstr>Потреби людей</vt:lpstr>
      <vt:lpstr>Робота з підручником</vt:lpstr>
      <vt:lpstr>Робота з підручником</vt:lpstr>
      <vt:lpstr>Робота з таблицею «Класифікація ресурсів» </vt:lpstr>
      <vt:lpstr>Відгадайте загадки</vt:lpstr>
      <vt:lpstr>Відгадайте загадки</vt:lpstr>
      <vt:lpstr>Відгадайте загадки</vt:lpstr>
      <vt:lpstr>Відгадайте загадки</vt:lpstr>
      <vt:lpstr>Відгадайте загадки</vt:lpstr>
      <vt:lpstr>Робота в парах</vt:lpstr>
      <vt:lpstr>Словничок </vt:lpstr>
      <vt:lpstr>Закріплення вивченого матеріалу</vt:lpstr>
      <vt:lpstr>Дошка настрою</vt:lpstr>
      <vt:lpstr>Домашня робота</vt:lpstr>
      <vt:lpstr>Джерела та література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Ольга</cp:lastModifiedBy>
  <cp:revision>94</cp:revision>
  <dcterms:modified xsi:type="dcterms:W3CDTF">2024-01-30T18:04:47Z</dcterms:modified>
</cp:coreProperties>
</file>