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83" r:id="rId2"/>
    <p:sldId id="257" r:id="rId3"/>
    <p:sldId id="282" r:id="rId4"/>
    <p:sldId id="258" r:id="rId5"/>
    <p:sldId id="299" r:id="rId6"/>
    <p:sldId id="300" r:id="rId7"/>
    <p:sldId id="304" r:id="rId8"/>
    <p:sldId id="302" r:id="rId9"/>
    <p:sldId id="309" r:id="rId10"/>
    <p:sldId id="305" r:id="rId11"/>
    <p:sldId id="306" r:id="rId12"/>
    <p:sldId id="324" r:id="rId13"/>
    <p:sldId id="307" r:id="rId14"/>
    <p:sldId id="308" r:id="rId15"/>
    <p:sldId id="315" r:id="rId16"/>
    <p:sldId id="314" r:id="rId17"/>
    <p:sldId id="313" r:id="rId18"/>
    <p:sldId id="312" r:id="rId19"/>
    <p:sldId id="317" r:id="rId20"/>
    <p:sldId id="321" r:id="rId21"/>
    <p:sldId id="318" r:id="rId22"/>
    <p:sldId id="319" r:id="rId23"/>
    <p:sldId id="322" r:id="rId24"/>
    <p:sldId id="298" r:id="rId25"/>
    <p:sldId id="264" r:id="rId26"/>
    <p:sldId id="265" r:id="rId27"/>
    <p:sldId id="26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FF99CC"/>
    <a:srgbClr val="CC0099"/>
    <a:srgbClr val="6699FF"/>
    <a:srgbClr val="0033CC"/>
    <a:srgbClr val="00FFFF"/>
    <a:srgbClr val="CC99FF"/>
    <a:srgbClr val="FF3300"/>
    <a:srgbClr val="9933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7830-3F00-41FE-9C79-6D2C0B47DA7C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6103-860A-41DC-A019-180D9A78E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2CA-7C35-40D5-9D97-FAFB04196A8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E7D-AEDC-4480-94A8-FDDEBD16211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1F5C-B6B5-4A57-A28E-954A4DA27085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8D8E-04DB-45DE-A97D-52188836C8BF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D3C-C89E-41E2-8971-2E7675C73AE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E1F4-42BC-46CC-B09C-C8E5407A31C8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C50-F0CB-452D-91A8-0ACE6EE3E0D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E488-655C-4FF7-821E-C2CB78B385B2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FEBB-390A-4754-B744-90DA082E2CB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2EF2-AE2D-418C-92F7-90CB56AD3179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02DA-6CEC-40DF-A5AE-C13336FE950E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A103-60AF-42A3-BDCD-F155E6357AD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learningapps.org/watch?v=p8o7ywwgj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kdukraine.com/app/uploads/2023/07/zbirka_new.pdf" TargetMode="External"/><Relationship Id="rId2" Type="http://schemas.openxmlformats.org/officeDocument/2006/relationships/hyperlink" Target="https://uk.wikipedia.org/wiki/%D0%9F%D1%96%D1%80%D0%B0%D0%BC%D1%96%D0%B4%D0%B0_%D0%BF%D0%BE%D1%82%D1%80%D0%B5%D0%B1_%D0%90%D0%B1%D1%80%D0%B0%D0%B3%D0%B0%D0%BC%D0%B0_%D0%9C%D0%B0%D1%81%D0%BB%D0%BE%D1%8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iki.kubg.edu.ua/%D0%94%D0%BE%D0%B7%D0%B2%D1%96%D0%BB%D0%BB%D1%8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дізнатися про що буде сьогоднішній урок - 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85786" y="5715016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Дозвілля  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42886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6786578" y="5214950"/>
            <a:ext cx="16430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= л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 rot="10800000">
            <a:off x="135729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>
            <a:off x="171448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 rot="10800000">
            <a:off x="100010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 rot="10800000">
            <a:off x="8429652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C:\Users\User\Desktop\8-removebg-preview.png"/>
          <p:cNvPicPr>
            <a:picLocks noChangeAspect="1" noChangeArrowheads="1"/>
          </p:cNvPicPr>
          <p:nvPr/>
        </p:nvPicPr>
        <p:blipFill>
          <a:blip r:embed="rId2"/>
          <a:srcRect l="16308" r="18309" b="9448"/>
          <a:stretch>
            <a:fillRect/>
          </a:stretch>
        </p:blipFill>
        <p:spPr bwMode="auto">
          <a:xfrm>
            <a:off x="0" y="2714619"/>
            <a:ext cx="2110630" cy="2786083"/>
          </a:xfrm>
          <a:prstGeom prst="rect">
            <a:avLst/>
          </a:prstGeom>
          <a:noFill/>
        </p:spPr>
      </p:pic>
      <p:pic>
        <p:nvPicPr>
          <p:cNvPr id="6" name="Picture 3" descr="C:\Users\User\Desktop\9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500306"/>
            <a:ext cx="2286016" cy="3139248"/>
          </a:xfrm>
          <a:prstGeom prst="rect">
            <a:avLst/>
          </a:prstGeom>
          <a:noFill/>
        </p:spPr>
      </p:pic>
      <p:pic>
        <p:nvPicPr>
          <p:cNvPr id="1026" name="Picture 2" descr="C:\Users\Ольга\Desktop\60ade6747f779326595348ecc6521a3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571744"/>
            <a:ext cx="2595570" cy="2595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71422"/>
            <a:ext cx="687227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групах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1257296"/>
          </a:xfrm>
        </p:spPr>
        <p:txBody>
          <a:bodyPr/>
          <a:lstStyle/>
          <a:p>
            <a:pPr algn="ctr"/>
            <a:r>
              <a:rPr lang="uk-UA" dirty="0" smtClean="0"/>
              <a:t>Стор. 46, вправа 3.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85762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Ольга\Desktop\istockphoto-1132992088-612x612-removebg-preview.png"/>
          <p:cNvPicPr>
            <a:picLocks noChangeAspect="1" noChangeArrowheads="1"/>
          </p:cNvPicPr>
          <p:nvPr/>
        </p:nvPicPr>
        <p:blipFill>
          <a:blip r:embed="rId2"/>
          <a:srcRect l="4477" b="8955"/>
          <a:stretch>
            <a:fillRect/>
          </a:stretch>
        </p:blipFill>
        <p:spPr bwMode="auto">
          <a:xfrm>
            <a:off x="-1" y="1928802"/>
            <a:ext cx="5014575" cy="4929197"/>
          </a:xfrm>
          <a:prstGeom prst="rect">
            <a:avLst/>
          </a:prstGeom>
          <a:noFill/>
        </p:spPr>
      </p:pic>
      <p:pic>
        <p:nvPicPr>
          <p:cNvPr id="3075" name="Picture 3" descr="C:\Users\Ольга\Desktop\581c465f6a1821582e72e4c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05320"/>
            <a:ext cx="2395105" cy="3352680"/>
          </a:xfrm>
          <a:prstGeom prst="rect">
            <a:avLst/>
          </a:prstGeom>
          <a:noFill/>
        </p:spPr>
      </p:pic>
      <p:pic>
        <p:nvPicPr>
          <p:cNvPr id="3076" name="Picture 4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 r="50000"/>
          <a:stretch>
            <a:fillRect/>
          </a:stretch>
        </p:blipFill>
        <p:spPr bwMode="auto">
          <a:xfrm>
            <a:off x="4500562" y="1928802"/>
            <a:ext cx="1666879" cy="3643877"/>
          </a:xfrm>
          <a:prstGeom prst="rect">
            <a:avLst/>
          </a:prstGeom>
          <a:noFill/>
        </p:spPr>
      </p:pic>
      <p:pic>
        <p:nvPicPr>
          <p:cNvPr id="3077" name="Picture 5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 l="59303"/>
          <a:stretch>
            <a:fillRect/>
          </a:stretch>
        </p:blipFill>
        <p:spPr bwMode="auto">
          <a:xfrm>
            <a:off x="7572396" y="1714488"/>
            <a:ext cx="1357322" cy="3069824"/>
          </a:xfrm>
          <a:prstGeom prst="rect">
            <a:avLst/>
          </a:prstGeom>
          <a:noFill/>
        </p:spPr>
      </p:pic>
      <p:pic>
        <p:nvPicPr>
          <p:cNvPr id="3078" name="Picture 6" descr="C:\Users\Ольга\Desktop\kisspng-sidewalk-chalk-blackboard-clip-art-cliparts-chalk-color-5aa24cabd7f5f9.3777902015205858998846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1934" y="5572140"/>
            <a:ext cx="1288592" cy="542918"/>
          </a:xfrm>
          <a:prstGeom prst="rect">
            <a:avLst/>
          </a:prstGeom>
          <a:noFill/>
        </p:spPr>
      </p:pic>
      <p:pic>
        <p:nvPicPr>
          <p:cNvPr id="10" name="Picture 2" descr="C:\Users\Ольга\Desktop\istockphoto-1295921345-612x612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597025" cy="145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7358114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питань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264320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Чому варто урізноманітнювати форми дозвілля? </a:t>
            </a:r>
          </a:p>
          <a:p>
            <a:r>
              <a:rPr lang="ru-RU" sz="2800" dirty="0" smtClean="0"/>
              <a:t>Чи варто в сучасному світі зберігати і популяризувати старовинні народні ігри?</a:t>
            </a:r>
          </a:p>
          <a:p>
            <a:r>
              <a:rPr lang="ru-RU" sz="2800" dirty="0" smtClean="0"/>
              <a:t>Якщо так, то чому?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76664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8" name="Picture 2" descr="C:\Users\Ольга\Desktop\Ditya4i_igri_19a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2742509"/>
            <a:ext cx="2928926" cy="4115492"/>
          </a:xfrm>
          <a:prstGeom prst="rect">
            <a:avLst/>
          </a:prstGeom>
          <a:noFill/>
        </p:spPr>
      </p:pic>
      <p:pic>
        <p:nvPicPr>
          <p:cNvPr id="4099" name="Picture 3" descr="C:\Users\Ольга\Desktop\igry_dla_ditej_ava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78065"/>
            <a:ext cx="3786182" cy="3179935"/>
          </a:xfrm>
          <a:prstGeom prst="rect">
            <a:avLst/>
          </a:prstGeom>
          <a:noFill/>
        </p:spPr>
      </p:pic>
      <p:pic>
        <p:nvPicPr>
          <p:cNvPr id="4100" name="Picture 4" descr="C:\Users\Ольга\Desktop\1263295_28fc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7286644" y="0"/>
            <a:ext cx="1857356" cy="1905000"/>
          </a:xfrm>
          <a:prstGeom prst="rect">
            <a:avLst/>
          </a:prstGeom>
          <a:noFill/>
        </p:spPr>
      </p:pic>
      <p:pic>
        <p:nvPicPr>
          <p:cNvPr id="4102" name="Picture 6" descr="C:\Users\Ольга\Desktop\1588356474_4-1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6000768"/>
            <a:ext cx="1285884" cy="857232"/>
          </a:xfrm>
          <a:prstGeom prst="rect">
            <a:avLst/>
          </a:prstGeom>
          <a:noFill/>
        </p:spPr>
      </p:pic>
      <p:pic>
        <p:nvPicPr>
          <p:cNvPr id="4103" name="Picture 7" descr="C:\Users\Ольга\Desktop\Без_названия__1_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3357562"/>
            <a:ext cx="2009775" cy="2276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Народні ігри та забави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285752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dirty="0" smtClean="0"/>
              <a:t>https://www.google.com/search?q=%D0%BD%D0%B0%D0%B2%D1%87%D0%B0%D0%BB%D1%8C%D0%BD%D0%B5+%D0%B2%D1%96%D0%B4%D0%B5%D0%BE+%D0%BF%D1%80%D0%BE+%D0%BD%D0%B0%D1%80%D0%BE%D0%B4%D0%BD%D1%96+%D1%96%D0%B3%D1%80%D0%B8&amp;oq=%D0%BD%D0%B0%D0%B2%D1%87%D0%B0%D0%BB%D1%8C%D0%BD%D0%B5+%D0%B2%D1%96%D0%B4%D0%B5%D0%BE+%D0%BF%D1%80%D0%BE+%D0%BD%D0%B0%D1%80%D0%BE%D0%B4%D0%BD%D1%96+%D1%96%D0%B3%D1%80%D0%B8&amp;gs_lcrp=EgZjaHJvbWUyBggAEEUYOTIHCAEQIRigATIHCAIQIRigATIHCAMQIRigAdIBCjE0MTg4ajBqMTWoAgCwAgA&amp;sourceid=chrome&amp;ie=UTF-8#fpstate=ive&amp;vld=cid:87706bc4,vid:i_W4UTC4aZ0,st:0</a:t>
            </a:r>
            <a:endParaRPr lang="uk-UA" dirty="0" smtClean="0"/>
          </a:p>
          <a:p>
            <a:pPr algn="ctr"/>
            <a:endParaRPr lang="uk-UA" dirty="0" smtClean="0"/>
          </a:p>
          <a:p>
            <a:pPr algn="ct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43240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9" name="Picture 5" descr="C:\Users\Оля\Desktop\plenka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845419"/>
            <a:ext cx="4572032" cy="248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esktop\gra_voron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29264"/>
            <a:ext cx="2339028" cy="1428736"/>
          </a:xfrm>
          <a:prstGeom prst="rect">
            <a:avLst/>
          </a:prstGeom>
          <a:noFill/>
        </p:spPr>
      </p:pic>
      <p:pic>
        <p:nvPicPr>
          <p:cNvPr id="3075" name="Picture 3" descr="C:\Users\User\Desktop\f26ae4ad4115109267a6afe79340c117_happy-kid-cartoon-royalty-free-cliparts-vectors-and-stock-happy-jumping-kids-clipart_1300-870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2339" y="5357826"/>
            <a:ext cx="2241661" cy="1500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71613"/>
            <a:ext cx="8229600" cy="30003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Що таке гра? </a:t>
            </a:r>
          </a:p>
          <a:p>
            <a:r>
              <a:rPr lang="ru-RU" sz="2800" dirty="0" smtClean="0"/>
              <a:t>Які бувають ігри? </a:t>
            </a:r>
          </a:p>
          <a:p>
            <a:r>
              <a:rPr lang="ru-RU" sz="2800" dirty="0" smtClean="0"/>
              <a:t>Навіщо люди граються? </a:t>
            </a:r>
          </a:p>
          <a:p>
            <a:r>
              <a:rPr lang="ru-RU" sz="2800" dirty="0" smtClean="0"/>
              <a:t>Чого можна навчитися, граючи в ігри?</a:t>
            </a:r>
          </a:p>
          <a:p>
            <a:r>
              <a:rPr lang="ru-RU" sz="2800" dirty="0" smtClean="0"/>
              <a:t>Безпека чи небезпека під час гри: яка вона?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4770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9" name="Блок-схема: ручное управление 8"/>
          <p:cNvSpPr/>
          <p:nvPr/>
        </p:nvSpPr>
        <p:spPr>
          <a:xfrm flipV="1">
            <a:off x="571472" y="684062"/>
            <a:ext cx="1000132" cy="744674"/>
          </a:xfrm>
          <a:prstGeom prst="flowChartManualOperat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 rot="20970662" flipH="1">
            <a:off x="119412" y="285728"/>
            <a:ext cx="928694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 rot="494076">
            <a:off x="1118110" y="428604"/>
            <a:ext cx="914400" cy="612648"/>
          </a:xfrm>
          <a:prstGeom prst="wedgeRoundRectCallout">
            <a:avLst>
              <a:gd name="adj1" fmla="val -20833"/>
              <a:gd name="adj2" fmla="val 95915"/>
              <a:gd name="adj3" fmla="val 16667"/>
            </a:avLst>
          </a:pr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Ольга\Desktop\stock-vector-vector-illustration-children-playing-hopscotch-white-background-removebg-preview.png"/>
          <p:cNvPicPr>
            <a:picLocks noChangeAspect="1" noChangeArrowheads="1"/>
          </p:cNvPicPr>
          <p:nvPr/>
        </p:nvPicPr>
        <p:blipFill>
          <a:blip r:embed="rId2"/>
          <a:srcRect b="23214"/>
          <a:stretch>
            <a:fillRect/>
          </a:stretch>
        </p:blipFill>
        <p:spPr bwMode="auto">
          <a:xfrm>
            <a:off x="4664121" y="3791352"/>
            <a:ext cx="4265597" cy="3066648"/>
          </a:xfrm>
          <a:prstGeom prst="rect">
            <a:avLst/>
          </a:prstGeom>
          <a:noFill/>
        </p:spPr>
      </p:pic>
      <p:pic>
        <p:nvPicPr>
          <p:cNvPr id="5123" name="Picture 3" descr="C:\Users\Ольга\Desktop\stock-vector-set-children-playing-illustration-removebg-preview.png"/>
          <p:cNvPicPr>
            <a:picLocks noChangeAspect="1" noChangeArrowheads="1"/>
          </p:cNvPicPr>
          <p:nvPr/>
        </p:nvPicPr>
        <p:blipFill>
          <a:blip r:embed="rId3"/>
          <a:srcRect l="45044" b="66364"/>
          <a:stretch>
            <a:fillRect/>
          </a:stretch>
        </p:blipFill>
        <p:spPr bwMode="auto">
          <a:xfrm>
            <a:off x="500034" y="3643314"/>
            <a:ext cx="3929090" cy="2913342"/>
          </a:xfrm>
          <a:prstGeom prst="rect">
            <a:avLst/>
          </a:prstGeom>
          <a:noFill/>
        </p:spPr>
      </p:pic>
      <p:pic>
        <p:nvPicPr>
          <p:cNvPr id="5124" name="Picture 4" descr="C:\Users\Ольга\Desktop\stock-vector-set-children-playing-illustration-removebg-preview.png"/>
          <p:cNvPicPr>
            <a:picLocks noChangeAspect="1" noChangeArrowheads="1"/>
          </p:cNvPicPr>
          <p:nvPr/>
        </p:nvPicPr>
        <p:blipFill>
          <a:blip r:embed="rId3"/>
          <a:srcRect t="34091" r="26431" b="41364"/>
          <a:stretch>
            <a:fillRect/>
          </a:stretch>
        </p:blipFill>
        <p:spPr bwMode="auto">
          <a:xfrm>
            <a:off x="5432397" y="1214422"/>
            <a:ext cx="3711603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назви ігор, розгадавши ребуси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8611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C:\Users\Ольга\Desktop\istockphoto-178504196-612x612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54" y="2571744"/>
            <a:ext cx="3537686" cy="235745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 rot="10800000">
            <a:off x="242886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78605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7" name="Picture 3" descr="C:\Users\Ольга\Desktop\4642fcb974a5d8069f4ae38ba5a14754_w2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428868"/>
            <a:ext cx="1905000" cy="2286000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 rot="10800000">
            <a:off x="650082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 rot="10800000">
            <a:off x="685801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571472" y="5500702"/>
            <a:ext cx="4000528" cy="10715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Лото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pic>
        <p:nvPicPr>
          <p:cNvPr id="6148" name="Picture 4" descr="C:\Users\Ольга\Desktop\Без_названия__1_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9" y="5000636"/>
            <a:ext cx="3384757" cy="1619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назви ігор, розгадавши ребуси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8611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 rot="10800000">
            <a:off x="6215074" y="85723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 rot="10800000" flipV="1">
            <a:off x="4214810" y="3714752"/>
            <a:ext cx="714380" cy="22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571472" y="5500702"/>
            <a:ext cx="4643470" cy="10715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Футбол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pic>
        <p:nvPicPr>
          <p:cNvPr id="7170" name="Picture 2" descr="C:\Users\Ольга\Desktop\1522857124_ikonka-globus-8523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V="1">
            <a:off x="4643438" y="2214554"/>
            <a:ext cx="2143140" cy="2511518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3857621" y="3714752"/>
            <a:ext cx="714380" cy="22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 rot="10800000" flipV="1">
            <a:off x="500035" y="3714752"/>
            <a:ext cx="714380" cy="22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 rot="10800000" flipV="1">
            <a:off x="857223" y="3714752"/>
            <a:ext cx="714380" cy="22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171" name="Picture 3" descr="C:\Users\Ольга\Desktop\Без_названия__1_-removebg-preview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V="1">
            <a:off x="1428728" y="2428868"/>
            <a:ext cx="2474123" cy="2090766"/>
          </a:xfrm>
          <a:prstGeom prst="rect">
            <a:avLst/>
          </a:prstGeom>
          <a:noFill/>
        </p:spPr>
      </p:pic>
      <p:pic>
        <p:nvPicPr>
          <p:cNvPr id="7172" name="Picture 4" descr="C:\Users\Ольга\Desktop\Без_названия__1_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3411344"/>
            <a:ext cx="2571736" cy="3446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назви ігор, розгадавши ребуси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8611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>
            <a:off x="242886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78605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 rot="10800000">
            <a:off x="757239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 rot="10800000">
            <a:off x="685801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571472" y="5500702"/>
            <a:ext cx="4000528" cy="10715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Нарди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pic>
        <p:nvPicPr>
          <p:cNvPr id="8194" name="Picture 2" descr="C:\Users\Ольга\Desktop\1569915797_narciss-na-prozrachnom-fone-hgldglfenudjsowx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953083">
            <a:off x="500034" y="2000240"/>
            <a:ext cx="1876427" cy="3370827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 rot="10800000">
            <a:off x="721520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3" descr="C:\Users\Ольга\Desktop\adae365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2397" y="2928934"/>
            <a:ext cx="4009746" cy="2071702"/>
          </a:xfrm>
          <a:prstGeom prst="rect">
            <a:avLst/>
          </a:prstGeom>
          <a:noFill/>
        </p:spPr>
      </p:pic>
      <p:pic>
        <p:nvPicPr>
          <p:cNvPr id="8196" name="Picture 4" descr="C:\Users\Ольга\Desktop\1641269322_57-papik-pro-p-vektornii-risunok-nardi-6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39665">
            <a:off x="7041452" y="4755451"/>
            <a:ext cx="1866896" cy="1866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назви ігор, розгадавши ребуси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4330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 rot="10800000">
            <a:off x="8429652" y="642918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571472" y="5500702"/>
            <a:ext cx="4000528" cy="10715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Хокей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pic>
        <p:nvPicPr>
          <p:cNvPr id="9218" name="Picture 2" descr="C:\Users\Ольга\Desktop\pngtree-blue-ok-dialog-png-image_2388626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643050"/>
            <a:ext cx="3429000" cy="3429000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5786447" y="3952121"/>
            <a:ext cx="714380" cy="226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 descr="D:\ЗАВУЧ\КАРТИНКИ\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2914648" cy="2914648"/>
          </a:xfrm>
          <a:prstGeom prst="rect">
            <a:avLst/>
          </a:prstGeom>
          <a:noFill/>
        </p:spPr>
      </p:pic>
      <p:pic>
        <p:nvPicPr>
          <p:cNvPr id="9221" name="Picture 5" descr="C:\Users\Ольга\Desktop\Текст3.1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2357430"/>
            <a:ext cx="2603686" cy="2305055"/>
          </a:xfrm>
          <a:prstGeom prst="rect">
            <a:avLst/>
          </a:prstGeom>
          <a:noFill/>
        </p:spPr>
      </p:pic>
      <p:pic>
        <p:nvPicPr>
          <p:cNvPr id="9222" name="Picture 6" descr="C:\Users\Ольга\Desktop\stock-vector-hockey-player-with-stick-isolated-removebg-preview.png"/>
          <p:cNvPicPr>
            <a:picLocks noChangeAspect="1" noChangeArrowheads="1"/>
          </p:cNvPicPr>
          <p:nvPr/>
        </p:nvPicPr>
        <p:blipFill>
          <a:blip r:embed="rId5"/>
          <a:srcRect b="11198"/>
          <a:stretch>
            <a:fillRect/>
          </a:stretch>
        </p:blipFill>
        <p:spPr bwMode="auto">
          <a:xfrm>
            <a:off x="6286512" y="4320490"/>
            <a:ext cx="2857488" cy="25375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назви ігор, розгадавши ребуси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8611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>
            <a:off x="2428860" y="714356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1" y="714356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786050" y="714356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571472" y="5500702"/>
            <a:ext cx="4000528" cy="10715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Тетріс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pic>
        <p:nvPicPr>
          <p:cNvPr id="10243" name="Picture 3" descr="C:\Users\Ольга\Desktop\Без_названия__1_-removebg-preview (2).png"/>
          <p:cNvPicPr>
            <a:picLocks noChangeAspect="1" noChangeArrowheads="1"/>
          </p:cNvPicPr>
          <p:nvPr/>
        </p:nvPicPr>
        <p:blipFill>
          <a:blip r:embed="rId2"/>
          <a:srcRect t="20953" b="16666"/>
          <a:stretch>
            <a:fillRect/>
          </a:stretch>
        </p:blipFill>
        <p:spPr bwMode="auto">
          <a:xfrm>
            <a:off x="0" y="2571744"/>
            <a:ext cx="3857619" cy="2764806"/>
          </a:xfrm>
          <a:prstGeom prst="rect">
            <a:avLst/>
          </a:prstGeom>
          <a:noFill/>
        </p:spPr>
      </p:pic>
      <p:pic>
        <p:nvPicPr>
          <p:cNvPr id="10244" name="Picture 4" descr="C:\Users\Ольга\Desktop\free-png.ru-15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486023"/>
            <a:ext cx="1514085" cy="2300299"/>
          </a:xfrm>
          <a:prstGeom prst="rect">
            <a:avLst/>
          </a:prstGeom>
          <a:noFill/>
        </p:spPr>
      </p:pic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4643438" y="4714884"/>
            <a:ext cx="16430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= і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6" name="Picture 6" descr="C:\Users\Ольга\Desktop\s1200-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2428868"/>
            <a:ext cx="1961132" cy="2309233"/>
          </a:xfrm>
          <a:prstGeom prst="rect">
            <a:avLst/>
          </a:prstGeom>
          <a:noFill/>
        </p:spPr>
      </p:pic>
      <p:pic>
        <p:nvPicPr>
          <p:cNvPr id="10247" name="Picture 7" descr="C:\Users\Ольга\Desktop\51ZlWHlAAwL-removebg-preview.png"/>
          <p:cNvPicPr>
            <a:picLocks noChangeAspect="1" noChangeArrowheads="1"/>
          </p:cNvPicPr>
          <p:nvPr/>
        </p:nvPicPr>
        <p:blipFill>
          <a:blip r:embed="rId5"/>
          <a:srcRect b="17525"/>
          <a:stretch>
            <a:fillRect/>
          </a:stretch>
        </p:blipFill>
        <p:spPr bwMode="auto">
          <a:xfrm>
            <a:off x="6143636" y="4571984"/>
            <a:ext cx="2150937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Відгадайте назви ігор, розгадавши ребуси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00010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571472" y="5500702"/>
            <a:ext cx="4000528" cy="10715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Гольф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pic>
        <p:nvPicPr>
          <p:cNvPr id="13" name="Picture 2" descr="C:\Users\Ольга\Desktop\png-clipart-knee-highs-sock-ing-clothing-lost-sock-white-monochrome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928802"/>
            <a:ext cx="2500330" cy="3556555"/>
          </a:xfrm>
          <a:prstGeom prst="rect">
            <a:avLst/>
          </a:prstGeom>
          <a:noFill/>
        </p:spPr>
      </p:pic>
      <p:pic>
        <p:nvPicPr>
          <p:cNvPr id="12290" name="Picture 2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071942"/>
            <a:ext cx="1877783" cy="2786058"/>
          </a:xfrm>
          <a:prstGeom prst="rect">
            <a:avLst/>
          </a:prstGeom>
          <a:noFill/>
        </p:spPr>
      </p:pic>
      <p:pic>
        <p:nvPicPr>
          <p:cNvPr id="12291" name="Picture 3" descr="C:\Users\Ольга\Desktop\cartoon-cute-little-boy-playing-golf_70172-1813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6625" y="3714752"/>
            <a:ext cx="2257375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6643734" cy="557216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200" dirty="0" smtClean="0"/>
              <a:t>Учень/учениця: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демонструє модель безпечної поведінки згідно з інструкціями і правилами в соціальному і природному середовищі;  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обирає способи проведення дозвілля, відповідний одяг тощо;  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обґрунтовує потребу власної відповідальності за поведінку в побуті та громадських місцях;  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передбачає вплив на власне здоров’я, безпеку, добробут та здоров’я;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пояснює вибір власних альтернатив і рішень з огляду на вплив зовнішніх чинників; 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аналізує вибір свій та інших осіб з урахуванням користі і задоволення (радості) для здорового, безпечного життя;  визначає свої потреби, бажання, інтереси та цілі.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2925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6" descr="C:\Users\Ольга\Desktop\15fdb46866a5e5126e24d9df90eeb25e.png"/>
          <p:cNvPicPr>
            <a:picLocks noChangeAspect="1" noChangeArrowheads="1"/>
          </p:cNvPicPr>
          <p:nvPr/>
        </p:nvPicPr>
        <p:blipFill>
          <a:blip r:embed="rId2"/>
          <a:srcRect l="27967"/>
          <a:stretch>
            <a:fillRect/>
          </a:stretch>
        </p:blipFill>
        <p:spPr bwMode="auto">
          <a:xfrm flipH="1">
            <a:off x="6643702" y="0"/>
            <a:ext cx="25003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1556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47 – 49: з рубрики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dirty="0" smtClean="0"/>
              <a:t>«Це цікаво!» 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571612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12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572132" y="1357298"/>
            <a:ext cx="2433661" cy="2889193"/>
          </a:xfrm>
          <a:prstGeom prst="rect">
            <a:avLst/>
          </a:prstGeom>
          <a:noFill/>
        </p:spPr>
      </p:pic>
      <p:pic>
        <p:nvPicPr>
          <p:cNvPr id="14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763746" y="2405291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4768865"/>
          </a:xfrm>
        </p:spPr>
        <p:txBody>
          <a:bodyPr>
            <a:normAutofit fontScale="85000" lnSpcReduction="10000"/>
          </a:bodyPr>
          <a:lstStyle/>
          <a:p>
            <a:r>
              <a:rPr lang="uk-UA" dirty="0" smtClean="0"/>
              <a:t>Без чого не можлива гра?</a:t>
            </a:r>
          </a:p>
          <a:p>
            <a:r>
              <a:rPr lang="uk-UA" dirty="0" smtClean="0"/>
              <a:t>Чим відрізняються правила від опису гри чи інструкції?</a:t>
            </a:r>
          </a:p>
          <a:p>
            <a:r>
              <a:rPr lang="uk-UA" dirty="0" smtClean="0"/>
              <a:t>Чому під час гри варто дотримуватися правил? </a:t>
            </a:r>
          </a:p>
          <a:p>
            <a:r>
              <a:rPr lang="uk-UA" dirty="0" smtClean="0"/>
              <a:t>Що таке «спортивна» і «неспортивна» поведінка у грі? </a:t>
            </a:r>
          </a:p>
          <a:p>
            <a:r>
              <a:rPr lang="uk-UA" dirty="0" smtClean="0"/>
              <a:t>Як ви реагуєте, коли у грі вас спіткала невдача?</a:t>
            </a:r>
          </a:p>
          <a:p>
            <a:r>
              <a:rPr lang="uk-UA" dirty="0" smtClean="0"/>
              <a:t>Як Ви у разі власної перемоги поводите себе з тими, хто програв?</a:t>
            </a:r>
          </a:p>
          <a:p>
            <a:r>
              <a:rPr lang="uk-UA" dirty="0" smtClean="0"/>
              <a:t>Що таке гідна поведінка під час перемоги і під час поразки у грі?</a:t>
            </a:r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05226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6" name="Picture 2" descr="C:\Users\User\Desktop\102878.0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5357827"/>
            <a:ext cx="3176230" cy="1500174"/>
          </a:xfrm>
          <a:prstGeom prst="rect">
            <a:avLst/>
          </a:prstGeom>
          <a:noFill/>
        </p:spPr>
      </p:pic>
      <p:pic>
        <p:nvPicPr>
          <p:cNvPr id="1027" name="Picture 3" descr="C:\Users\User\Desktop\Дети-читают-книжки-картинки-и-фото-021-removebg-preview.png"/>
          <p:cNvPicPr>
            <a:picLocks noChangeAspect="1" noChangeArrowheads="1"/>
          </p:cNvPicPr>
          <p:nvPr/>
        </p:nvPicPr>
        <p:blipFill>
          <a:blip r:embed="rId3"/>
          <a:srcRect l="59585"/>
          <a:stretch>
            <a:fillRect/>
          </a:stretch>
        </p:blipFill>
        <p:spPr bwMode="auto">
          <a:xfrm>
            <a:off x="1" y="5470781"/>
            <a:ext cx="1214413" cy="1387218"/>
          </a:xfrm>
          <a:prstGeom prst="rect">
            <a:avLst/>
          </a:prstGeom>
          <a:noFill/>
        </p:spPr>
      </p:pic>
      <p:pic>
        <p:nvPicPr>
          <p:cNvPr id="1028" name="Picture 4" descr="C:\Users\User\Desktop\ec6883e02f5e6205dfcb19f28bbf7fb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7" y="0"/>
            <a:ext cx="1928794" cy="1634692"/>
          </a:xfrm>
          <a:prstGeom prst="rect">
            <a:avLst/>
          </a:prstGeom>
          <a:noFill/>
        </p:spPr>
      </p:pic>
      <p:pic>
        <p:nvPicPr>
          <p:cNvPr id="1029" name="Picture 5" descr="C:\Users\User\Desktop\3-removebg-preview.png"/>
          <p:cNvPicPr>
            <a:picLocks noChangeAspect="1" noChangeArrowheads="1"/>
          </p:cNvPicPr>
          <p:nvPr/>
        </p:nvPicPr>
        <p:blipFill>
          <a:blip r:embed="rId5"/>
          <a:srcRect b="21162"/>
          <a:stretch>
            <a:fillRect/>
          </a:stretch>
        </p:blipFill>
        <p:spPr bwMode="auto">
          <a:xfrm>
            <a:off x="1714480" y="5507823"/>
            <a:ext cx="2446577" cy="13501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214290"/>
            <a:ext cx="3643338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Важливо!</a:t>
            </a:r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07167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2214546" y="571480"/>
            <a:ext cx="3071834" cy="1357322"/>
          </a:xfrm>
          <a:prstGeom prst="cloudCallout">
            <a:avLst>
              <a:gd name="adj1" fmla="val -85563"/>
              <a:gd name="adj2" fmla="val 1026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У грі навчіться взаємодіяти...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coach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6909"/>
            <a:ext cx="1994631" cy="4891091"/>
          </a:xfrm>
          <a:prstGeom prst="rect">
            <a:avLst/>
          </a:prstGeom>
          <a:noFill/>
        </p:spPr>
      </p:pic>
      <p:sp>
        <p:nvSpPr>
          <p:cNvPr id="7" name="Выноска-облако 6"/>
          <p:cNvSpPr/>
          <p:nvPr/>
        </p:nvSpPr>
        <p:spPr>
          <a:xfrm>
            <a:off x="4071934" y="1714488"/>
            <a:ext cx="3071834" cy="1357322"/>
          </a:xfrm>
          <a:prstGeom prst="cloudCallout">
            <a:avLst>
              <a:gd name="adj1" fmla="val -111776"/>
              <a:gd name="adj2" fmla="val 23183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Радіти чужим успіхам…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5786446" y="4143380"/>
            <a:ext cx="3286148" cy="1428760"/>
          </a:xfrm>
          <a:prstGeom prst="cloudCallout">
            <a:avLst>
              <a:gd name="adj1" fmla="val -169978"/>
              <a:gd name="adj2" fmla="val -11959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Виявляй наполегливість та кмітливість…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3071802" y="3286124"/>
            <a:ext cx="3643338" cy="1214446"/>
          </a:xfrm>
          <a:prstGeom prst="cloudCallout">
            <a:avLst>
              <a:gd name="adj1" fmla="val -95233"/>
              <a:gd name="adj2" fmla="val -100670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Не розчаровуватися…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3857620" y="5429264"/>
            <a:ext cx="3071834" cy="1357322"/>
          </a:xfrm>
          <a:prstGeom prst="cloudCallout">
            <a:avLst>
              <a:gd name="adj1" fmla="val -102002"/>
              <a:gd name="adj2" fmla="val -180932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І ти обов’язково переможеш!</a:t>
            </a:r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>
            <a:off x="2285984" y="4643446"/>
            <a:ext cx="2143140" cy="1357322"/>
          </a:xfrm>
          <a:prstGeom prst="cloudCallout">
            <a:avLst>
              <a:gd name="adj1" fmla="val -88466"/>
              <a:gd name="adj2" fmla="val -17892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tx1"/>
                </a:solidFill>
              </a:rPr>
              <a:t>Не сумуй…</a:t>
            </a:r>
            <a:endParaRPr lang="uk-UA" b="1" dirty="0">
              <a:solidFill>
                <a:schemeClr val="tx1"/>
              </a:solidFill>
            </a:endParaRPr>
          </a:p>
        </p:txBody>
      </p:sp>
      <p:pic>
        <p:nvPicPr>
          <p:cNvPr id="2052" name="Picture 4" descr="C:\Users\User\Desktop\1636399734_25-flomaster-club-p-feierverk-tsvetnim-karandashom-krasivie-ri-33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8642" y="2071678"/>
            <a:ext cx="2375358" cy="2184394"/>
          </a:xfrm>
          <a:prstGeom prst="rect">
            <a:avLst/>
          </a:prstGeom>
          <a:noFill/>
        </p:spPr>
      </p:pic>
      <p:pic>
        <p:nvPicPr>
          <p:cNvPr id="2053" name="Picture 5" descr="C:\Users\User\Desktop\2-removebg-preview.png"/>
          <p:cNvPicPr>
            <a:picLocks noChangeAspect="1" noChangeArrowheads="1"/>
          </p:cNvPicPr>
          <p:nvPr/>
        </p:nvPicPr>
        <p:blipFill>
          <a:blip r:embed="rId4"/>
          <a:srcRect b="26666"/>
          <a:stretch>
            <a:fillRect/>
          </a:stretch>
        </p:blipFill>
        <p:spPr bwMode="auto">
          <a:xfrm>
            <a:off x="6858017" y="5181600"/>
            <a:ext cx="2285984" cy="1676400"/>
          </a:xfrm>
          <a:prstGeom prst="rect">
            <a:avLst/>
          </a:prstGeom>
          <a:noFill/>
        </p:spPr>
      </p:pic>
      <p:pic>
        <p:nvPicPr>
          <p:cNvPr id="2054" name="Picture 6" descr="C:\Users\User\Desktop\3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-1" y="142851"/>
            <a:ext cx="1714480" cy="1815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7" grpId="1" animBg="1"/>
      <p:bldP spid="10" grpId="1" animBg="1"/>
      <p:bldP spid="8" grpId="1" animBg="1"/>
      <p:bldP spid="11" grpId="1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71556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52 – 53. 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571612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12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572132" y="1357298"/>
            <a:ext cx="2433661" cy="2889193"/>
          </a:xfrm>
          <a:prstGeom prst="rect">
            <a:avLst/>
          </a:prstGeom>
          <a:noFill/>
        </p:spPr>
      </p:pic>
      <p:pic>
        <p:nvPicPr>
          <p:cNvPr id="14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763746" y="2405291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Закріплення вивченого матеріалу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2257428"/>
          </a:xfrm>
        </p:spPr>
        <p:txBody>
          <a:bodyPr/>
          <a:lstStyle/>
          <a:p>
            <a:pPr algn="ctr"/>
            <a:r>
              <a:rPr lang="uk-UA" dirty="0" smtClean="0"/>
              <a:t>Гра «</a:t>
            </a:r>
            <a:r>
              <a:rPr lang="ru-RU" dirty="0" smtClean="0"/>
              <a:t>Обери правильне твердження та розподіли на групи</a:t>
            </a:r>
            <a:r>
              <a:rPr lang="uk-UA" dirty="0" smtClean="0"/>
              <a:t>»</a:t>
            </a:r>
            <a:r>
              <a:rPr lang="ru-RU" dirty="0" smtClean="0"/>
              <a:t>.</a:t>
            </a:r>
            <a:endParaRPr lang="uk-UA" dirty="0" smtClean="0"/>
          </a:p>
          <a:p>
            <a:pPr algn="ctr"/>
            <a:r>
              <a:rPr lang="en-US" dirty="0" smtClean="0">
                <a:hlinkClick r:id="rId2"/>
              </a:rPr>
              <a:t>https</a:t>
            </a:r>
            <a:r>
              <a:rPr lang="en-US" smtClean="0">
                <a:hlinkClick r:id="rId2"/>
              </a:rPr>
              <a:t>://learningapps.org/watch?v=p8o7ywwgj24</a:t>
            </a:r>
            <a:endParaRPr lang="uk-UA" dirty="0" smtClean="0"/>
          </a:p>
          <a:p>
            <a:pPr algn="ctr"/>
            <a:endParaRPr lang="uk-UA" dirty="0" smtClean="0"/>
          </a:p>
        </p:txBody>
      </p:sp>
      <p:pic>
        <p:nvPicPr>
          <p:cNvPr id="4" name="Picture 5" descr="721637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3505200"/>
            <a:ext cx="1412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Ольга\Desktop\1647018966_1-kartinkin-net-p-kartinki-uchenikov-dlya-prezentatsii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4348" y="3331801"/>
            <a:ext cx="3357586" cy="3526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28" y="116633"/>
            <a:ext cx="7886700" cy="954914"/>
          </a:xfrm>
          <a:noFill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Дошка настрою</a:t>
            </a:r>
            <a:endParaRPr lang="ru-RU" sz="4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Ольга\Desktop\free-png.ru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15106" cy="5914479"/>
          </a:xfrm>
          <a:prstGeom prst="rect">
            <a:avLst/>
          </a:prstGeom>
          <a:noFill/>
        </p:spPr>
      </p:pic>
      <p:pic>
        <p:nvPicPr>
          <p:cNvPr id="8195" name="Picture 3" descr="C:\Users\Ольга\Desktop\букви\_005_yapfiles.ru.png"/>
          <p:cNvPicPr>
            <a:picLocks noChangeAspect="1" noChangeArrowheads="1"/>
          </p:cNvPicPr>
          <p:nvPr/>
        </p:nvPicPr>
        <p:blipFill>
          <a:blip r:embed="rId3" cstate="print"/>
          <a:srcRect l="13298" r="4521"/>
          <a:stretch>
            <a:fillRect/>
          </a:stretch>
        </p:blipFill>
        <p:spPr bwMode="auto">
          <a:xfrm>
            <a:off x="4643438" y="2714620"/>
            <a:ext cx="2579845" cy="1643074"/>
          </a:xfrm>
          <a:prstGeom prst="rect">
            <a:avLst/>
          </a:prstGeom>
          <a:noFill/>
        </p:spPr>
      </p:pic>
      <p:pic>
        <p:nvPicPr>
          <p:cNvPr id="8196" name="Picture 4" descr="C:\Users\Ольга\Desktop\1645708339_15-kartinkin-net-p-krasivie-kartinki-smailiki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00570"/>
            <a:ext cx="1571636" cy="1571636"/>
          </a:xfrm>
          <a:prstGeom prst="rect">
            <a:avLst/>
          </a:prstGeom>
          <a:noFill/>
        </p:spPr>
      </p:pic>
      <p:pic>
        <p:nvPicPr>
          <p:cNvPr id="8197" name="Picture 5" descr="C:\Users\Ольга\Desktop\1576643035_1-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1571636" cy="1571636"/>
          </a:xfrm>
          <a:prstGeom prst="rect">
            <a:avLst/>
          </a:prstGeom>
          <a:noFill/>
        </p:spPr>
      </p:pic>
      <p:pic>
        <p:nvPicPr>
          <p:cNvPr id="8198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2500306"/>
            <a:ext cx="297481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/>
          <a:stretch>
            <a:fillRect/>
          </a:stretch>
        </p:blipFill>
        <p:spPr bwMode="auto">
          <a:xfrm>
            <a:off x="0" y="3532936"/>
            <a:ext cx="9144000" cy="33250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3048"/>
          </a:xfrm>
        </p:spPr>
        <p:txBody>
          <a:bodyPr/>
          <a:lstStyle/>
          <a:p>
            <a:pPr algn="ctr"/>
            <a:r>
              <a:rPr lang="uk-UA" dirty="0" smtClean="0"/>
              <a:t>Стор. 47, вправа 5.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 </a:t>
            </a:r>
            <a:r>
              <a:rPr lang="uk-UA" b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література</a:t>
            </a:r>
            <a:endParaRPr lang="ru-RU" b="1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hlinkClick r:id="rId2"/>
              </a:rPr>
              <a:t>https://www.calameo.com/read/006191963d289874a374e</a:t>
            </a:r>
            <a:endParaRPr lang="uk-UA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https://ua.izzi.digital/DOS/308410/352660.html</a:t>
            </a:r>
            <a:endParaRPr lang="uk-UA" dirty="0" smtClean="0">
              <a:hlinkClick r:id="rId2"/>
            </a:endParaRPr>
          </a:p>
          <a:p>
            <a:r>
              <a:rPr lang="en-US" dirty="0" smtClean="0">
                <a:hlinkClick r:id="rId3"/>
              </a:rPr>
              <a:t>https://kdukraine.com/app/uploads/2023/07/zbirka_new.pdf</a:t>
            </a:r>
            <a:endParaRPr lang="uk-UA" dirty="0" smtClean="0"/>
          </a:p>
          <a:p>
            <a:r>
              <a:rPr lang="en-US" dirty="0" smtClean="0">
                <a:hlinkClick r:id="rId4"/>
              </a:rPr>
              <a:t>http://wiki.kubg.edu.ua/%D0%94%D0%BE%D0%B7%D0%B2%D1%96%D0%BB%D0%BB%D1%8F</a:t>
            </a:r>
            <a:endParaRPr lang="uk-UA" dirty="0" smtClean="0"/>
          </a:p>
          <a:p>
            <a:r>
              <a:rPr lang="uk-UA" dirty="0" smtClean="0"/>
              <a:t>Культура добросусідства : підручн. для 6 класу  закладів загальної середньої освіти / М. Араджионі, Л. Гретченко, О. Козорог, Н. Лебідь, В. Потапова., І. Унгурян, З. Філончук – К. : Видавничий дім «Основа», 2023. – 143 с. : іл</a:t>
            </a:r>
            <a:r>
              <a:rPr lang="uk-UA" smtClean="0"/>
              <a:t>.  </a:t>
            </a:r>
            <a:endParaRPr lang="uk-UA" dirty="0" smtClean="0"/>
          </a:p>
          <a:p>
            <a:pPr>
              <a:buNone/>
            </a:pPr>
            <a:endParaRPr lang="uk-UA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0"/>
            <a:ext cx="5857916" cy="3143272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уроку:</a:t>
            </a:r>
            <a:br>
              <a:rPr lang="uk-UA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Моє безпечне дозвілля. Гра</a:t>
            </a:r>
            <a:r>
              <a:rPr lang="uk-UA" sz="40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40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14896"/>
          <a:stretch>
            <a:fillRect/>
          </a:stretch>
        </p:blipFill>
        <p:spPr bwMode="auto">
          <a:xfrm>
            <a:off x="5357818" y="2723111"/>
            <a:ext cx="3786214" cy="4134889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396"/>
            <a:ext cx="616693" cy="4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ьга\Desktop\free-png.ru-5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01" y="1163589"/>
            <a:ext cx="7848489" cy="5480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4000504"/>
            <a:ext cx="6500858" cy="2125659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600" dirty="0" smtClean="0"/>
              <a:t>Пригадай, що ти вже знаєш за цією темою. </a:t>
            </a:r>
          </a:p>
          <a:p>
            <a:pPr algn="ctr"/>
            <a:r>
              <a:rPr lang="ru-RU" sz="3600" dirty="0" smtClean="0"/>
              <a:t>Чого саме ви очікуєте від </a:t>
            </a:r>
          </a:p>
          <a:p>
            <a:pPr algn="ctr">
              <a:buNone/>
            </a:pPr>
            <a:r>
              <a:rPr lang="ru-RU" sz="3600" dirty="0" smtClean="0"/>
              <a:t>  цього уроку?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User\Desktop\Word_Art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5854315"/>
          </a:xfrm>
          <a:prstGeom prst="rect">
            <a:avLst/>
          </a:prstGeom>
          <a:noFill/>
        </p:spPr>
      </p:pic>
      <p:pic>
        <p:nvPicPr>
          <p:cNvPr id="2051" name="Picture 3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223710" y="4500570"/>
            <a:ext cx="2920288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«Оплески»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285860"/>
            <a:ext cx="8229600" cy="507209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Ви прийшли до школи з гарним настроєм?  </a:t>
            </a:r>
          </a:p>
          <a:p>
            <a:r>
              <a:rPr lang="ru-RU" sz="2800" dirty="0" smtClean="0"/>
              <a:t>Ви любите грати в комп’ютерні ігри?</a:t>
            </a:r>
          </a:p>
          <a:p>
            <a:r>
              <a:rPr lang="ru-RU" sz="2800" dirty="0" smtClean="0"/>
              <a:t>Ви вболіваєте за будь-яку футбольну команду?  </a:t>
            </a:r>
          </a:p>
          <a:p>
            <a:r>
              <a:rPr lang="ru-RU" sz="2800" dirty="0" smtClean="0"/>
              <a:t>Вам подобаються рухливі ігри?  </a:t>
            </a:r>
          </a:p>
          <a:p>
            <a:r>
              <a:rPr lang="ru-RU" sz="2800" dirty="0" smtClean="0"/>
              <a:t>Ви ігноруєте правила під час гри?  </a:t>
            </a:r>
          </a:p>
          <a:p>
            <a:r>
              <a:rPr lang="ru-RU" sz="2800" dirty="0" smtClean="0"/>
              <a:t>Ви граєте в шахи?  </a:t>
            </a:r>
          </a:p>
          <a:p>
            <a:r>
              <a:rPr lang="ru-RU" sz="2800" dirty="0" smtClean="0"/>
              <a:t>Ви вмієте програвати?  </a:t>
            </a:r>
          </a:p>
          <a:p>
            <a:r>
              <a:rPr lang="ru-RU" sz="2800" dirty="0" smtClean="0"/>
              <a:t>Ви граєте в безпечні ігри?</a:t>
            </a:r>
            <a:endParaRPr lang="uk-UA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03345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User\Desktop\1640219903_2-abrakadabra-fun-p-aplodismenti-na-prozrachnom-fone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5031992"/>
            <a:ext cx="4071934" cy="1826008"/>
          </a:xfrm>
          <a:prstGeom prst="rect">
            <a:avLst/>
          </a:prstGeom>
          <a:noFill/>
        </p:spPr>
      </p:pic>
      <p:pic>
        <p:nvPicPr>
          <p:cNvPr id="3075" name="Picture 3" descr="C:\Users\User\Desktop\3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2357430"/>
            <a:ext cx="2372778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32951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214423"/>
            <a:ext cx="6786610" cy="1285884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Стор. 44 – 45.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676664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6" name="Picture 2" descr="C:\Users\Ольга\Desktop\kanikuli.png"/>
          <p:cNvPicPr>
            <a:picLocks noChangeAspect="1" noChangeArrowheads="1"/>
          </p:cNvPicPr>
          <p:nvPr/>
        </p:nvPicPr>
        <p:blipFill>
          <a:blip r:embed="rId3"/>
          <a:srcRect b="4687"/>
          <a:stretch>
            <a:fillRect/>
          </a:stretch>
        </p:blipFill>
        <p:spPr bwMode="auto">
          <a:xfrm>
            <a:off x="6187179" y="4286232"/>
            <a:ext cx="2956821" cy="2571768"/>
          </a:xfrm>
          <a:prstGeom prst="rect">
            <a:avLst/>
          </a:prstGeom>
          <a:noFill/>
        </p:spPr>
      </p:pic>
      <p:pic>
        <p:nvPicPr>
          <p:cNvPr id="1027" name="Picture 3" descr="C:\Users\Ольга\Desktop\206751.00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928934"/>
            <a:ext cx="2928926" cy="2168988"/>
          </a:xfrm>
          <a:prstGeom prst="rect">
            <a:avLst/>
          </a:prstGeom>
          <a:noFill/>
        </p:spPr>
      </p:pic>
      <p:pic>
        <p:nvPicPr>
          <p:cNvPr id="1029" name="Picture 5" descr="C:\Users\Ольга\Desktop\55617487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4714884"/>
            <a:ext cx="3830609" cy="2143116"/>
          </a:xfrm>
          <a:prstGeom prst="rect">
            <a:avLst/>
          </a:prstGeom>
          <a:noFill/>
        </p:spPr>
      </p:pic>
      <p:pic>
        <p:nvPicPr>
          <p:cNvPr id="1031" name="Picture 7" descr="C:\Users\Ольга\Desktop\images__1_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470" y="1357298"/>
            <a:ext cx="2381266" cy="3000396"/>
          </a:xfrm>
          <a:prstGeom prst="rect">
            <a:avLst/>
          </a:prstGeom>
          <a:noFill/>
        </p:spPr>
      </p:pic>
      <p:pic>
        <p:nvPicPr>
          <p:cNvPr id="1033" name="Picture 9" descr="C:\Users\Ольга\Desktop\istockphoto-1227302319-170667a-removebg-preview.png"/>
          <p:cNvPicPr>
            <a:picLocks noChangeAspect="1" noChangeArrowheads="1"/>
          </p:cNvPicPr>
          <p:nvPr/>
        </p:nvPicPr>
        <p:blipFill>
          <a:blip r:embed="rId7"/>
          <a:srcRect r="21522"/>
          <a:stretch>
            <a:fillRect/>
          </a:stretch>
        </p:blipFill>
        <p:spPr bwMode="auto">
          <a:xfrm>
            <a:off x="5143504" y="889608"/>
            <a:ext cx="4000496" cy="3396648"/>
          </a:xfrm>
          <a:prstGeom prst="rect">
            <a:avLst/>
          </a:prstGeom>
          <a:noFill/>
        </p:spPr>
      </p:pic>
      <p:pic>
        <p:nvPicPr>
          <p:cNvPr id="1032" name="Picture 8" descr="C:\Users\Ольга\Desktop\03068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34275" y="1928802"/>
            <a:ext cx="1609725" cy="2095500"/>
          </a:xfrm>
          <a:prstGeom prst="rect">
            <a:avLst/>
          </a:prstGeom>
          <a:noFill/>
        </p:spPr>
      </p:pic>
      <p:pic>
        <p:nvPicPr>
          <p:cNvPr id="1034" name="Picture 10" descr="C:\Users\Ольга\Desktop\001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72132" y="3483054"/>
            <a:ext cx="571504" cy="5019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Бесіда за прочитаним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525963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Навіщо людині відпочивати?</a:t>
            </a:r>
          </a:p>
          <a:p>
            <a:pPr algn="r"/>
            <a:r>
              <a:rPr lang="ru-RU" sz="2800" dirty="0" smtClean="0"/>
              <a:t>Відпочинок – це потреба людини чи її ресурс?</a:t>
            </a:r>
          </a:p>
          <a:p>
            <a:pPr algn="r"/>
            <a:r>
              <a:rPr lang="ru-RU" sz="2800" dirty="0" smtClean="0"/>
              <a:t>Що таке безпечне дозвілля?  </a:t>
            </a:r>
          </a:p>
          <a:p>
            <a:pPr algn="r"/>
            <a:r>
              <a:rPr lang="ru-RU" sz="2800" dirty="0" smtClean="0"/>
              <a:t>Чому варто урізноманітнювати форми дозвілля?  </a:t>
            </a:r>
          </a:p>
          <a:p>
            <a:pPr algn="r"/>
            <a:r>
              <a:rPr lang="ru-RU" sz="2800" dirty="0" smtClean="0"/>
              <a:t>Який відпочинок є корисним </a:t>
            </a:r>
          </a:p>
          <a:p>
            <a:pPr algn="r">
              <a:buNone/>
            </a:pPr>
            <a:r>
              <a:rPr lang="ru-RU" sz="2800" dirty="0" smtClean="0"/>
              <a:t>для здоров’я?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15074" y="6492875"/>
            <a:ext cx="2285984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3" name="Picture 5" descr="C:\Users\Ольга\Desktop\789-7894415_transparent-background-ocean-wave-png-png-download-removebg-preview.png"/>
          <p:cNvPicPr>
            <a:picLocks noChangeAspect="1" noChangeArrowheads="1"/>
          </p:cNvPicPr>
          <p:nvPr/>
        </p:nvPicPr>
        <p:blipFill>
          <a:blip r:embed="rId2"/>
          <a:srcRect b="31417"/>
          <a:stretch>
            <a:fillRect/>
          </a:stretch>
        </p:blipFill>
        <p:spPr bwMode="auto">
          <a:xfrm>
            <a:off x="0" y="4949563"/>
            <a:ext cx="4143372" cy="1908437"/>
          </a:xfrm>
          <a:prstGeom prst="rect">
            <a:avLst/>
          </a:prstGeom>
          <a:noFill/>
        </p:spPr>
      </p:pic>
      <p:pic>
        <p:nvPicPr>
          <p:cNvPr id="2052" name="Picture 4" descr="C:\Users\Ольга\Desktop\3333-removebg-preview.png"/>
          <p:cNvPicPr>
            <a:picLocks noChangeAspect="1" noChangeArrowheads="1"/>
          </p:cNvPicPr>
          <p:nvPr/>
        </p:nvPicPr>
        <p:blipFill>
          <a:blip r:embed="rId3"/>
          <a:srcRect l="31402" b="13332"/>
          <a:stretch>
            <a:fillRect/>
          </a:stretch>
        </p:blipFill>
        <p:spPr bwMode="auto">
          <a:xfrm>
            <a:off x="0" y="2615966"/>
            <a:ext cx="3357554" cy="4242034"/>
          </a:xfrm>
          <a:prstGeom prst="rect">
            <a:avLst/>
          </a:prstGeom>
          <a:noFill/>
        </p:spPr>
      </p:pic>
      <p:pic>
        <p:nvPicPr>
          <p:cNvPr id="9" name="Picture 5" descr="C:\Users\Ольга\Desktop\789-7894415_transparent-background-ocean-wave-png-png-download-removebg-preview.png"/>
          <p:cNvPicPr>
            <a:picLocks noChangeAspect="1" noChangeArrowheads="1"/>
          </p:cNvPicPr>
          <p:nvPr/>
        </p:nvPicPr>
        <p:blipFill>
          <a:blip r:embed="rId4" cstate="print"/>
          <a:srcRect l="10041" b="8312"/>
          <a:stretch>
            <a:fillRect/>
          </a:stretch>
        </p:blipFill>
        <p:spPr bwMode="auto">
          <a:xfrm>
            <a:off x="0" y="5543955"/>
            <a:ext cx="1919711" cy="1314045"/>
          </a:xfrm>
          <a:prstGeom prst="rect">
            <a:avLst/>
          </a:prstGeom>
          <a:noFill/>
        </p:spPr>
      </p:pic>
      <p:pic>
        <p:nvPicPr>
          <p:cNvPr id="10" name="Picture 5" descr="C:\Users\Ольга\Desktop\789-7894415_transparent-background-ocean-wave-png-png-download-removebg-preview.png"/>
          <p:cNvPicPr>
            <a:picLocks noChangeAspect="1" noChangeArrowheads="1"/>
          </p:cNvPicPr>
          <p:nvPr/>
        </p:nvPicPr>
        <p:blipFill>
          <a:blip r:embed="rId5" cstate="print"/>
          <a:srcRect l="12000" b="8312"/>
          <a:stretch>
            <a:fillRect/>
          </a:stretch>
        </p:blipFill>
        <p:spPr bwMode="auto">
          <a:xfrm>
            <a:off x="1285852" y="6044021"/>
            <a:ext cx="1163265" cy="813979"/>
          </a:xfrm>
          <a:prstGeom prst="rect">
            <a:avLst/>
          </a:prstGeom>
          <a:noFill/>
        </p:spPr>
      </p:pic>
      <p:pic>
        <p:nvPicPr>
          <p:cNvPr id="2055" name="Picture 7" descr="C:\Users\Ольга\Desktop\5026f3fb36d9eb85aa9cb02b28b06e77.png"/>
          <p:cNvPicPr>
            <a:picLocks noChangeAspect="1" noChangeArrowheads="1"/>
          </p:cNvPicPr>
          <p:nvPr/>
        </p:nvPicPr>
        <p:blipFill>
          <a:blip r:embed="rId6"/>
          <a:srcRect r="54781"/>
          <a:stretch>
            <a:fillRect/>
          </a:stretch>
        </p:blipFill>
        <p:spPr bwMode="auto">
          <a:xfrm>
            <a:off x="8286777" y="4659978"/>
            <a:ext cx="857256" cy="2198022"/>
          </a:xfrm>
          <a:prstGeom prst="rect">
            <a:avLst/>
          </a:prstGeom>
          <a:noFill/>
        </p:spPr>
      </p:pic>
      <p:pic>
        <p:nvPicPr>
          <p:cNvPr id="2056" name="Picture 8" descr="C:\Users\Ольга\Desktop\1618705590_4-na-dache_pro-p-na-uchastke-zabor-kartinka-dlya-virezaniya-6-removebg-preview.png"/>
          <p:cNvPicPr>
            <a:picLocks noChangeAspect="1" noChangeArrowheads="1"/>
          </p:cNvPicPr>
          <p:nvPr/>
        </p:nvPicPr>
        <p:blipFill>
          <a:blip r:embed="rId7"/>
          <a:srcRect b="69500"/>
          <a:stretch>
            <a:fillRect/>
          </a:stretch>
        </p:blipFill>
        <p:spPr bwMode="auto">
          <a:xfrm>
            <a:off x="3714744" y="5498068"/>
            <a:ext cx="2428892" cy="740809"/>
          </a:xfrm>
          <a:prstGeom prst="rect">
            <a:avLst/>
          </a:prstGeom>
          <a:noFill/>
        </p:spPr>
      </p:pic>
      <p:pic>
        <p:nvPicPr>
          <p:cNvPr id="14" name="Picture 8" descr="C:\Users\Ольга\Desktop\1618705590_4-na-dache_pro-p-na-uchastke-zabor-kartinka-dlya-virezaniya-6-removebg-preview.png"/>
          <p:cNvPicPr>
            <a:picLocks noChangeAspect="1" noChangeArrowheads="1"/>
          </p:cNvPicPr>
          <p:nvPr/>
        </p:nvPicPr>
        <p:blipFill>
          <a:blip r:embed="rId7"/>
          <a:srcRect b="69500"/>
          <a:stretch>
            <a:fillRect/>
          </a:stretch>
        </p:blipFill>
        <p:spPr bwMode="auto">
          <a:xfrm>
            <a:off x="5572132" y="5500702"/>
            <a:ext cx="2428892" cy="740809"/>
          </a:xfrm>
          <a:prstGeom prst="rect">
            <a:avLst/>
          </a:prstGeom>
          <a:noFill/>
        </p:spPr>
      </p:pic>
      <p:pic>
        <p:nvPicPr>
          <p:cNvPr id="2054" name="Picture 6" descr="C:\Users\Ольга\Desktop\46784081-junge-fotografen-mädchen-auf-einem-knie-sitzt-in-flachen-stil-ein-foto-vektor-illustration-nehmen-removebg-preview.png"/>
          <p:cNvPicPr>
            <a:picLocks noChangeAspect="1" noChangeArrowheads="1"/>
          </p:cNvPicPr>
          <p:nvPr/>
        </p:nvPicPr>
        <p:blipFill>
          <a:blip r:embed="rId8"/>
          <a:srcRect b="15278"/>
          <a:stretch>
            <a:fillRect/>
          </a:stretch>
        </p:blipFill>
        <p:spPr bwMode="auto">
          <a:xfrm>
            <a:off x="4143372" y="4429108"/>
            <a:ext cx="2866881" cy="2428892"/>
          </a:xfrm>
          <a:prstGeom prst="rect">
            <a:avLst/>
          </a:prstGeom>
          <a:noFill/>
        </p:spPr>
      </p:pic>
      <p:pic>
        <p:nvPicPr>
          <p:cNvPr id="2057" name="Picture 9" descr="C:\Users\Ольга\Desktop\images__1_-removebg-preview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571612"/>
            <a:ext cx="1357315" cy="1357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71414"/>
            <a:ext cx="692948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45 - 46.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E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106314" cy="1541464"/>
          </a:xfrm>
          <a:prstGeom prst="rect">
            <a:avLst/>
          </a:prstGeom>
          <a:noFill/>
        </p:spPr>
      </p:pic>
      <p:pic>
        <p:nvPicPr>
          <p:cNvPr id="2050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5572132" y="1357298"/>
            <a:ext cx="2433661" cy="2889193"/>
          </a:xfrm>
          <a:prstGeom prst="rect">
            <a:avLst/>
          </a:prstGeom>
          <a:noFill/>
        </p:spPr>
      </p:pic>
      <p:pic>
        <p:nvPicPr>
          <p:cNvPr id="10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741874">
            <a:off x="5763746" y="2405291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760</Words>
  <PresentationFormat>Экран (4:3)</PresentationFormat>
  <Paragraphs>144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Щоб дізнатися про що буде сьогоднішній урок - розгадайте ребус</vt:lpstr>
      <vt:lpstr>Очікування </vt:lpstr>
      <vt:lpstr>Тема уроку: Моє безпечне дозвілля. Гра </vt:lpstr>
      <vt:lpstr>Мотивація до навчання</vt:lpstr>
      <vt:lpstr>«Асоціації»</vt:lpstr>
      <vt:lpstr>Вправа «Оплески» </vt:lpstr>
      <vt:lpstr>Робота з підручником</vt:lpstr>
      <vt:lpstr>Бесіда за прочитаним</vt:lpstr>
      <vt:lpstr>Робота з підручником</vt:lpstr>
      <vt:lpstr>Робота в групах</vt:lpstr>
      <vt:lpstr>Обговорення питань</vt:lpstr>
      <vt:lpstr>Народні ігри та забави</vt:lpstr>
      <vt:lpstr>Поміркуйте </vt:lpstr>
      <vt:lpstr>Відгадайте назви ігор, розгадавши ребуси</vt:lpstr>
      <vt:lpstr>Відгадайте назви ігор, розгадавши ребуси</vt:lpstr>
      <vt:lpstr>Відгадайте назви ігор, розгадавши ребуси</vt:lpstr>
      <vt:lpstr>Відгадайте назви ігор, розгадавши ребуси</vt:lpstr>
      <vt:lpstr>Відгадайте назви ігор, розгадавши ребуси</vt:lpstr>
      <vt:lpstr>Відгадайте назви ігор, розгадавши ребуси</vt:lpstr>
      <vt:lpstr>Робота з підручником</vt:lpstr>
      <vt:lpstr>Обговорення </vt:lpstr>
      <vt:lpstr>Важливо!</vt:lpstr>
      <vt:lpstr>Робота з підручником</vt:lpstr>
      <vt:lpstr>Закріплення вивченого матеріалу</vt:lpstr>
      <vt:lpstr>Дошка настрою</vt:lpstr>
      <vt:lpstr>Домашня робота</vt:lpstr>
      <vt:lpstr>Джерела та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Ольга</cp:lastModifiedBy>
  <cp:revision>143</cp:revision>
  <dcterms:modified xsi:type="dcterms:W3CDTF">2024-01-30T18:08:18Z</dcterms:modified>
</cp:coreProperties>
</file>