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7" r:id="rId3"/>
    <p:sldId id="282" r:id="rId4"/>
    <p:sldId id="258" r:id="rId5"/>
    <p:sldId id="299" r:id="rId6"/>
    <p:sldId id="328" r:id="rId7"/>
    <p:sldId id="326" r:id="rId8"/>
    <p:sldId id="329" r:id="rId9"/>
    <p:sldId id="334" r:id="rId10"/>
    <p:sldId id="331" r:id="rId11"/>
    <p:sldId id="335" r:id="rId12"/>
    <p:sldId id="339" r:id="rId13"/>
    <p:sldId id="337" r:id="rId14"/>
    <p:sldId id="338" r:id="rId15"/>
    <p:sldId id="333" r:id="rId16"/>
    <p:sldId id="340" r:id="rId17"/>
    <p:sldId id="341" r:id="rId18"/>
    <p:sldId id="351" r:id="rId19"/>
    <p:sldId id="352" r:id="rId20"/>
    <p:sldId id="346" r:id="rId21"/>
    <p:sldId id="344" r:id="rId22"/>
    <p:sldId id="345" r:id="rId23"/>
    <p:sldId id="298" r:id="rId24"/>
    <p:sldId id="264" r:id="rId25"/>
    <p:sldId id="265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FF"/>
    <a:srgbClr val="FF66CC"/>
    <a:srgbClr val="6666FF"/>
    <a:srgbClr val="0033CC"/>
    <a:srgbClr val="FF3300"/>
    <a:srgbClr val="CC99FF"/>
    <a:srgbClr val="99FF66"/>
    <a:srgbClr val="FF99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830-3F00-41FE-9C79-6D2C0B47DA7C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B6103-860A-41DC-A019-180D9A78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B2CA-7C35-40D5-9D97-FAFB04196A8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E7D-AEDC-4480-94A8-FDDEBD16211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1F5C-B6B5-4A57-A28E-954A4DA27085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8D8E-04DB-45DE-A97D-52188836C8BF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D3C-C89E-41E2-8971-2E7675C73AE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E1F4-42BC-46CC-B09C-C8E5407A31C8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C50-F0CB-452D-91A8-0ACE6EE3E0D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E488-655C-4FF7-821E-C2CB78B385B2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FEBB-390A-4754-B744-90DA082E2CB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2EF2-AE2D-418C-92F7-90CB56AD3179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02DA-6CEC-40DF-A5AE-C13336FE950E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A103-60AF-42A3-BDCD-F155E6357AD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Q_8mxgDvCp8&amp;ab_channel=%D0%9D%D0%B0%D1%83%D0%BA%D0%B0.%D0%A6%D0%B5%D0%BB%D1%8E%D0%B1%D0%BB%D1%8E-%D0%A1%D0%B2%D1%96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learningapps.org/watch?v=pyd7btgct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dukraine.com/app/uploads/2023/07/zbirka_new.pdf" TargetMode="External"/><Relationship Id="rId2" Type="http://schemas.openxmlformats.org/officeDocument/2006/relationships/hyperlink" Target="https://uk.wikipedia.org/wiki/%D0%9F%D1%96%D1%80%D0%B0%D0%BC%D1%96%D0%B4%D0%B0_%D0%BF%D0%BE%D1%82%D1%80%D0%B5%D0%B1_%D0%90%D0%B1%D1%80%D0%B0%D0%B3%D0%B0%D0%BC%D0%B0_%D0%9C%D0%B0%D1%81%D0%BB%D0%BE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kubg.edu.ua/%D0%94%D0%BE%D0%B7%D0%B2%D1%96%D0%BB%D0%BB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дізнатися про що буде сьогоднішній урок - розгадайте ребус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785786" y="5715016"/>
            <a:ext cx="5357850" cy="114298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Розвиток</a:t>
            </a:r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 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rot="10800000" flipV="1">
            <a:off x="5572132" y="4214818"/>
            <a:ext cx="714380" cy="21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643702" y="4786322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Georgia" pitchFamily="18" charset="0"/>
              <a:buNone/>
            </a:pP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 rot="10800000">
            <a:off x="3571868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Desktop\png-transparent-computer-icons-whistle-whistle-miscellaneous-smiley-whistle-thumbnail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428868"/>
            <a:ext cx="2714644" cy="2714644"/>
          </a:xfrm>
          <a:prstGeom prst="rect">
            <a:avLst/>
          </a:prstGeom>
          <a:noFill/>
        </p:spPr>
      </p:pic>
      <p:sp>
        <p:nvSpPr>
          <p:cNvPr id="17" name="Минус 16"/>
          <p:cNvSpPr/>
          <p:nvPr/>
        </p:nvSpPr>
        <p:spPr>
          <a:xfrm rot="2376046">
            <a:off x="6907390" y="5231725"/>
            <a:ext cx="1214446" cy="350792"/>
          </a:xfrm>
          <a:prstGeom prst="mathMinus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 descr="C:\Users\User\Desktop\завантаження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3511118" cy="2286016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928662" y="4857760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Georgia" pitchFamily="18" charset="0"/>
              <a:buNone/>
            </a:pPr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Минус 12"/>
          <p:cNvSpPr/>
          <p:nvPr/>
        </p:nvSpPr>
        <p:spPr>
          <a:xfrm rot="2376046">
            <a:off x="1043987" y="5276010"/>
            <a:ext cx="1214446" cy="350792"/>
          </a:xfrm>
          <a:prstGeom prst="mathMinus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0800000">
            <a:off x="3214679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 rot="10800000">
            <a:off x="2857489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 rot="10800000">
            <a:off x="3857620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Стіна слів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91110" y="6356350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142984"/>
            <a:ext cx="2286016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Освіта 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428868"/>
            <a:ext cx="2286016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Знання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3714752"/>
            <a:ext cx="2286016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Уміння 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072074"/>
            <a:ext cx="2357454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Навчальний поступ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1142984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Форма інформації про навколишній світ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2428868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Прогрес у навчанні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934" y="3714752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Діяльність людини, під час якої вона отримує нові компетентності</a:t>
            </a:r>
            <a:endParaRPr lang="ru-RU" sz="2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4" y="5072074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Здатність виконувати певні дії, використовуючи знання</a:t>
            </a:r>
            <a:endParaRPr lang="ru-RU" sz="2200" b="1" dirty="0"/>
          </a:p>
        </p:txBody>
      </p:sp>
      <p:sp>
        <p:nvSpPr>
          <p:cNvPr id="13" name="Овал 12"/>
          <p:cNvSpPr/>
          <p:nvPr/>
        </p:nvSpPr>
        <p:spPr>
          <a:xfrm>
            <a:off x="357158" y="1428736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7158" y="2714620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58" y="4000504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58" y="5357826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14744" y="1428736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14744" y="2643182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14744" y="3929066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14744" y="5286388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Ольга\Desktop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531" y="5643578"/>
            <a:ext cx="1470403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Перевірте себе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91110" y="6356350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142984"/>
            <a:ext cx="2286016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Освіта 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428868"/>
            <a:ext cx="2286016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Знання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3714752"/>
            <a:ext cx="2286016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Уміння 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072074"/>
            <a:ext cx="2357454" cy="928694"/>
          </a:xfrm>
          <a:prstGeom prst="round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Навчальний поступ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2428868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Форма інформації про навколишній світ</a:t>
            </a:r>
            <a:endParaRPr lang="ru-RU" sz="2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5143512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Прогрес у навчанні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934" y="1142984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Діяльність людини, під час якої вона отримує нові компетентності</a:t>
            </a:r>
            <a:endParaRPr lang="ru-RU" sz="2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4" y="3714752"/>
            <a:ext cx="4714908" cy="928694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Здатність виконувати певні дії, використовуючи знання</a:t>
            </a:r>
            <a:endParaRPr lang="ru-RU" sz="2200" b="1" dirty="0"/>
          </a:p>
        </p:txBody>
      </p:sp>
      <p:sp>
        <p:nvSpPr>
          <p:cNvPr id="13" name="Овал 12"/>
          <p:cNvSpPr/>
          <p:nvPr/>
        </p:nvSpPr>
        <p:spPr>
          <a:xfrm>
            <a:off x="357158" y="1428736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7158" y="2714620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58" y="4000504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58" y="5357826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14744" y="2714620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14744" y="5357826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14744" y="1357298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14744" y="3929066"/>
            <a:ext cx="571504" cy="571504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Ольга\Desktop\45439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176628"/>
            <a:ext cx="1381127" cy="168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працює мозок людини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85752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hlinkClick r:id="rId2"/>
              </a:rPr>
              <a:t>https://www.youtube.com/watch?v=Q_8mxgDvCp8&amp;ab_channel=%D0%9D%D0%B0%D1%83%D0%BA%D0%B0.%D0%A6%D0%B5%D0%BB%D1%8E%D0%B1%D0%BB%D1%8E-%D0%A1%D0%B2%D1%96%D1%82</a:t>
            </a:r>
            <a:endParaRPr lang="uk-UA" sz="2800" dirty="0" smtClean="0"/>
          </a:p>
          <a:p>
            <a:pPr algn="ctr">
              <a:buNone/>
            </a:pPr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492899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9" name="Picture 5" descr="C:\Users\Оля\Desktop\plenka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4572032" cy="24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Ольга\Desktop\37538586-하얀-거품으로-생각-만화-아이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7"/>
            <a:ext cx="3143240" cy="2928934"/>
          </a:xfrm>
          <a:prstGeom prst="rect">
            <a:avLst/>
          </a:prstGeom>
          <a:noFill/>
        </p:spPr>
      </p:pic>
      <p:pic>
        <p:nvPicPr>
          <p:cNvPr id="4099" name="Picture 3" descr="C:\Users\Ольга\Desktop\images__1_-removebg-preview.png"/>
          <p:cNvPicPr>
            <a:picLocks noChangeAspect="1" noChangeArrowheads="1"/>
          </p:cNvPicPr>
          <p:nvPr/>
        </p:nvPicPr>
        <p:blipFill>
          <a:blip r:embed="rId5"/>
          <a:srcRect r="6668"/>
          <a:stretch>
            <a:fillRect/>
          </a:stretch>
        </p:blipFill>
        <p:spPr bwMode="auto">
          <a:xfrm>
            <a:off x="6357950" y="3872921"/>
            <a:ext cx="2786050" cy="2985080"/>
          </a:xfrm>
          <a:prstGeom prst="rect">
            <a:avLst/>
          </a:prstGeom>
          <a:noFill/>
        </p:spPr>
      </p:pic>
      <p:pic>
        <p:nvPicPr>
          <p:cNvPr id="4100" name="Picture 4" descr="C:\Users\Ольга\Desktop\pngimg.com - question_mark_PNG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929066"/>
            <a:ext cx="428628" cy="71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текстом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40303"/>
          </a:xfrm>
        </p:spPr>
        <p:txBody>
          <a:bodyPr/>
          <a:lstStyle/>
          <a:p>
            <a:pPr algn="ctr"/>
            <a:r>
              <a:rPr lang="uk-UA" dirty="0" smtClean="0"/>
              <a:t>Стор. 56 – 57, вправа 4.</a:t>
            </a:r>
          </a:p>
          <a:p>
            <a:r>
              <a:rPr lang="uk-UA" sz="2800" dirty="0" smtClean="0"/>
              <a:t>Дати відповіді на запитання:</a:t>
            </a:r>
          </a:p>
          <a:p>
            <a:pPr>
              <a:buFontTx/>
              <a:buChar char="-"/>
            </a:pPr>
            <a:r>
              <a:rPr lang="ru-RU" sz="2800" dirty="0" smtClean="0"/>
              <a:t>Як мозок людини стає більш розвинутим? </a:t>
            </a:r>
          </a:p>
          <a:p>
            <a:pPr>
              <a:buFontTx/>
              <a:buChar char="-"/>
            </a:pPr>
            <a:r>
              <a:rPr lang="ru-RU" sz="2800" dirty="0" smtClean="0"/>
              <a:t>Як зображення на малюнках 1 та 2 у підручнику це демонструє? </a:t>
            </a:r>
          </a:p>
          <a:p>
            <a:pPr>
              <a:buFontTx/>
              <a:buChar char="-"/>
            </a:pPr>
            <a:r>
              <a:rPr lang="ru-RU" sz="2800" dirty="0" smtClean="0"/>
              <a:t>Чим наш мозок схожий на м’язи? </a:t>
            </a:r>
          </a:p>
          <a:p>
            <a:pPr>
              <a:buFontTx/>
              <a:buChar char="-"/>
            </a:pPr>
            <a:r>
              <a:rPr lang="ru-RU" sz="2800" dirty="0" smtClean="0"/>
              <a:t>Коли людський мозок розвивається найбільше?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122" name="Picture 2" descr="C:\Users\Ольга\Desktop\images__2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2786058" cy="2786058"/>
          </a:xfrm>
          <a:prstGeom prst="rect">
            <a:avLst/>
          </a:prstGeom>
          <a:noFill/>
        </p:spPr>
      </p:pic>
      <p:pic>
        <p:nvPicPr>
          <p:cNvPr id="5123" name="Picture 3" descr="C:\Users\Ольга\Desktop\d30736a37a22cc43b6b22a5ff216b1b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948972"/>
            <a:ext cx="2214578" cy="1909028"/>
          </a:xfrm>
          <a:prstGeom prst="rect">
            <a:avLst/>
          </a:prstGeom>
          <a:noFill/>
        </p:spPr>
      </p:pic>
      <p:pic>
        <p:nvPicPr>
          <p:cNvPr id="5124" name="Picture 4" descr="C:\Users\Ольга\Desktop\img_56cab91a4b0e2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357290" cy="1727503"/>
          </a:xfrm>
          <a:prstGeom prst="rect">
            <a:avLst/>
          </a:prstGeom>
          <a:noFill/>
        </p:spPr>
      </p:pic>
      <p:pic>
        <p:nvPicPr>
          <p:cNvPr id="8" name="Picture 2" descr="E:\2023-2024 н.р\2 КУЛЬТУРА ДОБРОСУСІДСТВА\6 клас\УРОКИ 6 кл 2023-2024\підр.6 к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7686" y="0"/>
            <a:ext cx="1106314" cy="154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 ситуації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286412"/>
          </a:xfrm>
        </p:spPr>
        <p:txBody>
          <a:bodyPr>
            <a:noAutofit/>
          </a:bodyPr>
          <a:lstStyle/>
          <a:p>
            <a:pPr algn="ctr"/>
            <a:r>
              <a:rPr lang="uk-UA" sz="2600" i="1" dirty="0" smtClean="0"/>
              <a:t>Коли я навчався в середній школі, я пам’ятаю, що мені було важно з додаванням від’ємних чисел. Я не розумів навіть, що означає «від’ємне число» – як ти можеш мати менше, ніж нічого? Я багато тренувався в обчисленнях і продовжував робити багато помилок. Я був дуже сором’язливою дитиною, тому не запитував свого вчителя багато і не просив про допомогу. Я думав, що досяг «вершини» свого математичного таланту. Зрештою я запитав свою маму про «від’ємні числа», і вона пояснила мені. Це трохи допомогло мені зрозуміти, все одно для мене ще не було до кінця зрозуміло. 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6148" name="Picture 4" descr="C:\Users\Ольга\Desktop\Без_названия-removebg-preview (2).png"/>
          <p:cNvPicPr>
            <a:picLocks noChangeAspect="1" noChangeArrowheads="1"/>
          </p:cNvPicPr>
          <p:nvPr/>
        </p:nvPicPr>
        <p:blipFill>
          <a:blip r:embed="rId2"/>
          <a:srcRect l="25806" r="9677"/>
          <a:stretch>
            <a:fillRect/>
          </a:stretch>
        </p:blipFill>
        <p:spPr bwMode="auto">
          <a:xfrm>
            <a:off x="0" y="-214338"/>
            <a:ext cx="1143008" cy="2581275"/>
          </a:xfrm>
          <a:prstGeom prst="rect">
            <a:avLst/>
          </a:prstGeom>
          <a:noFill/>
        </p:spPr>
      </p:pic>
      <p:pic>
        <p:nvPicPr>
          <p:cNvPr id="1026" name="Picture 2" descr="C:\Users\Ольга\Desktop\kisspng-formula-mathematics-number-area-mathematics-formula-5b38be3dc89db9.3405119015304453738217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4855"/>
            <a:ext cx="1571604" cy="943145"/>
          </a:xfrm>
          <a:prstGeom prst="rect">
            <a:avLst/>
          </a:prstGeom>
          <a:noFill/>
        </p:spPr>
      </p:pic>
      <p:pic>
        <p:nvPicPr>
          <p:cNvPr id="1027" name="Picture 3" descr="C:\Users\Ольга\Desktop\kisspng-mathematics-equation-formula-number-k-means-cluste-5ae0daf1798a52.857262731524685553497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905902"/>
            <a:ext cx="1714480" cy="95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786478"/>
          </a:xfrm>
        </p:spPr>
        <p:txBody>
          <a:bodyPr>
            <a:normAutofit/>
          </a:bodyPr>
          <a:lstStyle/>
          <a:p>
            <a:pPr algn="ctr"/>
            <a:r>
              <a:rPr lang="uk-UA" sz="2600" i="1" dirty="0" smtClean="0"/>
              <a:t>Потім я пошукав в книгах приклади обчислень з реального життя. Деякі з них були зрозумілими, а інші ні. Я все ще не зовсім зрозумів це, і був настільки розчарований, що захотів просто здатися (або продовжуйте сподіватися, що від’ємні числа не з’являться на уроках ще раз). Я почав не любити математику просто тому, що я більше не міг її розуміти. Потім я врешті набрався мужності попросити допомоги у свого вчителя. Він пояснила це кількома різними </a:t>
            </a:r>
          </a:p>
          <a:p>
            <a:pPr algn="ctr">
              <a:buNone/>
            </a:pPr>
            <a:r>
              <a:rPr lang="uk-UA" sz="2600" i="1" dirty="0" smtClean="0"/>
              <a:t> способами і дала мені нові способи, які </a:t>
            </a:r>
          </a:p>
          <a:p>
            <a:pPr algn="ctr">
              <a:buNone/>
            </a:pPr>
            <a:r>
              <a:rPr lang="uk-UA" sz="2600" i="1" dirty="0" smtClean="0"/>
              <a:t>можна було використати при обчисленні. 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5" name="Picture 4" descr="C:\Users\Ольга\Desktop\Без_названия-removebg-preview (2).png"/>
          <p:cNvPicPr>
            <a:picLocks noChangeAspect="1" noChangeArrowheads="1"/>
          </p:cNvPicPr>
          <p:nvPr/>
        </p:nvPicPr>
        <p:blipFill>
          <a:blip r:embed="rId2"/>
          <a:srcRect l="25806" r="9677" b="8302"/>
          <a:stretch>
            <a:fillRect/>
          </a:stretch>
        </p:blipFill>
        <p:spPr bwMode="auto">
          <a:xfrm>
            <a:off x="8000992" y="4491039"/>
            <a:ext cx="1143008" cy="2366985"/>
          </a:xfrm>
          <a:prstGeom prst="rect">
            <a:avLst/>
          </a:prstGeom>
          <a:noFill/>
        </p:spPr>
      </p:pic>
      <p:pic>
        <p:nvPicPr>
          <p:cNvPr id="7170" name="Picture 2" descr="C:\Users\Ольга\Desktop\Без_названия__1_-removebg-preview.png"/>
          <p:cNvPicPr>
            <a:picLocks noChangeAspect="1" noChangeArrowheads="1"/>
          </p:cNvPicPr>
          <p:nvPr/>
        </p:nvPicPr>
        <p:blipFill>
          <a:blip r:embed="rId3"/>
          <a:srcRect l="9522"/>
          <a:stretch>
            <a:fillRect/>
          </a:stretch>
        </p:blipFill>
        <p:spPr bwMode="auto">
          <a:xfrm>
            <a:off x="-32" y="4256220"/>
            <a:ext cx="1643074" cy="1815986"/>
          </a:xfrm>
          <a:prstGeom prst="rect">
            <a:avLst/>
          </a:prstGeom>
          <a:noFill/>
        </p:spPr>
      </p:pic>
      <p:pic>
        <p:nvPicPr>
          <p:cNvPr id="7171" name="Picture 3" descr="C:\Users\Ольга\Desktop\1642070359_18-abrakadabra-fun-p-neznaika-png-na-prozrachnom-fone-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071546"/>
            <a:ext cx="1000132" cy="178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28" y="214290"/>
            <a:ext cx="8443914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/>
              <a:t> </a:t>
            </a:r>
            <a:r>
              <a:rPr lang="uk-UA" sz="2800" i="1" dirty="0" smtClean="0"/>
              <a:t>Після таких тренувань я почав краще розуміти тему про від’ємні числа, що дозволило мені швидко опанувати усі наступні теми. Поки ще було багато роботи, і я багато разів хотів здатися, вивчаючи математику. Однак я зрештою зміг «перепрограмувати» свій мозок так, щоб насправді від’ємні числа мали для мене значення у житті.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2051" name="Picture 3" descr="C:\Users\Ольга\Desktop\e0617ad14446b48c2087643077fe1d7d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4754"/>
            <a:ext cx="3357554" cy="3073245"/>
          </a:xfrm>
          <a:prstGeom prst="rect">
            <a:avLst/>
          </a:prstGeom>
          <a:noFill/>
        </p:spPr>
      </p:pic>
      <p:pic>
        <p:nvPicPr>
          <p:cNvPr id="2052" name="Picture 4" descr="C:\Users\Ольга\Desktop\04032rsk-e248-1200x630-removebg-preview.png"/>
          <p:cNvPicPr>
            <a:picLocks noChangeAspect="1" noChangeArrowheads="1"/>
          </p:cNvPicPr>
          <p:nvPr/>
        </p:nvPicPr>
        <p:blipFill>
          <a:blip r:embed="rId3"/>
          <a:srcRect l="73913" r="6521"/>
          <a:stretch>
            <a:fillRect/>
          </a:stretch>
        </p:blipFill>
        <p:spPr bwMode="auto">
          <a:xfrm>
            <a:off x="7858116" y="3409950"/>
            <a:ext cx="1285884" cy="3448050"/>
          </a:xfrm>
          <a:prstGeom prst="rect">
            <a:avLst/>
          </a:prstGeom>
          <a:noFill/>
        </p:spPr>
      </p:pic>
      <p:pic>
        <p:nvPicPr>
          <p:cNvPr id="2055" name="Picture 7" descr="C:\Users\Ольга\Desktop\pngtree-mathematics-formula-notes-elements-png-image_5379854-removebg-preview.png"/>
          <p:cNvPicPr>
            <a:picLocks noChangeAspect="1" noChangeArrowheads="1"/>
          </p:cNvPicPr>
          <p:nvPr/>
        </p:nvPicPr>
        <p:blipFill>
          <a:blip r:embed="rId4"/>
          <a:srcRect l="12500" t="23000" r="14000" b="21500"/>
          <a:stretch>
            <a:fillRect/>
          </a:stretch>
        </p:blipFill>
        <p:spPr bwMode="auto">
          <a:xfrm>
            <a:off x="5429256" y="4143380"/>
            <a:ext cx="2500330" cy="1888004"/>
          </a:xfrm>
          <a:prstGeom prst="rect">
            <a:avLst/>
          </a:prstGeom>
          <a:noFill/>
        </p:spPr>
      </p:pic>
      <p:pic>
        <p:nvPicPr>
          <p:cNvPr id="2056" name="Picture 8" descr="C:\Users\Ольга\Desktop\pngtree-an-open-math-note-png-image_2210531-removebg-preview.png"/>
          <p:cNvPicPr>
            <a:picLocks noChangeAspect="1" noChangeArrowheads="1"/>
          </p:cNvPicPr>
          <p:nvPr/>
        </p:nvPicPr>
        <p:blipFill>
          <a:blip r:embed="rId5"/>
          <a:srcRect l="10416" t="16666" r="12500" b="14583"/>
          <a:stretch>
            <a:fillRect/>
          </a:stretch>
        </p:blipFill>
        <p:spPr bwMode="auto">
          <a:xfrm rot="467028">
            <a:off x="3314167" y="4685901"/>
            <a:ext cx="1788814" cy="1595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групах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114552"/>
          </a:xfrm>
        </p:spPr>
        <p:txBody>
          <a:bodyPr>
            <a:normAutofit/>
          </a:bodyPr>
          <a:lstStyle/>
          <a:p>
            <a:pPr lvl="0" algn="ctr"/>
            <a:r>
              <a:rPr lang="uk-UA" sz="2800" dirty="0" smtClean="0"/>
              <a:t>Завдання: об’єднатися у групи та поділитися схожими історіями з вашого життя про ситуації, як ви розвивали свої уміння, досягали успіху у навчанні. </a:t>
            </a:r>
            <a:endParaRPr lang="ru-RU" sz="2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3074" name="Picture 2" descr="C:\Users\Ольга\Desktop\images_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771" y="3213322"/>
            <a:ext cx="6503815" cy="3314045"/>
          </a:xfrm>
          <a:prstGeom prst="rect">
            <a:avLst/>
          </a:prstGeom>
          <a:noFill/>
        </p:spPr>
      </p:pic>
      <p:pic>
        <p:nvPicPr>
          <p:cNvPr id="2050" name="Picture 2" descr="C:\Users\Ольга\Desktop\istockphoto-1295921345-612x612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025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Поміркуйте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3"/>
            <a:ext cx="8229600" cy="271464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Як ви почувалися тоді?  </a:t>
            </a:r>
          </a:p>
          <a:p>
            <a:r>
              <a:rPr lang="ru-RU" sz="2800" dirty="0" smtClean="0"/>
              <a:t>Як вдалося подолати труднощі? </a:t>
            </a:r>
          </a:p>
          <a:p>
            <a:r>
              <a:rPr lang="ru-RU" sz="2800" dirty="0" smtClean="0"/>
              <a:t>Чого ви навчилися з цієї ситуації?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9" name="Блок-схема: ручное управление 8"/>
          <p:cNvSpPr/>
          <p:nvPr/>
        </p:nvSpPr>
        <p:spPr>
          <a:xfrm flipV="1">
            <a:off x="571472" y="684062"/>
            <a:ext cx="1000132" cy="744674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20970662" flipH="1">
            <a:off x="119412" y="285728"/>
            <a:ext cx="928694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494076">
            <a:off x="1118110" y="428604"/>
            <a:ext cx="914400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Ольга\Desktop\1643338648_26-abrakadabra-fun-p-uchitel-na-prozrachnom-fone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8463" y="3460141"/>
            <a:ext cx="4935537" cy="3397859"/>
          </a:xfrm>
          <a:prstGeom prst="rect">
            <a:avLst/>
          </a:prstGeom>
          <a:noFill/>
        </p:spPr>
      </p:pic>
      <p:pic>
        <p:nvPicPr>
          <p:cNvPr id="3076" name="Picture 4" descr="C:\Users\Ольга\Desktop\images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500438"/>
            <a:ext cx="393589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 робота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357454"/>
          </a:xfrm>
        </p:spPr>
        <p:txBody>
          <a:bodyPr/>
          <a:lstStyle/>
          <a:p>
            <a:pPr algn="ctr"/>
            <a:r>
              <a:rPr lang="ru-RU" sz="2800" dirty="0" smtClean="0"/>
              <a:t>Напишіть лист майбутньому(-ій) учневі/учениці з розповіддю про цю ситуацію, описавши трудність, чого вони навчилися з неї, та запропонувати пораду, як діяти у схожій ситуації.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4098" name="Picture 2" descr="C:\Users\Ольга\Desktop\020185ma-0724-779x446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7704"/>
            <a:ext cx="6300614" cy="3610296"/>
          </a:xfrm>
          <a:prstGeom prst="rect">
            <a:avLst/>
          </a:prstGeom>
          <a:noFill/>
        </p:spPr>
      </p:pic>
      <p:pic>
        <p:nvPicPr>
          <p:cNvPr id="4101" name="Picture 5" descr="C:\Users\Ольга\Desktop\images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736" y="4572008"/>
            <a:ext cx="3103264" cy="2285992"/>
          </a:xfrm>
          <a:prstGeom prst="rect">
            <a:avLst/>
          </a:prstGeom>
          <a:noFill/>
        </p:spPr>
      </p:pic>
      <p:pic>
        <p:nvPicPr>
          <p:cNvPr id="4102" name="Picture 6" descr="C:\Users\Ольга\Desktop\0_9ff38_61308e54_orig-kopi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86388"/>
            <a:ext cx="581526" cy="1081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Очікування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6643734" cy="5572164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200" dirty="0" smtClean="0"/>
              <a:t>Учень/учениця: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визначає прагнення і потреби у сфері власного особистісного розвитку та навчання;  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аналізує власний навчальний розвиток;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моделює власні потреби;  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розуміє перспективність своєї діяльності;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організовує власний освітній простір;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використовує допоміжні засоби для навчання;  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визначає ефективні способи засвоєння навчальної інформації;  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визначає цілі власної діяльності;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самостійно створює та реалізовує короткострокові плани</a:t>
            </a:r>
            <a:r>
              <a:rPr lang="uk-UA" sz="2200" dirty="0" smtClean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29256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6" descr="C:\Users\Ольга\Desktop\15fdb46866a5e5126e24d9df90eeb25e.png"/>
          <p:cNvPicPr>
            <a:picLocks noChangeAspect="1" noChangeArrowheads="1"/>
          </p:cNvPicPr>
          <p:nvPr/>
        </p:nvPicPr>
        <p:blipFill>
          <a:blip r:embed="rId2"/>
          <a:srcRect l="27967"/>
          <a:stretch>
            <a:fillRect/>
          </a:stretch>
        </p:blipFill>
        <p:spPr bwMode="auto">
          <a:xfrm flipH="1">
            <a:off x="6643702" y="0"/>
            <a:ext cx="2500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14"/>
            <a:ext cx="6929486" cy="857256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928694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Стор. 58.</a:t>
            </a:r>
            <a:endParaRPr lang="ru-RU" dirty="0" smtClean="0"/>
          </a:p>
        </p:txBody>
      </p:sp>
      <p:pic>
        <p:nvPicPr>
          <p:cNvPr id="15" name="Picture 2" descr="C:\Users\Ольга\Desktop\букви\09aadcd3ec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57289" y="1437225"/>
            <a:ext cx="1925779" cy="2774245"/>
          </a:xfrm>
          <a:prstGeom prst="rect">
            <a:avLst/>
          </a:prstGeom>
          <a:noFill/>
        </p:spPr>
      </p:pic>
      <p:pic>
        <p:nvPicPr>
          <p:cNvPr id="16" name="Picture 2" descr="C:\Users\Ольга\Desktop\букви\0_d4c9a_8a6e5b3b_orig.png"/>
          <p:cNvPicPr>
            <a:picLocks noChangeAspect="1" noChangeArrowheads="1"/>
          </p:cNvPicPr>
          <p:nvPr/>
        </p:nvPicPr>
        <p:blipFill>
          <a:blip r:embed="rId3"/>
          <a:srcRect r="17303"/>
          <a:stretch>
            <a:fillRect/>
          </a:stretch>
        </p:blipFill>
        <p:spPr bwMode="auto">
          <a:xfrm flipH="1">
            <a:off x="0" y="3714728"/>
            <a:ext cx="2285984" cy="3143272"/>
          </a:xfrm>
          <a:prstGeom prst="rect">
            <a:avLst/>
          </a:prstGeom>
          <a:noFill/>
        </p:spPr>
      </p:pic>
      <p:pic>
        <p:nvPicPr>
          <p:cNvPr id="17" name="Picture 2" descr="C:\Users\Ольга\Desktop\free-png.ru-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3529570"/>
            <a:ext cx="2143109" cy="3328430"/>
          </a:xfrm>
          <a:prstGeom prst="rect">
            <a:avLst/>
          </a:prstGeom>
          <a:noFill/>
        </p:spPr>
      </p:pic>
      <p:pic>
        <p:nvPicPr>
          <p:cNvPr id="13" name="Picture 5" descr="C:\Users\Ольга\Desktop\free-png.ru-71.png"/>
          <p:cNvPicPr>
            <a:picLocks noChangeAspect="1" noChangeArrowheads="1"/>
          </p:cNvPicPr>
          <p:nvPr/>
        </p:nvPicPr>
        <p:blipFill>
          <a:blip r:embed="rId5"/>
          <a:srcRect r="13123"/>
          <a:stretch>
            <a:fillRect/>
          </a:stretch>
        </p:blipFill>
        <p:spPr bwMode="auto">
          <a:xfrm flipH="1">
            <a:off x="3214677" y="3139879"/>
            <a:ext cx="2714644" cy="3718121"/>
          </a:xfrm>
          <a:prstGeom prst="rect">
            <a:avLst/>
          </a:prstGeom>
          <a:noFill/>
        </p:spPr>
      </p:pic>
      <p:pic>
        <p:nvPicPr>
          <p:cNvPr id="11" name="Picture 2" descr="E:\2023-2024 н.р\2 КУЛЬТУРА ДОБРОСУСІДСТВА\6 клас\УРОКИ 6 кл 2023-2024\підр.6 к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06314" cy="1541464"/>
          </a:xfrm>
          <a:prstGeom prst="rect">
            <a:avLst/>
          </a:prstGeom>
          <a:noFill/>
        </p:spPr>
      </p:pic>
      <p:pic>
        <p:nvPicPr>
          <p:cNvPr id="2050" name="Picture 2" descr="C:\Users\Ольга\Desktop\Без_названия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572132" y="1214422"/>
            <a:ext cx="2433661" cy="2889193"/>
          </a:xfrm>
          <a:prstGeom prst="rect">
            <a:avLst/>
          </a:prstGeom>
          <a:noFill/>
        </p:spPr>
      </p:pic>
      <p:pic>
        <p:nvPicPr>
          <p:cNvPr id="10" name="Picture 6" descr="C:\Users\Ольга\Desktop\5555\1639209701_1-papik-pro-p-klipart-noutbuk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41874">
            <a:off x="5692307" y="2333855"/>
            <a:ext cx="714856" cy="71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цікаво!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42984"/>
            <a:ext cx="5614998" cy="52864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Успішно навчатися можна тоді, коли ми знаємо свої сильні сторони та можливості. Відповідно до того, як ми сприймаємо інформацію, люди поділяються на аудіалів, візуалів, кінестетиків. Ще є змішаний тип сприйняття інформації. Тобто якщо людина краще запам’ятовує прослухану інформацію, то вона </a:t>
            </a:r>
            <a:r>
              <a:rPr lang="ru-RU" sz="2800" b="1" i="1" dirty="0" smtClean="0">
                <a:solidFill>
                  <a:srgbClr val="FF0000"/>
                </a:solidFill>
              </a:rPr>
              <a:t>аудіал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29124" y="6350023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1026" name="Picture 2" descr="C:\Users\Ольга\Desktop\image136-removebg-preview.png"/>
          <p:cNvPicPr>
            <a:picLocks noChangeAspect="1" noChangeArrowheads="1"/>
          </p:cNvPicPr>
          <p:nvPr/>
        </p:nvPicPr>
        <p:blipFill>
          <a:blip r:embed="rId2"/>
          <a:srcRect r="67408" b="12686"/>
          <a:stretch>
            <a:fillRect/>
          </a:stretch>
        </p:blipFill>
        <p:spPr bwMode="auto">
          <a:xfrm>
            <a:off x="0" y="1000107"/>
            <a:ext cx="3369337" cy="3509333"/>
          </a:xfrm>
          <a:prstGeom prst="rect">
            <a:avLst/>
          </a:prstGeom>
          <a:noFill/>
        </p:spPr>
      </p:pic>
      <p:pic>
        <p:nvPicPr>
          <p:cNvPr id="1027" name="Picture 3" descr="C:\Users\Ольга\Desktop\images-removebg-preview.png"/>
          <p:cNvPicPr>
            <a:picLocks noChangeAspect="1" noChangeArrowheads="1"/>
          </p:cNvPicPr>
          <p:nvPr/>
        </p:nvPicPr>
        <p:blipFill>
          <a:blip r:embed="rId3"/>
          <a:srcRect l="12858" b="5036"/>
          <a:stretch>
            <a:fillRect/>
          </a:stretch>
        </p:blipFill>
        <p:spPr bwMode="auto">
          <a:xfrm>
            <a:off x="142876" y="4164143"/>
            <a:ext cx="3714744" cy="2693881"/>
          </a:xfrm>
          <a:prstGeom prst="rect">
            <a:avLst/>
          </a:prstGeom>
          <a:noFill/>
        </p:spPr>
      </p:pic>
      <p:pic>
        <p:nvPicPr>
          <p:cNvPr id="7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863040" cy="115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цікаво!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974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Якщо наочно запам’ятовує те, про що йде мова у вигляді тексту чи зображення, то ця людина є </a:t>
            </a:r>
            <a:r>
              <a:rPr lang="ru-RU" sz="2800" b="1" i="1" dirty="0" smtClean="0">
                <a:solidFill>
                  <a:srgbClr val="FF0000"/>
                </a:solidFill>
              </a:rPr>
              <a:t>візуалом</a:t>
            </a:r>
            <a:r>
              <a:rPr lang="ru-RU" sz="2800" dirty="0" smtClean="0"/>
              <a:t>. А якщо для ефективнішого сприйняття інформації потрібно щось виготовити руками, то цю категорію людей називають </a:t>
            </a:r>
            <a:r>
              <a:rPr lang="ru-RU" sz="2800" b="1" i="1" dirty="0" smtClean="0">
                <a:solidFill>
                  <a:srgbClr val="FF0000"/>
                </a:solidFill>
              </a:rPr>
              <a:t>кінестетиками</a:t>
            </a:r>
            <a:r>
              <a:rPr lang="ru-RU" sz="2800" dirty="0" smtClean="0"/>
              <a:t>. За допомогою форми, яку ти знайдеш за </a:t>
            </a:r>
            <a:r>
              <a:rPr lang="en-US" sz="2800" dirty="0" smtClean="0"/>
              <a:t>QR-</a:t>
            </a:r>
            <a:r>
              <a:rPr lang="ru-RU" sz="2800" dirty="0" smtClean="0"/>
              <a:t>кодом, визнач власний тип сприйняття інформації.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2050" name="Picture 2" descr="C:\Users\Ольга\Desktop\image136-removebg-preview.png"/>
          <p:cNvPicPr>
            <a:picLocks noChangeAspect="1" noChangeArrowheads="1"/>
          </p:cNvPicPr>
          <p:nvPr/>
        </p:nvPicPr>
        <p:blipFill>
          <a:blip r:embed="rId2"/>
          <a:srcRect l="34042" r="34043" b="12686"/>
          <a:stretch>
            <a:fillRect/>
          </a:stretch>
        </p:blipFill>
        <p:spPr bwMode="auto">
          <a:xfrm>
            <a:off x="357158" y="4426521"/>
            <a:ext cx="2286016" cy="2431479"/>
          </a:xfrm>
          <a:prstGeom prst="rect">
            <a:avLst/>
          </a:prstGeom>
          <a:noFill/>
        </p:spPr>
      </p:pic>
      <p:pic>
        <p:nvPicPr>
          <p:cNvPr id="6" name="Picture 2" descr="C:\Users\Ольга\Desktop\image136-removebg-preview.png"/>
          <p:cNvPicPr>
            <a:picLocks noChangeAspect="1" noChangeArrowheads="1"/>
          </p:cNvPicPr>
          <p:nvPr/>
        </p:nvPicPr>
        <p:blipFill>
          <a:blip r:embed="rId2"/>
          <a:srcRect l="65957" b="12686"/>
          <a:stretch>
            <a:fillRect/>
          </a:stretch>
        </p:blipFill>
        <p:spPr bwMode="auto">
          <a:xfrm>
            <a:off x="6493944" y="4429132"/>
            <a:ext cx="2435774" cy="242886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70278" t="67710" r="24048" b="22525"/>
          <a:stretch>
            <a:fillRect/>
          </a:stretch>
        </p:blipFill>
        <p:spPr bwMode="auto">
          <a:xfrm>
            <a:off x="3857620" y="5072074"/>
            <a:ext cx="1357322" cy="13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863040" cy="115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 вивченого матеріалу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4324" y="1600201"/>
            <a:ext cx="8472518" cy="2257428"/>
          </a:xfrm>
        </p:spPr>
        <p:txBody>
          <a:bodyPr/>
          <a:lstStyle/>
          <a:p>
            <a:pPr algn="ctr"/>
            <a:r>
              <a:rPr lang="uk-UA" dirty="0" smtClean="0"/>
              <a:t>Робота з відео «Яка вона якісна школа?»</a:t>
            </a:r>
          </a:p>
          <a:p>
            <a:pPr algn="ctr"/>
            <a:r>
              <a:rPr lang="en-US" dirty="0" smtClean="0">
                <a:hlinkClick r:id="rId2"/>
              </a:rPr>
              <a:t>https</a:t>
            </a:r>
            <a:r>
              <a:rPr lang="en-US" smtClean="0">
                <a:hlinkClick r:id="rId2"/>
              </a:rPr>
              <a:t>://learningapps.org/watch?v=pyd7btgct24</a:t>
            </a:r>
            <a:endParaRPr lang="uk-UA" dirty="0" smtClean="0"/>
          </a:p>
          <a:p>
            <a:pPr algn="ctr"/>
            <a:endParaRPr lang="uk-UA" dirty="0" smtClean="0"/>
          </a:p>
        </p:txBody>
      </p:sp>
      <p:pic>
        <p:nvPicPr>
          <p:cNvPr id="4" name="Picture 5" descr="721637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3505200"/>
            <a:ext cx="14128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Ольга\Desktop\1647018966_1-kartinkin-net-p-kartinki-uchenikov-dlya-prezentatsii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3031699"/>
            <a:ext cx="3643338" cy="382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28" y="116633"/>
            <a:ext cx="7886700" cy="954914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Дошка настрою</a:t>
            </a:r>
            <a:endParaRPr lang="ru-RU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CC00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Ольга\Desktop\free-png.ru-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215106" cy="5914479"/>
          </a:xfrm>
          <a:prstGeom prst="rect">
            <a:avLst/>
          </a:prstGeom>
          <a:noFill/>
        </p:spPr>
      </p:pic>
      <p:pic>
        <p:nvPicPr>
          <p:cNvPr id="8195" name="Picture 3" descr="C:\Users\Ольга\Desktop\букви\_005_yapfiles.ru.png"/>
          <p:cNvPicPr>
            <a:picLocks noChangeAspect="1" noChangeArrowheads="1"/>
          </p:cNvPicPr>
          <p:nvPr/>
        </p:nvPicPr>
        <p:blipFill>
          <a:blip r:embed="rId3" cstate="print"/>
          <a:srcRect l="13298" r="4521"/>
          <a:stretch>
            <a:fillRect/>
          </a:stretch>
        </p:blipFill>
        <p:spPr bwMode="auto">
          <a:xfrm>
            <a:off x="4643438" y="2714620"/>
            <a:ext cx="2579845" cy="1643074"/>
          </a:xfrm>
          <a:prstGeom prst="rect">
            <a:avLst/>
          </a:prstGeom>
          <a:noFill/>
        </p:spPr>
      </p:pic>
      <p:pic>
        <p:nvPicPr>
          <p:cNvPr id="8196" name="Picture 4" descr="C:\Users\Ольга\Desktop\1645708339_15-kartinkin-net-p-krasivie-kartinki-smailiki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1571636" cy="1571636"/>
          </a:xfrm>
          <a:prstGeom prst="rect">
            <a:avLst/>
          </a:prstGeom>
          <a:noFill/>
        </p:spPr>
      </p:pic>
      <p:pic>
        <p:nvPicPr>
          <p:cNvPr id="8197" name="Picture 5" descr="C:\Users\Ольга\Desktop\1576643035_1-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14884"/>
            <a:ext cx="1571636" cy="1571636"/>
          </a:xfrm>
          <a:prstGeom prst="rect">
            <a:avLst/>
          </a:prstGeom>
          <a:noFill/>
        </p:spPr>
      </p:pic>
      <p:pic>
        <p:nvPicPr>
          <p:cNvPr id="8198" name="Picture 6" descr="C:\Users\Ольга\Desktop\1647724840_3-amiel-club-p-super-smailiki-kartinki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500306"/>
            <a:ext cx="297481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1642499775_36-abrakadabra-fun-p-klipart-na-prozrachnom-fone-shkola-uchenik-61.png"/>
          <p:cNvPicPr>
            <a:picLocks noChangeAspect="1" noChangeArrowheads="1"/>
          </p:cNvPicPr>
          <p:nvPr/>
        </p:nvPicPr>
        <p:blipFill>
          <a:blip r:embed="rId2"/>
          <a:srcRect t="51983"/>
          <a:stretch>
            <a:fillRect/>
          </a:stretch>
        </p:blipFill>
        <p:spPr bwMode="auto">
          <a:xfrm>
            <a:off x="0" y="3532936"/>
            <a:ext cx="9144000" cy="3325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 робота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pPr algn="ctr"/>
            <a:r>
              <a:rPr lang="uk-UA" dirty="0" smtClean="0"/>
              <a:t>Стор. 59, вправа 6.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</a:t>
            </a:r>
            <a:r>
              <a:rPr lang="uk-UA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література</a:t>
            </a:r>
            <a:endParaRPr lang="ru-RU" b="1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https://www.calameo.com/read/006191963d289874a374e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https://ua.izzi.digital/DOS/308410/352660.html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https://kdukraine.com/app/uploads/2023/07/zbirka_new.pdf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http://wiki.kubg.edu.ua/%D0%94%D0%BE%D0%B7%D0%B2%D1%96%D0%BB%D0%BB%D1%8F</a:t>
            </a:r>
            <a:endParaRPr lang="uk-UA" dirty="0" smtClean="0"/>
          </a:p>
          <a:p>
            <a:r>
              <a:rPr lang="uk-UA" dirty="0" smtClean="0"/>
              <a:t>Культура добросусідства : підручн. для 6 класу  закладів загальної середньої освіти / М. Араджионі, Л. Гретченко, О. Козорог, Н. Лебідь, В. Потапова., І. Унгурян, З. Філончук – К. : Видавничий дім «Основа», 2023. – 143 с. : іл</a:t>
            </a:r>
            <a:r>
              <a:rPr lang="uk-UA" smtClean="0"/>
              <a:t>.  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++++++.jpg"/>
          <p:cNvPicPr>
            <a:picLocks noChangeAspect="1" noChangeArrowheads="1"/>
          </p:cNvPicPr>
          <p:nvPr/>
        </p:nvPicPr>
        <p:blipFill>
          <a:blip r:embed="rId2"/>
          <a:srcRect b="40707"/>
          <a:stretch>
            <a:fillRect/>
          </a:stretch>
        </p:blipFill>
        <p:spPr bwMode="auto">
          <a:xfrm>
            <a:off x="0" y="0"/>
            <a:ext cx="91615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5857916" cy="314327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</a:t>
            </a:r>
            <a:b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 і навички як ресурс власного розвитку</a:t>
            </a:r>
            <a:endParaRPr lang="ru-RU" sz="4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28794" y="6421461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6" name="Picture 2" descr="C:\Users\Ольга\Desktop\free-png.ru-60-340x316.png"/>
          <p:cNvPicPr>
            <a:picLocks noChangeAspect="1" noChangeArrowheads="1"/>
          </p:cNvPicPr>
          <p:nvPr/>
        </p:nvPicPr>
        <p:blipFill>
          <a:blip r:embed="rId3"/>
          <a:srcRect r="14896"/>
          <a:stretch>
            <a:fillRect/>
          </a:stretch>
        </p:blipFill>
        <p:spPr bwMode="auto">
          <a:xfrm>
            <a:off x="5357818" y="2723111"/>
            <a:ext cx="3786214" cy="4134889"/>
          </a:xfrm>
          <a:prstGeom prst="rect">
            <a:avLst/>
          </a:prstGeom>
          <a:noFill/>
        </p:spPr>
      </p:pic>
      <p:pic>
        <p:nvPicPr>
          <p:cNvPr id="4" name="Picture 2" descr="C:\Users\Ольга\Desktop\Картинки КД\free-png.ru-1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396"/>
            <a:ext cx="616693" cy="43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esktop\free-png.ru-5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01" y="1163589"/>
            <a:ext cx="7848489" cy="5480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Мотивація до навчання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000504"/>
            <a:ext cx="6500858" cy="21256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Пригадай, що ти вже знаєш за цією темою. </a:t>
            </a:r>
          </a:p>
          <a:p>
            <a:pPr algn="ctr"/>
            <a:r>
              <a:rPr lang="ru-RU" sz="3600" dirty="0" smtClean="0"/>
              <a:t>Чого саме ви очікуєте від </a:t>
            </a:r>
          </a:p>
          <a:p>
            <a:pPr algn="ctr">
              <a:buNone/>
            </a:pPr>
            <a:r>
              <a:rPr lang="ru-RU" sz="3600" dirty="0" smtClean="0"/>
              <a:t>  цього уроку?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Асоціації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2051" name="Picture 3" descr="C:\Users\User\Desktop\17844908466b614e00320707a3fec4cb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23710" y="4500570"/>
            <a:ext cx="2920288" cy="2357430"/>
          </a:xfrm>
          <a:prstGeom prst="rect">
            <a:avLst/>
          </a:prstGeom>
          <a:noFill/>
        </p:spPr>
      </p:pic>
      <p:pic>
        <p:nvPicPr>
          <p:cNvPr id="3" name="Picture 2" descr="C:\Users\User\Desktop\Word_Art-removebg-preview.png"/>
          <p:cNvPicPr>
            <a:picLocks noChangeAspect="1" noChangeArrowheads="1"/>
          </p:cNvPicPr>
          <p:nvPr/>
        </p:nvPicPr>
        <p:blipFill>
          <a:blip r:embed="rId3"/>
          <a:srcRect l="1033"/>
          <a:stretch>
            <a:fillRect/>
          </a:stretch>
        </p:blipFill>
        <p:spPr bwMode="auto">
          <a:xfrm>
            <a:off x="0" y="85723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357422" y="1428736"/>
            <a:ext cx="6357982" cy="45005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Привіт, друзі, як ви? </a:t>
            </a:r>
          </a:p>
          <a:p>
            <a:pPr algn="ctr">
              <a:buNone/>
            </a:pPr>
            <a:r>
              <a:rPr lang="ru-RU" sz="2400" dirty="0" smtClean="0"/>
              <a:t>Я все ще в роздумах щодо нашого минулого уроку. Пам’ятаєте, ми мали подивитися, які наші потреби може задовольнити гра. Звернув увагу, що освіта входить до другої сходинки піраміди Маслоу — до потреб у безпеці, разом із медичною допомогою і захистом від ворогів. Усе намагаюся зрозуміти, чому освіта є такою важливою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2214546" y="1214422"/>
            <a:ext cx="6929454" cy="4500594"/>
          </a:xfrm>
          <a:prstGeom prst="wedgeEllipseCallout">
            <a:avLst>
              <a:gd name="adj1" fmla="val -57762"/>
              <a:gd name="adj2" fmla="val -257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Ольга\Desktop\pngimg.com - kick_scooter_PNG113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57211"/>
            <a:ext cx="1544994" cy="2700789"/>
          </a:xfrm>
          <a:prstGeom prst="rect">
            <a:avLst/>
          </a:prstGeom>
          <a:noFill/>
        </p:spPr>
      </p:pic>
      <p:pic>
        <p:nvPicPr>
          <p:cNvPr id="5123" name="Picture 3" descr="C:\Users\Ольга\Desktop\images-removebg-preview (2).png"/>
          <p:cNvPicPr>
            <a:picLocks noChangeAspect="1" noChangeArrowheads="1"/>
          </p:cNvPicPr>
          <p:nvPr/>
        </p:nvPicPr>
        <p:blipFill>
          <a:blip r:embed="rId3"/>
          <a:srcRect r="50221"/>
          <a:stretch>
            <a:fillRect/>
          </a:stretch>
        </p:blipFill>
        <p:spPr bwMode="auto">
          <a:xfrm>
            <a:off x="7929586" y="4450779"/>
            <a:ext cx="1214414" cy="2407222"/>
          </a:xfrm>
          <a:prstGeom prst="rect">
            <a:avLst/>
          </a:prstGeom>
          <a:noFill/>
        </p:spPr>
      </p:pic>
      <p:pic>
        <p:nvPicPr>
          <p:cNvPr id="5124" name="Picture 4" descr="C:\Users\Ольга\Desktop\1637883099_13-flomaster-club-p-veselie-deti-risunok-detskie-14.png"/>
          <p:cNvPicPr>
            <a:picLocks noChangeAspect="1" noChangeArrowheads="1"/>
          </p:cNvPicPr>
          <p:nvPr/>
        </p:nvPicPr>
        <p:blipFill>
          <a:blip r:embed="rId4"/>
          <a:srcRect r="67993"/>
          <a:stretch>
            <a:fillRect/>
          </a:stretch>
        </p:blipFill>
        <p:spPr bwMode="auto">
          <a:xfrm>
            <a:off x="7218533" y="4429132"/>
            <a:ext cx="1355642" cy="2428868"/>
          </a:xfrm>
          <a:prstGeom prst="rect">
            <a:avLst/>
          </a:prstGeom>
          <a:noFill/>
        </p:spPr>
      </p:pic>
      <p:pic>
        <p:nvPicPr>
          <p:cNvPr id="1026" name="Picture 2" descr="C:\Users\Ольга\Desktop\ukraine-boy-in-white-shirt_1308-21216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1000108"/>
            <a:ext cx="1928794" cy="348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43560" cy="107157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Users\Ольга\Desktop\букви\09aadcd3ec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071678"/>
            <a:ext cx="2071670" cy="3089235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214282" y="2285992"/>
            <a:ext cx="5143536" cy="3214710"/>
          </a:xfrm>
          <a:prstGeom prst="wedgeEllipseCallout">
            <a:avLst>
              <a:gd name="adj1" fmla="val 83288"/>
              <a:gd name="adj2" fmla="val -151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1"/>
          <p:cNvSpPr txBox="1">
            <a:spLocks/>
          </p:cNvSpPr>
          <p:nvPr/>
        </p:nvSpPr>
        <p:spPr>
          <a:xfrm>
            <a:off x="500034" y="2285992"/>
            <a:ext cx="4429156" cy="335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 smtClean="0"/>
              <a:t>Привіт!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dirty="0" smtClean="0"/>
              <a:t>Дійсно, цікаве питання. Нумо, разом спробуємо розібратися, чому освіта є такою важливою і який внутрішній і зовнішній ресурс ми отримуємо під час навчання.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Ольга\Desktop\1637883099_13-flomaster-club-p-veselie-deti-risunok-detskie-14.png"/>
          <p:cNvPicPr>
            <a:picLocks noChangeAspect="1" noChangeArrowheads="1"/>
          </p:cNvPicPr>
          <p:nvPr/>
        </p:nvPicPr>
        <p:blipFill>
          <a:blip r:embed="rId3"/>
          <a:srcRect l="30007" b="8139"/>
          <a:stretch>
            <a:fillRect/>
          </a:stretch>
        </p:blipFill>
        <p:spPr bwMode="auto">
          <a:xfrm>
            <a:off x="-1" y="0"/>
            <a:ext cx="3142245" cy="2364919"/>
          </a:xfrm>
          <a:prstGeom prst="rect">
            <a:avLst/>
          </a:prstGeom>
          <a:noFill/>
        </p:spPr>
      </p:pic>
      <p:pic>
        <p:nvPicPr>
          <p:cNvPr id="6148" name="Picture 4" descr="C:\Users\Ольга\Desktop\102878.0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968500"/>
            <a:ext cx="4000528" cy="1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Стор. 54, вправа 1.</a:t>
            </a:r>
          </a:p>
          <a:p>
            <a:r>
              <a:rPr lang="uk-UA" sz="2800" dirty="0" smtClean="0"/>
              <a:t>Аргументуйте відповідь, за поданою схемою: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496"/>
            <a:ext cx="2000264" cy="500066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позиція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571876"/>
            <a:ext cx="2643206" cy="500066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обгрунтування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286256"/>
            <a:ext cx="2000264" cy="500066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приклад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929198"/>
            <a:ext cx="2000264" cy="500066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висновок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flipV="1">
            <a:off x="2643174" y="3000372"/>
            <a:ext cx="564640" cy="428628"/>
          </a:xfrm>
          <a:prstGeom prst="bent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643438" y="3714752"/>
            <a:ext cx="564640" cy="428628"/>
          </a:xfrm>
          <a:prstGeom prst="bent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flipV="1">
            <a:off x="5715008" y="4429132"/>
            <a:ext cx="564640" cy="428628"/>
          </a:xfrm>
          <a:prstGeom prst="bent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357554" y="2714620"/>
            <a:ext cx="5715040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200" i="1" dirty="0" smtClean="0">
                <a:solidFill>
                  <a:srgbClr val="0033CC"/>
                </a:solidFill>
              </a:rPr>
              <a:t>Я вважаю, що (твердження) правильне, тому що…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286380" y="3571876"/>
            <a:ext cx="385762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Навести</a:t>
            </a:r>
            <a:r>
              <a:rPr kumimoji="0" lang="uk-UA" sz="2200" b="0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аргумент…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286512" y="4286256"/>
            <a:ext cx="285748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Навести приклад</a:t>
            </a:r>
            <a:r>
              <a:rPr kumimoji="0" lang="uk-UA" sz="2200" b="0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Ольга\Desktop\87715049-un-niño-pensando-una-burbuja-con-signo-de-exclamación-dibujado-en-estilo-de-dibujos-animados-removebg-preview.png"/>
          <p:cNvPicPr>
            <a:picLocks noChangeAspect="1" noChangeArrowheads="1"/>
          </p:cNvPicPr>
          <p:nvPr/>
        </p:nvPicPr>
        <p:blipFill>
          <a:blip r:embed="rId2"/>
          <a:srcRect l="7316" b="4877"/>
          <a:stretch>
            <a:fillRect/>
          </a:stretch>
        </p:blipFill>
        <p:spPr bwMode="auto">
          <a:xfrm>
            <a:off x="0" y="3852006"/>
            <a:ext cx="2928926" cy="3005994"/>
          </a:xfrm>
          <a:prstGeom prst="rect">
            <a:avLst/>
          </a:prstGeom>
          <a:noFill/>
        </p:spPr>
      </p:pic>
      <p:pic>
        <p:nvPicPr>
          <p:cNvPr id="1028" name="Picture 4" descr="C:\Users\Ольга\Desktop\a-girl-thinking-with-question-mark-in-callouts-illustration-vector-removebg-preview.png"/>
          <p:cNvPicPr>
            <a:picLocks noChangeAspect="1" noChangeArrowheads="1"/>
          </p:cNvPicPr>
          <p:nvPr/>
        </p:nvPicPr>
        <p:blipFill>
          <a:blip r:embed="rId3"/>
          <a:srcRect r="21500"/>
          <a:stretch>
            <a:fillRect/>
          </a:stretch>
        </p:blipFill>
        <p:spPr bwMode="auto">
          <a:xfrm>
            <a:off x="7358083" y="4582951"/>
            <a:ext cx="1785918" cy="227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1422"/>
            <a:ext cx="6586526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групах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257296"/>
          </a:xfrm>
        </p:spPr>
        <p:txBody>
          <a:bodyPr/>
          <a:lstStyle/>
          <a:p>
            <a:pPr algn="ctr"/>
            <a:r>
              <a:rPr lang="uk-UA" dirty="0" smtClean="0"/>
              <a:t>Стор. 55, вправа 2.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762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3074" name="Picture 2" descr="C:\Users\Ольга\Desktop\istockphoto-1132992088-612x612-removebg-preview.png"/>
          <p:cNvPicPr>
            <a:picLocks noChangeAspect="1" noChangeArrowheads="1"/>
          </p:cNvPicPr>
          <p:nvPr/>
        </p:nvPicPr>
        <p:blipFill>
          <a:blip r:embed="rId2"/>
          <a:srcRect l="4477" b="8955"/>
          <a:stretch>
            <a:fillRect/>
          </a:stretch>
        </p:blipFill>
        <p:spPr bwMode="auto">
          <a:xfrm>
            <a:off x="-1" y="1928802"/>
            <a:ext cx="5014575" cy="4929197"/>
          </a:xfrm>
          <a:prstGeom prst="rect">
            <a:avLst/>
          </a:prstGeom>
          <a:noFill/>
        </p:spPr>
      </p:pic>
      <p:pic>
        <p:nvPicPr>
          <p:cNvPr id="3075" name="Picture 3" descr="C:\Users\Ольга\Desktop\581c465f6a1821582e72e4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05320"/>
            <a:ext cx="2395105" cy="3352680"/>
          </a:xfrm>
          <a:prstGeom prst="rect">
            <a:avLst/>
          </a:prstGeom>
          <a:noFill/>
        </p:spPr>
      </p:pic>
      <p:pic>
        <p:nvPicPr>
          <p:cNvPr id="3076" name="Picture 4" descr="C:\Users\Ольга\Desktop\images__1_-removebg-preview.png"/>
          <p:cNvPicPr>
            <a:picLocks noChangeAspect="1" noChangeArrowheads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4500562" y="1928802"/>
            <a:ext cx="1666879" cy="3643877"/>
          </a:xfrm>
          <a:prstGeom prst="rect">
            <a:avLst/>
          </a:prstGeom>
          <a:noFill/>
        </p:spPr>
      </p:pic>
      <p:pic>
        <p:nvPicPr>
          <p:cNvPr id="3077" name="Picture 5" descr="C:\Users\Ольга\Desktop\images__1_-removebg-preview.png"/>
          <p:cNvPicPr>
            <a:picLocks noChangeAspect="1" noChangeArrowheads="1"/>
          </p:cNvPicPr>
          <p:nvPr/>
        </p:nvPicPr>
        <p:blipFill>
          <a:blip r:embed="rId4"/>
          <a:srcRect l="59303"/>
          <a:stretch>
            <a:fillRect/>
          </a:stretch>
        </p:blipFill>
        <p:spPr bwMode="auto">
          <a:xfrm>
            <a:off x="7572396" y="1714488"/>
            <a:ext cx="1357322" cy="3069824"/>
          </a:xfrm>
          <a:prstGeom prst="rect">
            <a:avLst/>
          </a:prstGeom>
          <a:noFill/>
        </p:spPr>
      </p:pic>
      <p:pic>
        <p:nvPicPr>
          <p:cNvPr id="3078" name="Picture 6" descr="C:\Users\Ольга\Desktop\kisspng-sidewalk-chalk-blackboard-clip-art-cliparts-chalk-color-5aa24cabd7f5f9.3777902015205858998846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572140"/>
            <a:ext cx="1288592" cy="542918"/>
          </a:xfrm>
          <a:prstGeom prst="rect">
            <a:avLst/>
          </a:prstGeom>
          <a:noFill/>
        </p:spPr>
      </p:pic>
      <p:pic>
        <p:nvPicPr>
          <p:cNvPr id="1026" name="Picture 2" descr="C:\Users\Ольга\Desktop\istockphoto-1295921345-612x612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97025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1087</Words>
  <PresentationFormat>Экран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Щоб дізнатися про що буде сьогоднішній урок - розгадайте ребус</vt:lpstr>
      <vt:lpstr>Очікування </vt:lpstr>
      <vt:lpstr>Тема уроку: Знання і навички як ресурс власного розвитку</vt:lpstr>
      <vt:lpstr>Мотивація до навчання</vt:lpstr>
      <vt:lpstr>«Асоціації»</vt:lpstr>
      <vt:lpstr>Робота з підручником</vt:lpstr>
      <vt:lpstr>Робота з підручником</vt:lpstr>
      <vt:lpstr>Робота з підручником</vt:lpstr>
      <vt:lpstr>Робота в групах</vt:lpstr>
      <vt:lpstr>«Стіна слів»</vt:lpstr>
      <vt:lpstr>Перевірте себе</vt:lpstr>
      <vt:lpstr>Як працює мозок людини</vt:lpstr>
      <vt:lpstr>Робота з текстом</vt:lpstr>
      <vt:lpstr>Розгляд ситуації</vt:lpstr>
      <vt:lpstr>Слайд 15</vt:lpstr>
      <vt:lpstr>Слайд 16</vt:lpstr>
      <vt:lpstr>Робота в групах</vt:lpstr>
      <vt:lpstr>Поміркуйте </vt:lpstr>
      <vt:lpstr>Творча робота</vt:lpstr>
      <vt:lpstr>Робота з підручником</vt:lpstr>
      <vt:lpstr>Це цікаво!</vt:lpstr>
      <vt:lpstr>Це цікаво!</vt:lpstr>
      <vt:lpstr>Закріплення вивченого матеріалу</vt:lpstr>
      <vt:lpstr>Дошка настрою</vt:lpstr>
      <vt:lpstr>Домашня робота</vt:lpstr>
      <vt:lpstr>Джерела та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174</cp:revision>
  <dcterms:modified xsi:type="dcterms:W3CDTF">2024-01-30T18:09:54Z</dcterms:modified>
</cp:coreProperties>
</file>