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83" r:id="rId2"/>
    <p:sldId id="257" r:id="rId3"/>
    <p:sldId id="282" r:id="rId4"/>
    <p:sldId id="258" r:id="rId5"/>
    <p:sldId id="299" r:id="rId6"/>
    <p:sldId id="371" r:id="rId7"/>
    <p:sldId id="353" r:id="rId8"/>
    <p:sldId id="357" r:id="rId9"/>
    <p:sldId id="355" r:id="rId10"/>
    <p:sldId id="358" r:id="rId11"/>
    <p:sldId id="365" r:id="rId12"/>
    <p:sldId id="366" r:id="rId13"/>
    <p:sldId id="372" r:id="rId14"/>
    <p:sldId id="361" r:id="rId15"/>
    <p:sldId id="362" r:id="rId16"/>
    <p:sldId id="363" r:id="rId17"/>
    <p:sldId id="364" r:id="rId18"/>
    <p:sldId id="367" r:id="rId19"/>
    <p:sldId id="368" r:id="rId20"/>
    <p:sldId id="390" r:id="rId21"/>
    <p:sldId id="369" r:id="rId22"/>
    <p:sldId id="370" r:id="rId23"/>
    <p:sldId id="376" r:id="rId24"/>
    <p:sldId id="374" r:id="rId25"/>
    <p:sldId id="389" r:id="rId26"/>
    <p:sldId id="377" r:id="rId27"/>
    <p:sldId id="378" r:id="rId28"/>
    <p:sldId id="375" r:id="rId29"/>
    <p:sldId id="379" r:id="rId30"/>
    <p:sldId id="382" r:id="rId31"/>
    <p:sldId id="383" r:id="rId32"/>
    <p:sldId id="386" r:id="rId33"/>
    <p:sldId id="387" r:id="rId34"/>
    <p:sldId id="298" r:id="rId35"/>
    <p:sldId id="264" r:id="rId36"/>
    <p:sldId id="265" r:id="rId37"/>
    <p:sldId id="26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0FFFF"/>
    <a:srgbClr val="FF66CC"/>
    <a:srgbClr val="6666FF"/>
    <a:srgbClr val="0033CC"/>
    <a:srgbClr val="FF3300"/>
    <a:srgbClr val="CC99FF"/>
    <a:srgbClr val="99FF66"/>
    <a:srgbClr val="FF99CC"/>
    <a:srgbClr val="66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88" autoAdjust="0"/>
    <p:restoredTop sz="94660"/>
  </p:normalViewPr>
  <p:slideViewPr>
    <p:cSldViewPr>
      <p:cViewPr>
        <p:scale>
          <a:sx n="70" d="100"/>
          <a:sy n="70" d="100"/>
        </p:scale>
        <p:origin x="-140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07830-3F00-41FE-9C79-6D2C0B47DA7C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B6103-860A-41DC-A019-180D9A78E6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B2CA-7C35-40D5-9D97-FAFB04196A87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AEE7D-AEDC-4480-94A8-FDDEBD162114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A1F5C-B6B5-4A57-A28E-954A4DA27085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D8D8E-04DB-45DE-A97D-52188836C8BF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E5D3C-C89E-41E2-8971-2E7675C73AE7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E1F4-42BC-46CC-B09C-C8E5407A31C8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6C50-F0CB-452D-91A8-0ACE6EE3E0D7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E488-655C-4FF7-821E-C2CB78B385B2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FEBB-390A-4754-B744-90DA082E2CB4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2EF2-AE2D-418C-92F7-90CB56AD3179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02DA-6CEC-40DF-A5AE-C13336FE950E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2A103-60AF-42A3-BDCD-F155E6357AD4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gif"/><Relationship Id="rId17" Type="http://schemas.openxmlformats.org/officeDocument/2006/relationships/image" Target="../media/image64.pn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gif"/><Relationship Id="rId2" Type="http://schemas.openxmlformats.org/officeDocument/2006/relationships/hyperlink" Target="https://www.youtube.com/watch?v=eshR6M7ulAs&amp;t=33s&amp;ab_channel=%D0%9B%D1%8E%D0%B4%D0%BC%D0%B8%D0%BB%D0%B0%D0%9C%D0%B0%D1%85%D0%B0%D0%BD%D1%8C%D0%BA%D0%BE%D0%B2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hyperlink" Target="https://learningapps.org/watch?v=pgce71d2n2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kdukraine.com/app/uploads/2023/07/zbirka_new.pdf" TargetMode="External"/><Relationship Id="rId2" Type="http://schemas.openxmlformats.org/officeDocument/2006/relationships/hyperlink" Target="https://uk.wikipedia.org/wiki/%D0%9F%D1%96%D1%80%D0%B0%D0%BC%D1%96%D0%B4%D0%B0_%D0%BF%D0%BE%D1%82%D1%80%D0%B5%D0%B1_%D0%90%D0%B1%D1%80%D0%B0%D0%B3%D0%B0%D0%BC%D0%B0_%D0%9C%D0%B0%D1%81%D0%BB%D0%BE%D1%83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iki.kubg.edu.ua/%D0%94%D0%BE%D0%B7%D0%B2%D1%96%D0%BB%D0%BB%D1%8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 дізнатися про що буде сьогоднішній урок - розгадайте ребус</a:t>
            </a:r>
            <a:endParaRPr lang="ru-RU" dirty="0">
              <a:solidFill>
                <a:srgbClr val="CC0099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072198" y="628652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785786" y="5715016"/>
            <a:ext cx="5357850" cy="1142984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3600" b="1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/>
              </a:rPr>
              <a:t>Культура</a:t>
            </a:r>
            <a:endParaRPr lang="ru-RU" sz="3600" b="1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Georgia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auto">
          <a:xfrm rot="10800000">
            <a:off x="3571868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C:\Users\Ольга\Desktop\193d1745ea779f99dd1920ac11f6c5d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428868"/>
            <a:ext cx="2787020" cy="3167068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 rot="10800000">
            <a:off x="3929058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 descr="C:\Users\Ольга\Desktop\istockphoto-941699088-612x612-removebg-preview.png"/>
          <p:cNvPicPr>
            <a:picLocks noChangeAspect="1" noChangeArrowheads="1"/>
          </p:cNvPicPr>
          <p:nvPr/>
        </p:nvPicPr>
        <p:blipFill>
          <a:blip r:embed="rId3"/>
          <a:srcRect l="17308" r="21154" b="9615"/>
          <a:stretch>
            <a:fillRect/>
          </a:stretch>
        </p:blipFill>
        <p:spPr bwMode="auto">
          <a:xfrm>
            <a:off x="5715008" y="2562814"/>
            <a:ext cx="2000264" cy="2937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258072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Словничок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1500174"/>
            <a:ext cx="4500594" cy="452596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Конфесія</a:t>
            </a:r>
            <a:r>
              <a:rPr lang="ru-RU" sz="2800" dirty="0" smtClean="0"/>
              <a:t> — особливість віросповідання в межах певної релігії (наприклад, православ’я, католицизм, протестантство — це різні конфесії в християнстві). 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357818" y="6215082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122" name="Picture 2" descr="C:\Users\Ольга\Desktop\religioudd-4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34247"/>
            <a:ext cx="5286380" cy="5423754"/>
          </a:xfrm>
          <a:prstGeom prst="rect">
            <a:avLst/>
          </a:prstGeom>
          <a:noFill/>
        </p:spPr>
      </p:pic>
      <p:pic>
        <p:nvPicPr>
          <p:cNvPr id="6" name="Picture 2" descr="C:\Users\Ольга\Desktop\images__1_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7" y="71438"/>
            <a:ext cx="1214446" cy="1530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400948" cy="796908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Словничок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2614618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Обряд</a:t>
            </a:r>
            <a:r>
              <a:rPr lang="ru-RU" sz="2800" dirty="0" smtClean="0"/>
              <a:t> — </a:t>
            </a:r>
            <a:r>
              <a:rPr lang="ru-RU" sz="2800" dirty="0" err="1" smtClean="0"/>
              <a:t>традиційні</a:t>
            </a:r>
            <a:r>
              <a:rPr lang="ru-RU" sz="2800" dirty="0" smtClean="0"/>
              <a:t> </a:t>
            </a:r>
            <a:r>
              <a:rPr lang="ru-RU" sz="2800" dirty="0" err="1" smtClean="0"/>
              <a:t>символічні</a:t>
            </a:r>
            <a:r>
              <a:rPr lang="ru-RU" sz="2800" dirty="0" smtClean="0"/>
              <a:t> дії в </a:t>
            </a:r>
            <a:r>
              <a:rPr lang="ru-RU" sz="2800" dirty="0" err="1" smtClean="0"/>
              <a:t>життєвих</a:t>
            </a:r>
            <a:r>
              <a:rPr lang="ru-RU" sz="2800" dirty="0" smtClean="0"/>
              <a:t> і </a:t>
            </a:r>
            <a:r>
              <a:rPr lang="ru-RU" sz="2800" dirty="0" err="1" smtClean="0"/>
              <a:t>культурних</a:t>
            </a:r>
            <a:r>
              <a:rPr lang="ru-RU" sz="2800" dirty="0" smtClean="0"/>
              <a:t> практиках людини та </a:t>
            </a:r>
            <a:r>
              <a:rPr lang="ru-RU" sz="2800" dirty="0" err="1" smtClean="0"/>
              <a:t>соціуму</a:t>
            </a:r>
            <a:r>
              <a:rPr lang="ru-RU" sz="2800" dirty="0" smtClean="0"/>
              <a:t>. </a:t>
            </a:r>
          </a:p>
          <a:p>
            <a:r>
              <a:rPr lang="ru-RU" sz="2800" b="1" i="1" dirty="0" smtClean="0">
                <a:solidFill>
                  <a:srgbClr val="FF0000"/>
                </a:solidFill>
              </a:rPr>
              <a:t>Ритуал</a:t>
            </a:r>
            <a:r>
              <a:rPr lang="ru-RU" sz="2800" dirty="0" smtClean="0"/>
              <a:t> — </a:t>
            </a:r>
            <a:r>
              <a:rPr lang="ru-RU" sz="2800" dirty="0" err="1" smtClean="0"/>
              <a:t>встановлений</a:t>
            </a:r>
            <a:r>
              <a:rPr lang="ru-RU" sz="2800" dirty="0" smtClean="0"/>
              <a:t> порядок дій під час </a:t>
            </a:r>
            <a:r>
              <a:rPr lang="ru-RU" sz="2800" dirty="0" err="1" smtClean="0"/>
              <a:t>здійснення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якого-небудь</a:t>
            </a:r>
            <a:r>
              <a:rPr lang="ru-RU" sz="2800" dirty="0" smtClean="0"/>
              <a:t> обряду. 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6146" name="Picture 2" descr="C:\Users\Ольга\Desktop\cd8a505b4ee5a1e41d9c6_large.jpg"/>
          <p:cNvPicPr>
            <a:picLocks noChangeAspect="1" noChangeArrowheads="1"/>
          </p:cNvPicPr>
          <p:nvPr/>
        </p:nvPicPr>
        <p:blipFill>
          <a:blip r:embed="rId2"/>
          <a:srcRect l="28125"/>
          <a:stretch>
            <a:fillRect/>
          </a:stretch>
        </p:blipFill>
        <p:spPr bwMode="auto">
          <a:xfrm>
            <a:off x="3077023" y="3786190"/>
            <a:ext cx="2995175" cy="2500330"/>
          </a:xfrm>
          <a:prstGeom prst="rect">
            <a:avLst/>
          </a:prstGeom>
          <a:noFill/>
        </p:spPr>
      </p:pic>
      <p:pic>
        <p:nvPicPr>
          <p:cNvPr id="6147" name="Picture 3" descr="C:\Users\Ольга\Desktop\Без назван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043379"/>
            <a:ext cx="2619375" cy="1743075"/>
          </a:xfrm>
          <a:prstGeom prst="rect">
            <a:avLst/>
          </a:prstGeom>
          <a:noFill/>
        </p:spPr>
      </p:pic>
      <p:pic>
        <p:nvPicPr>
          <p:cNvPr id="6148" name="Picture 4" descr="C:\Users\Ольга\Desktop\Без названия (1).jpg"/>
          <p:cNvPicPr>
            <a:picLocks noChangeAspect="1" noChangeArrowheads="1"/>
          </p:cNvPicPr>
          <p:nvPr/>
        </p:nvPicPr>
        <p:blipFill>
          <a:blip r:embed="rId4"/>
          <a:srcRect r="22917"/>
          <a:stretch>
            <a:fillRect/>
          </a:stretch>
        </p:blipFill>
        <p:spPr bwMode="auto">
          <a:xfrm>
            <a:off x="6215074" y="4000504"/>
            <a:ext cx="2643206" cy="1714512"/>
          </a:xfrm>
          <a:prstGeom prst="rect">
            <a:avLst/>
          </a:prstGeom>
          <a:noFill/>
        </p:spPr>
      </p:pic>
      <p:pic>
        <p:nvPicPr>
          <p:cNvPr id="2050" name="Picture 2" descr="C:\Users\User\Desktop\images__2_-removebg-preview.png"/>
          <p:cNvPicPr>
            <a:picLocks noChangeAspect="1" noChangeArrowheads="1"/>
          </p:cNvPicPr>
          <p:nvPr/>
        </p:nvPicPr>
        <p:blipFill>
          <a:blip r:embed="rId5"/>
          <a:srcRect r="73324"/>
          <a:stretch>
            <a:fillRect/>
          </a:stretch>
        </p:blipFill>
        <p:spPr bwMode="auto">
          <a:xfrm>
            <a:off x="2500298" y="5047238"/>
            <a:ext cx="1000132" cy="1810762"/>
          </a:xfrm>
          <a:prstGeom prst="rect">
            <a:avLst/>
          </a:prstGeom>
          <a:noFill/>
        </p:spPr>
      </p:pic>
      <p:pic>
        <p:nvPicPr>
          <p:cNvPr id="2051" name="Picture 3" descr="C:\Users\User\Desktop\images__2_-removebg-preview.png"/>
          <p:cNvPicPr>
            <a:picLocks noChangeAspect="1" noChangeArrowheads="1"/>
          </p:cNvPicPr>
          <p:nvPr/>
        </p:nvPicPr>
        <p:blipFill>
          <a:blip r:embed="rId5"/>
          <a:srcRect l="77130"/>
          <a:stretch>
            <a:fillRect/>
          </a:stretch>
        </p:blipFill>
        <p:spPr bwMode="auto">
          <a:xfrm>
            <a:off x="5715009" y="5047640"/>
            <a:ext cx="857255" cy="1810360"/>
          </a:xfrm>
          <a:prstGeom prst="rect">
            <a:avLst/>
          </a:prstGeom>
          <a:noFill/>
        </p:spPr>
      </p:pic>
      <p:pic>
        <p:nvPicPr>
          <p:cNvPr id="10" name="Picture 2" descr="C:\Users\Ольга\Desktop\images__1_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07" y="71438"/>
            <a:ext cx="1071569" cy="13501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68346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Словничок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054617"/>
          </a:xfrm>
        </p:spPr>
        <p:txBody>
          <a:bodyPr>
            <a:normAutofit/>
          </a:bodyPr>
          <a:lstStyle/>
          <a:p>
            <a:pPr algn="ctr"/>
            <a:r>
              <a:rPr lang="ru-RU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Піст</a:t>
            </a:r>
            <a:r>
              <a:rPr lang="ru-RU" sz="2600" dirty="0" smtClean="0"/>
              <a:t> — період часу, у який люди особливо старанно моляться, обмежують себе в їжі й розвагах. </a:t>
            </a:r>
          </a:p>
          <a:p>
            <a:pPr algn="ctr"/>
            <a:r>
              <a:rPr lang="ru-RU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Атеїст</a:t>
            </a:r>
            <a:r>
              <a:rPr lang="ru-RU" sz="2600" dirty="0" smtClean="0"/>
              <a:t> — людина, яка не вірить в існування єдиного Бога або будь-яких богів, духів, інших надприродних істот. Зазвичай є прихильником наукових знань і певних моральних кодексів, вироблених сучасним суспільством.</a:t>
            </a:r>
            <a:endParaRPr lang="ru-RU" sz="2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319474" y="6492899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7170" name="Picture 2" descr="C:\Users\Ольга\Desktop\pngtree-islamic-ramadan-elements-png-image_89987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3662" y="3957662"/>
            <a:ext cx="2900338" cy="2900338"/>
          </a:xfrm>
          <a:prstGeom prst="rect">
            <a:avLst/>
          </a:prstGeom>
          <a:noFill/>
        </p:spPr>
      </p:pic>
      <p:pic>
        <p:nvPicPr>
          <p:cNvPr id="1026" name="Picture 2" descr="C:\Users\User\Desktop\ateiz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5" y="4286256"/>
            <a:ext cx="2143141" cy="2143141"/>
          </a:xfrm>
          <a:prstGeom prst="rect">
            <a:avLst/>
          </a:prstGeom>
          <a:noFill/>
        </p:spPr>
      </p:pic>
      <p:pic>
        <p:nvPicPr>
          <p:cNvPr id="1028" name="Picture 4" descr="C:\Users\User\Desktop\1680231361_kartinki-pibig-info-p-kupola-kartinki-krasivie-arti-23-removebg-preview.png"/>
          <p:cNvPicPr>
            <a:picLocks noChangeAspect="1" noChangeArrowheads="1"/>
          </p:cNvPicPr>
          <p:nvPr/>
        </p:nvPicPr>
        <p:blipFill>
          <a:blip r:embed="rId4"/>
          <a:srcRect l="28765" r="13700"/>
          <a:stretch>
            <a:fillRect/>
          </a:stretch>
        </p:blipFill>
        <p:spPr bwMode="auto">
          <a:xfrm>
            <a:off x="0" y="3505606"/>
            <a:ext cx="1928794" cy="3352395"/>
          </a:xfrm>
          <a:prstGeom prst="rect">
            <a:avLst/>
          </a:prstGeom>
          <a:noFill/>
        </p:spPr>
      </p:pic>
      <p:pic>
        <p:nvPicPr>
          <p:cNvPr id="1029" name="Picture 5" descr="C:\Users\User\Desktop\images__1_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4146699"/>
            <a:ext cx="1571636" cy="2711302"/>
          </a:xfrm>
          <a:prstGeom prst="rect">
            <a:avLst/>
          </a:prstGeom>
          <a:noFill/>
        </p:spPr>
      </p:pic>
      <p:pic>
        <p:nvPicPr>
          <p:cNvPr id="1030" name="Picture 6" descr="C:\Users\User\Desktop\images__2_-removebg-preview.png"/>
          <p:cNvPicPr>
            <a:picLocks noChangeAspect="1" noChangeArrowheads="1"/>
          </p:cNvPicPr>
          <p:nvPr/>
        </p:nvPicPr>
        <p:blipFill>
          <a:blip r:embed="rId6"/>
          <a:srcRect l="50000" r="22136"/>
          <a:stretch>
            <a:fillRect/>
          </a:stretch>
        </p:blipFill>
        <p:spPr bwMode="auto">
          <a:xfrm>
            <a:off x="-1" y="0"/>
            <a:ext cx="1153993" cy="200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" y="357166"/>
            <a:ext cx="4757742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</a:t>
            </a: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Мікрофон</a:t>
            </a: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571613"/>
            <a:ext cx="3971924" cy="2571768"/>
          </a:xfrm>
        </p:spPr>
        <p:txBody>
          <a:bodyPr/>
          <a:lstStyle/>
          <a:p>
            <a:pPr algn="ctr"/>
            <a:r>
              <a:rPr lang="uk-UA" dirty="0" smtClean="0"/>
              <a:t>Доповніть назви свят, які святкуються у ваших родинах.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14348" y="628652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3074" name="Picture 2" descr="C:\Users\Ольга\Desktop\f4c2340f2e9c7194ad0389095f84a9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66" y="3797"/>
            <a:ext cx="4714876" cy="6854203"/>
          </a:xfrm>
          <a:prstGeom prst="rect">
            <a:avLst/>
          </a:prstGeom>
          <a:noFill/>
        </p:spPr>
      </p:pic>
      <p:pic>
        <p:nvPicPr>
          <p:cNvPr id="3075" name="Picture 3" descr="C:\Users\Ольга\Desktop\pngtree-3d-red-christmas-decoration-ball-hanging-on-a-string-png-image_2359876-removebg-preview.png"/>
          <p:cNvPicPr>
            <a:picLocks noChangeAspect="1" noChangeArrowheads="1"/>
          </p:cNvPicPr>
          <p:nvPr/>
        </p:nvPicPr>
        <p:blipFill>
          <a:blip r:embed="rId3"/>
          <a:srcRect t="17857"/>
          <a:stretch>
            <a:fillRect/>
          </a:stretch>
        </p:blipFill>
        <p:spPr bwMode="auto">
          <a:xfrm>
            <a:off x="3826545" y="3571876"/>
            <a:ext cx="2174203" cy="1785950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4214810" y="4214818"/>
            <a:ext cx="1428760" cy="42862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Різдво</a:t>
            </a: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Picture 4" descr="C:\Users\Ольга\Desktop\elochnyj-shar-zimnii-peizaz-snegiri-02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4714884"/>
            <a:ext cx="1283599" cy="1286170"/>
          </a:xfrm>
          <a:prstGeom prst="rect">
            <a:avLst/>
          </a:prstGeom>
          <a:noFill/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7072330" y="5214950"/>
            <a:ext cx="1428760" cy="42862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Трійця </a:t>
            </a: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7" name="Picture 5" descr="C:\Users\Ольга\Desktop\images__1_-removebg-preview 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1714488"/>
            <a:ext cx="1357633" cy="1351600"/>
          </a:xfrm>
          <a:prstGeom prst="rect">
            <a:avLst/>
          </a:prstGeom>
          <a:noFill/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6429388" y="2285992"/>
            <a:ext cx="1428760" cy="42862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Масляна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8" name="Picture 6" descr="C:\Users\Ольга\Desktop\pngimg.com - bauble_PNG1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4500570"/>
            <a:ext cx="693413" cy="1142988"/>
          </a:xfrm>
          <a:prstGeom prst="rect">
            <a:avLst/>
          </a:prstGeom>
          <a:noFill/>
        </p:spPr>
      </p:pic>
      <p:pic>
        <p:nvPicPr>
          <p:cNvPr id="3079" name="Picture 7" descr="C:\Users\Ольга\Desktop\images__1_-removebg-preview (2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72396" y="3143249"/>
            <a:ext cx="916494" cy="1201730"/>
          </a:xfrm>
          <a:prstGeom prst="rect">
            <a:avLst/>
          </a:prstGeom>
          <a:noFill/>
        </p:spPr>
      </p:pic>
      <p:pic>
        <p:nvPicPr>
          <p:cNvPr id="3080" name="Picture 8" descr="C:\Users\Ольга\Desktop\png-transparent-christmas-ornament-christmas-ball-toy-christmas-decoration-new-year-silhouette-thumbnail-removebg-preview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93160" y="4572008"/>
            <a:ext cx="750840" cy="890580"/>
          </a:xfrm>
          <a:prstGeom prst="rect">
            <a:avLst/>
          </a:prstGeom>
          <a:noFill/>
        </p:spPr>
      </p:pic>
      <p:pic>
        <p:nvPicPr>
          <p:cNvPr id="3081" name="Picture 9" descr="C:\Users\Ольга\Desktop\1541486282_001-removebg-preview.png"/>
          <p:cNvPicPr>
            <a:picLocks noChangeAspect="1" noChangeArrowheads="1"/>
          </p:cNvPicPr>
          <p:nvPr/>
        </p:nvPicPr>
        <p:blipFill>
          <a:blip r:embed="rId9" cstate="print"/>
          <a:srcRect l="67952"/>
          <a:stretch>
            <a:fillRect/>
          </a:stretch>
        </p:blipFill>
        <p:spPr bwMode="auto">
          <a:xfrm>
            <a:off x="5357818" y="642918"/>
            <a:ext cx="857256" cy="1180955"/>
          </a:xfrm>
          <a:prstGeom prst="rect">
            <a:avLst/>
          </a:prstGeom>
          <a:noFill/>
        </p:spPr>
      </p:pic>
      <p:pic>
        <p:nvPicPr>
          <p:cNvPr id="3082" name="Picture 10" descr="C:\Users\Ольга\Desktop\images__1_-removebg-preview.png"/>
          <p:cNvPicPr>
            <a:picLocks noChangeAspect="1" noChangeArrowheads="1"/>
          </p:cNvPicPr>
          <p:nvPr/>
        </p:nvPicPr>
        <p:blipFill>
          <a:blip r:embed="rId10"/>
          <a:srcRect r="65000" b="53750"/>
          <a:stretch>
            <a:fillRect/>
          </a:stretch>
        </p:blipFill>
        <p:spPr bwMode="auto">
          <a:xfrm>
            <a:off x="5929322" y="2857496"/>
            <a:ext cx="864977" cy="1143008"/>
          </a:xfrm>
          <a:prstGeom prst="rect">
            <a:avLst/>
          </a:prstGeom>
          <a:noFill/>
        </p:spPr>
      </p:pic>
      <p:pic>
        <p:nvPicPr>
          <p:cNvPr id="3083" name="Picture 11" descr="C:\Users\Ольга\Desktop\10-sm-obshhee-removebg-preview.png"/>
          <p:cNvPicPr>
            <a:picLocks noChangeAspect="1" noChangeArrowheads="1"/>
          </p:cNvPicPr>
          <p:nvPr/>
        </p:nvPicPr>
        <p:blipFill>
          <a:blip r:embed="rId11"/>
          <a:srcRect l="15625" t="66407" r="49218" b="2343"/>
          <a:stretch>
            <a:fillRect/>
          </a:stretch>
        </p:blipFill>
        <p:spPr bwMode="auto">
          <a:xfrm>
            <a:off x="4857752" y="5715016"/>
            <a:ext cx="723310" cy="642942"/>
          </a:xfrm>
          <a:prstGeom prst="rect">
            <a:avLst/>
          </a:prstGeom>
          <a:noFill/>
        </p:spPr>
      </p:pic>
      <p:pic>
        <p:nvPicPr>
          <p:cNvPr id="3084" name="Picture 12" descr="C:\Users\Ольга\Desktop\var-www-user-data-www-naurok-com-ua-web-uploads-files-70458-70920-animirovannaya-otkrytka-0_f29a0_290e36e9_orig-gif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29190" y="2143116"/>
            <a:ext cx="1143008" cy="1177298"/>
          </a:xfrm>
          <a:prstGeom prst="rect">
            <a:avLst/>
          </a:prstGeom>
          <a:noFill/>
        </p:spPr>
      </p:pic>
      <p:pic>
        <p:nvPicPr>
          <p:cNvPr id="3085" name="Picture 13" descr="C:\Users\Ольга\Desktop\images__1_-removebg-preview (2).png"/>
          <p:cNvPicPr>
            <a:picLocks noChangeAspect="1" noChangeArrowheads="1"/>
          </p:cNvPicPr>
          <p:nvPr/>
        </p:nvPicPr>
        <p:blipFill>
          <a:blip r:embed="rId13"/>
          <a:srcRect l="60000" t="71111" r="22222"/>
          <a:stretch>
            <a:fillRect/>
          </a:stretch>
        </p:blipFill>
        <p:spPr bwMode="auto">
          <a:xfrm>
            <a:off x="3929058" y="5929306"/>
            <a:ext cx="571504" cy="928694"/>
          </a:xfrm>
          <a:prstGeom prst="rect">
            <a:avLst/>
          </a:prstGeom>
          <a:noFill/>
        </p:spPr>
      </p:pic>
      <p:pic>
        <p:nvPicPr>
          <p:cNvPr id="3087" name="Picture 15" descr="C:\Users\Ольга\Desktop\var-www-user-data-www-naurok-com-ua-web-uploads-files-70458-70920-animirovannaya-otkrytka-4725705-thumb-png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81837" y="500042"/>
            <a:ext cx="404807" cy="545680"/>
          </a:xfrm>
          <a:prstGeom prst="rect">
            <a:avLst/>
          </a:prstGeom>
          <a:noFill/>
        </p:spPr>
      </p:pic>
      <p:pic>
        <p:nvPicPr>
          <p:cNvPr id="3088" name="Picture 16" descr="C:\Users\Ольга\Desktop\images__2_-removebg-preview.png"/>
          <p:cNvPicPr>
            <a:picLocks noChangeAspect="1" noChangeArrowheads="1"/>
          </p:cNvPicPr>
          <p:nvPr/>
        </p:nvPicPr>
        <p:blipFill>
          <a:blip r:embed="rId15"/>
          <a:srcRect l="23333" r="50000"/>
          <a:stretch>
            <a:fillRect/>
          </a:stretch>
        </p:blipFill>
        <p:spPr bwMode="auto">
          <a:xfrm>
            <a:off x="5572132" y="3929066"/>
            <a:ext cx="428628" cy="1607344"/>
          </a:xfrm>
          <a:prstGeom prst="rect">
            <a:avLst/>
          </a:prstGeom>
          <a:noFill/>
        </p:spPr>
      </p:pic>
      <p:pic>
        <p:nvPicPr>
          <p:cNvPr id="3089" name="Picture 17" descr="C:\Users\Ольга\Desktop\images__2_-removebg-preview.png"/>
          <p:cNvPicPr>
            <a:picLocks noChangeAspect="1" noChangeArrowheads="1"/>
          </p:cNvPicPr>
          <p:nvPr/>
        </p:nvPicPr>
        <p:blipFill>
          <a:blip r:embed="rId15"/>
          <a:srcRect l="46667" r="23333"/>
          <a:stretch>
            <a:fillRect/>
          </a:stretch>
        </p:blipFill>
        <p:spPr bwMode="auto">
          <a:xfrm>
            <a:off x="6929454" y="5786445"/>
            <a:ext cx="321469" cy="1071555"/>
          </a:xfrm>
          <a:prstGeom prst="rect">
            <a:avLst/>
          </a:prstGeom>
          <a:noFill/>
        </p:spPr>
      </p:pic>
      <p:pic>
        <p:nvPicPr>
          <p:cNvPr id="3090" name="Picture 18" descr="C:\Users\Ольга\Desktop\images__2_-removebg-preview.png"/>
          <p:cNvPicPr>
            <a:picLocks noChangeAspect="1" noChangeArrowheads="1"/>
          </p:cNvPicPr>
          <p:nvPr/>
        </p:nvPicPr>
        <p:blipFill>
          <a:blip r:embed="rId15"/>
          <a:srcRect r="70000"/>
          <a:stretch>
            <a:fillRect/>
          </a:stretch>
        </p:blipFill>
        <p:spPr bwMode="auto">
          <a:xfrm>
            <a:off x="7072330" y="2928934"/>
            <a:ext cx="500066" cy="1666875"/>
          </a:xfrm>
          <a:prstGeom prst="rect">
            <a:avLst/>
          </a:prstGeom>
          <a:noFill/>
        </p:spPr>
      </p:pic>
      <p:pic>
        <p:nvPicPr>
          <p:cNvPr id="3091" name="Picture 19" descr="C:\Users\Ольга\Desktop\images__2_-removebg-preview.png"/>
          <p:cNvPicPr>
            <a:picLocks noChangeAspect="1" noChangeArrowheads="1"/>
          </p:cNvPicPr>
          <p:nvPr/>
        </p:nvPicPr>
        <p:blipFill>
          <a:blip r:embed="rId15"/>
          <a:srcRect l="76667"/>
          <a:stretch>
            <a:fillRect/>
          </a:stretch>
        </p:blipFill>
        <p:spPr bwMode="auto">
          <a:xfrm>
            <a:off x="6215074" y="1357298"/>
            <a:ext cx="285752" cy="1224680"/>
          </a:xfrm>
          <a:prstGeom prst="rect">
            <a:avLst/>
          </a:prstGeom>
          <a:noFill/>
        </p:spPr>
      </p:pic>
      <p:pic>
        <p:nvPicPr>
          <p:cNvPr id="3092" name="Picture 20" descr="C:\Users\Ольга\Desktop\10-sm-obshhee-removebg-preview.png"/>
          <p:cNvPicPr>
            <a:picLocks noChangeAspect="1" noChangeArrowheads="1"/>
          </p:cNvPicPr>
          <p:nvPr/>
        </p:nvPicPr>
        <p:blipFill>
          <a:blip r:embed="rId11"/>
          <a:srcRect l="35157" r="33593" b="64843"/>
          <a:stretch>
            <a:fillRect/>
          </a:stretch>
        </p:blipFill>
        <p:spPr bwMode="auto">
          <a:xfrm>
            <a:off x="6215074" y="4429131"/>
            <a:ext cx="928694" cy="1044781"/>
          </a:xfrm>
          <a:prstGeom prst="rect">
            <a:avLst/>
          </a:prstGeom>
          <a:noFill/>
        </p:spPr>
      </p:pic>
      <p:pic>
        <p:nvPicPr>
          <p:cNvPr id="3093" name="Picture 21" descr="C:\Users\Ольга\Desktop\Без_названия-removebg-preview (2).png"/>
          <p:cNvPicPr>
            <a:picLocks noChangeAspect="1" noChangeArrowheads="1"/>
          </p:cNvPicPr>
          <p:nvPr/>
        </p:nvPicPr>
        <p:blipFill>
          <a:blip r:embed="rId16"/>
          <a:srcRect r="62500"/>
          <a:stretch>
            <a:fillRect/>
          </a:stretch>
        </p:blipFill>
        <p:spPr bwMode="auto">
          <a:xfrm>
            <a:off x="5841749" y="5357826"/>
            <a:ext cx="587639" cy="1214446"/>
          </a:xfrm>
          <a:prstGeom prst="rect">
            <a:avLst/>
          </a:prstGeom>
          <a:noFill/>
        </p:spPr>
      </p:pic>
      <p:pic>
        <p:nvPicPr>
          <p:cNvPr id="3094" name="Picture 22" descr="C:\Users\Ольга\Desktop\1644187995_3-abrakadabra-fun-p-klipart-podarki-na-den-rozhdeniya-na-prozr-7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85720" y="4053020"/>
            <a:ext cx="3300225" cy="20871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274638"/>
            <a:ext cx="454342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Інформація 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3306" y="1357298"/>
            <a:ext cx="5043494" cy="4911741"/>
          </a:xfrm>
        </p:spPr>
        <p:txBody>
          <a:bodyPr>
            <a:normAutofit/>
          </a:bodyPr>
          <a:lstStyle/>
          <a:p>
            <a:pPr algn="ctr"/>
            <a:r>
              <a:rPr lang="uk-UA" sz="2600" dirty="0" smtClean="0"/>
              <a:t>Свята можуть бути сімейними, державними, календарними чи релігійними. </a:t>
            </a:r>
            <a:r>
              <a:rPr lang="uk-UA" sz="2600" b="1" dirty="0" smtClean="0">
                <a:solidFill>
                  <a:srgbClr val="FF0000"/>
                </a:solidFill>
              </a:rPr>
              <a:t>Державними називають свята</a:t>
            </a:r>
            <a:r>
              <a:rPr lang="uk-UA" sz="2600" dirty="0" smtClean="0"/>
              <a:t>, які святкують усі мешканці будь-якої країни. Зазвичай це офіційний вихідний день.</a:t>
            </a:r>
            <a:endParaRPr lang="ru-RU" sz="2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857620" y="628652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3074" name="Picture 2" descr="C:\Users\User\Desktop\fl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643446"/>
            <a:ext cx="3539873" cy="1976429"/>
          </a:xfrm>
          <a:prstGeom prst="rect">
            <a:avLst/>
          </a:prstGeom>
          <a:noFill/>
        </p:spPr>
      </p:pic>
      <p:pic>
        <p:nvPicPr>
          <p:cNvPr id="3075" name="Picture 3" descr="C:\Users\User\Desktop\800x400-site-28-0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452694"/>
            <a:ext cx="3524248" cy="1762124"/>
          </a:xfrm>
          <a:prstGeom prst="rect">
            <a:avLst/>
          </a:prstGeom>
          <a:noFill/>
        </p:spPr>
      </p:pic>
      <p:pic>
        <p:nvPicPr>
          <p:cNvPr id="3076" name="Picture 4" descr="C:\Users\User\Desktop\14-zhovtnya-svyato-pokrovi-den-zakhisnika-ukraini-20201014_6358.jpg.pagespeed.ce_.mhAkzJP4l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57166"/>
            <a:ext cx="3524253" cy="1762127"/>
          </a:xfrm>
          <a:prstGeom prst="rect">
            <a:avLst/>
          </a:prstGeom>
          <a:noFill/>
        </p:spPr>
      </p:pic>
      <p:pic>
        <p:nvPicPr>
          <p:cNvPr id="3077" name="Picture 5" descr="C:\Users\User\Desktop\завантаження__1_-removebg-preview 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4615976"/>
            <a:ext cx="2428861" cy="2242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868346"/>
          </a:xfrm>
        </p:spPr>
        <p:txBody>
          <a:bodyPr/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214422"/>
            <a:ext cx="3971924" cy="3143272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 err="1" smtClean="0">
                <a:solidFill>
                  <a:srgbClr val="FF0000"/>
                </a:solidFill>
              </a:rPr>
              <a:t>Календарними</a:t>
            </a:r>
            <a:r>
              <a:rPr lang="ru-RU" sz="2600" b="1" dirty="0" smtClean="0">
                <a:solidFill>
                  <a:srgbClr val="FF0000"/>
                </a:solidFill>
              </a:rPr>
              <a:t> </a:t>
            </a:r>
            <a:r>
              <a:rPr lang="ru-RU" sz="2600" b="1" dirty="0" err="1" smtClean="0">
                <a:solidFill>
                  <a:srgbClr val="FF0000"/>
                </a:solidFill>
              </a:rPr>
              <a:t>називають</a:t>
            </a:r>
            <a:r>
              <a:rPr lang="ru-RU" sz="2600" b="1" dirty="0" smtClean="0">
                <a:solidFill>
                  <a:srgbClr val="FF0000"/>
                </a:solidFill>
              </a:rPr>
              <a:t> свята</a:t>
            </a:r>
            <a:r>
              <a:rPr lang="ru-RU" sz="2600" dirty="0" smtClean="0"/>
              <a:t>, </a:t>
            </a:r>
            <a:r>
              <a:rPr lang="ru-RU" sz="2600" dirty="0" err="1" smtClean="0"/>
              <a:t>які</a:t>
            </a:r>
            <a:r>
              <a:rPr lang="ru-RU" sz="2600" dirty="0" smtClean="0"/>
              <a:t> </a:t>
            </a:r>
            <a:r>
              <a:rPr lang="ru-RU" sz="2600" dirty="0" err="1" smtClean="0"/>
              <a:t>пов’язані</a:t>
            </a:r>
            <a:r>
              <a:rPr lang="ru-RU" sz="2600" dirty="0" smtClean="0"/>
              <a:t> із </a:t>
            </a:r>
            <a:r>
              <a:rPr lang="ru-RU" sz="2600" dirty="0" err="1" smtClean="0"/>
              <a:t>сезонними</a:t>
            </a:r>
            <a:r>
              <a:rPr lang="ru-RU" sz="2600" dirty="0" smtClean="0"/>
              <a:t> </a:t>
            </a:r>
            <a:r>
              <a:rPr lang="ru-RU" sz="2600" dirty="0" err="1" smtClean="0"/>
              <a:t>змінами</a:t>
            </a:r>
            <a:r>
              <a:rPr lang="ru-RU" sz="2600" dirty="0" smtClean="0"/>
              <a:t> в </a:t>
            </a:r>
            <a:r>
              <a:rPr lang="ru-RU" sz="2600" dirty="0" err="1" smtClean="0"/>
              <a:t>природі</a:t>
            </a:r>
            <a:r>
              <a:rPr lang="ru-RU" sz="2600" dirty="0" smtClean="0"/>
              <a:t> та </a:t>
            </a:r>
            <a:r>
              <a:rPr lang="ru-RU" sz="2600" dirty="0" err="1" smtClean="0"/>
              <a:t>господарською</a:t>
            </a:r>
            <a:r>
              <a:rPr lang="ru-RU" sz="2600" dirty="0" smtClean="0"/>
              <a:t> </a:t>
            </a:r>
            <a:r>
              <a:rPr lang="ru-RU" sz="2600" dirty="0" err="1" smtClean="0"/>
              <a:t>діяльністю</a:t>
            </a:r>
            <a:r>
              <a:rPr lang="ru-RU" sz="2600" dirty="0" smtClean="0"/>
              <a:t> </a:t>
            </a:r>
            <a:r>
              <a:rPr lang="ru-RU" sz="2600" dirty="0" err="1" smtClean="0"/>
              <a:t>людини</a:t>
            </a:r>
            <a:r>
              <a:rPr lang="ru-RU" sz="2600" dirty="0" smtClean="0"/>
              <a:t>.</a:t>
            </a:r>
            <a:endParaRPr lang="ru-RU" sz="2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85786" y="6492899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4098" name="Picture 2" descr="C:\Users\User\Desktop\150740969_796145721320109_4653906651646147449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5072074"/>
            <a:ext cx="2996487" cy="1643074"/>
          </a:xfrm>
          <a:prstGeom prst="rect">
            <a:avLst/>
          </a:prstGeom>
          <a:noFill/>
        </p:spPr>
      </p:pic>
      <p:pic>
        <p:nvPicPr>
          <p:cNvPr id="4099" name="Picture 3" descr="C:\Users\User\Desktop\251-e15150598786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85728"/>
            <a:ext cx="3422912" cy="2286016"/>
          </a:xfrm>
          <a:prstGeom prst="rect">
            <a:avLst/>
          </a:prstGeom>
          <a:noFill/>
        </p:spPr>
      </p:pic>
      <p:pic>
        <p:nvPicPr>
          <p:cNvPr id="4100" name="Picture 4" descr="C:\Users\User\Desktop\Ivana-Kupal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143380"/>
            <a:ext cx="3442402" cy="2357454"/>
          </a:xfrm>
          <a:prstGeom prst="rect">
            <a:avLst/>
          </a:prstGeom>
          <a:noFill/>
        </p:spPr>
      </p:pic>
      <p:pic>
        <p:nvPicPr>
          <p:cNvPr id="4102" name="Picture 6" descr="C:\Users\User\Desktop\3384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2714620"/>
            <a:ext cx="3212200" cy="2143140"/>
          </a:xfrm>
          <a:prstGeom prst="rect">
            <a:avLst/>
          </a:prstGeom>
          <a:noFill/>
        </p:spPr>
      </p:pic>
      <p:pic>
        <p:nvPicPr>
          <p:cNvPr id="4105" name="Picture 9" descr="C:\Users\User\Desktop\1_12-removebg-preview.png"/>
          <p:cNvPicPr>
            <a:picLocks noChangeAspect="1" noChangeArrowheads="1"/>
          </p:cNvPicPr>
          <p:nvPr/>
        </p:nvPicPr>
        <p:blipFill>
          <a:blip r:embed="rId6"/>
          <a:srcRect b="7075"/>
          <a:stretch>
            <a:fillRect/>
          </a:stretch>
        </p:blipFill>
        <p:spPr bwMode="auto">
          <a:xfrm>
            <a:off x="3767139" y="3445874"/>
            <a:ext cx="2447935" cy="3412126"/>
          </a:xfrm>
          <a:prstGeom prst="rect">
            <a:avLst/>
          </a:prstGeom>
          <a:noFill/>
        </p:spPr>
      </p:pic>
      <p:pic>
        <p:nvPicPr>
          <p:cNvPr id="4106" name="Picture 10" descr="C:\Users\User\Desktop\images__1_-removebg-preview (1).png"/>
          <p:cNvPicPr>
            <a:picLocks noChangeAspect="1" noChangeArrowheads="1"/>
          </p:cNvPicPr>
          <p:nvPr/>
        </p:nvPicPr>
        <p:blipFill>
          <a:blip r:embed="rId7"/>
          <a:srcRect r="11656"/>
          <a:stretch>
            <a:fillRect/>
          </a:stretch>
        </p:blipFill>
        <p:spPr bwMode="auto">
          <a:xfrm>
            <a:off x="7519957" y="357166"/>
            <a:ext cx="1624043" cy="2486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39784"/>
          </a:xfrm>
        </p:spPr>
        <p:txBody>
          <a:bodyPr/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142984"/>
            <a:ext cx="8515352" cy="3114684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Релігійними є свята</a:t>
            </a:r>
            <a:r>
              <a:rPr lang="uk-UA" sz="2800" dirty="0" smtClean="0"/>
              <a:t>, що пов’язані із вшануванням важливих подій в історії певної релігійної спільноти чи відомих людей, яких ще називають святими, і їхніх вчинків (у давнину — якихось сил чи об’єктів природи, міфічних істот і богів, як в Античній Греції чи Римі, наприклад).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492899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122" name="Picture 2" descr="C:\Users\User\Desktop\cd2747e30ebed0cde4d3559a0407c800-removebg-preview.png"/>
          <p:cNvPicPr>
            <a:picLocks noChangeAspect="1" noChangeArrowheads="1"/>
          </p:cNvPicPr>
          <p:nvPr/>
        </p:nvPicPr>
        <p:blipFill>
          <a:blip r:embed="rId2"/>
          <a:srcRect b="21649"/>
          <a:stretch>
            <a:fillRect/>
          </a:stretch>
        </p:blipFill>
        <p:spPr bwMode="auto">
          <a:xfrm>
            <a:off x="3500430" y="4143380"/>
            <a:ext cx="2217862" cy="2357454"/>
          </a:xfrm>
          <a:prstGeom prst="rect">
            <a:avLst/>
          </a:prstGeom>
          <a:noFill/>
        </p:spPr>
      </p:pic>
      <p:pic>
        <p:nvPicPr>
          <p:cNvPr id="5123" name="Picture 3" descr="C:\Users\User\Desktop\triytsa77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07" y="3929066"/>
            <a:ext cx="2268867" cy="1262057"/>
          </a:xfrm>
          <a:prstGeom prst="rect">
            <a:avLst/>
          </a:prstGeom>
          <a:noFill/>
        </p:spPr>
      </p:pic>
      <p:pic>
        <p:nvPicPr>
          <p:cNvPr id="5124" name="Picture 4" descr="C:\Users\User\Desktop\35_ma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3929066"/>
            <a:ext cx="2071702" cy="1262805"/>
          </a:xfrm>
          <a:prstGeom prst="rect">
            <a:avLst/>
          </a:prstGeom>
          <a:noFill/>
        </p:spPr>
      </p:pic>
      <p:pic>
        <p:nvPicPr>
          <p:cNvPr id="5125" name="Picture 5" descr="C:\Users\User\Desktop\e3dd84b6a844b91b52f3eac574a49c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5357826"/>
            <a:ext cx="2271046" cy="1266818"/>
          </a:xfrm>
          <a:prstGeom prst="rect">
            <a:avLst/>
          </a:prstGeom>
          <a:noFill/>
        </p:spPr>
      </p:pic>
      <p:pic>
        <p:nvPicPr>
          <p:cNvPr id="1026" name="Picture 2" descr="C:\Users\User\Desktop\1546635488_rizdvo-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17892" y="5357826"/>
            <a:ext cx="2083132" cy="1285884"/>
          </a:xfrm>
          <a:prstGeom prst="rect">
            <a:avLst/>
          </a:prstGeom>
          <a:noFill/>
        </p:spPr>
      </p:pic>
      <p:pic>
        <p:nvPicPr>
          <p:cNvPr id="10" name="Picture 2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0" y="0"/>
            <a:ext cx="863040" cy="115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796908"/>
          </a:xfrm>
        </p:spPr>
        <p:txBody>
          <a:bodyPr/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3429024"/>
          </a:xfrm>
        </p:spPr>
        <p:txBody>
          <a:bodyPr>
            <a:normAutofit/>
          </a:bodyPr>
          <a:lstStyle/>
          <a:p>
            <a:pPr algn="ctr"/>
            <a:r>
              <a:rPr lang="uk-UA" sz="2600" dirty="0" smtClean="0"/>
              <a:t>Найвідомішими є </a:t>
            </a:r>
            <a:r>
              <a:rPr lang="uk-UA" sz="2600" b="1" dirty="0" smtClean="0">
                <a:solidFill>
                  <a:srgbClr val="FF0000"/>
                </a:solidFill>
              </a:rPr>
              <a:t>родинні свята </a:t>
            </a:r>
            <a:r>
              <a:rPr lang="uk-UA" sz="2600" dirty="0" smtClean="0"/>
              <a:t>— це ті, що святкуються членами тільки твоєї родини, родичами й близькими друзями, наприклад, твій день народження. Зауважимо, що деякі свята можуть належати до декількох груп одночасно, наприклад, Новий рік — це календарне і державне свято, Різдво — релігійне і державне свято тощо.</a:t>
            </a:r>
            <a:endParaRPr lang="ru-RU" sz="2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492899"/>
            <a:ext cx="2895600" cy="365125"/>
          </a:xfrm>
        </p:spPr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1026" name="Picture 2" descr="C:\Users\Ольга\Desktop\i111098.jpg-70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3929066"/>
            <a:ext cx="2085742" cy="1428760"/>
          </a:xfrm>
          <a:prstGeom prst="rect">
            <a:avLst/>
          </a:prstGeom>
          <a:noFill/>
        </p:spPr>
      </p:pic>
      <p:pic>
        <p:nvPicPr>
          <p:cNvPr id="1028" name="Picture 4" descr="C:\Users\Ольга\Desktop\bae22af4753157eacceefbb087c5007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2040" y="3929066"/>
            <a:ext cx="2158984" cy="1437266"/>
          </a:xfrm>
          <a:prstGeom prst="rect">
            <a:avLst/>
          </a:prstGeom>
          <a:noFill/>
        </p:spPr>
      </p:pic>
      <p:pic>
        <p:nvPicPr>
          <p:cNvPr id="1027" name="Picture 3" descr="C:\Users\Ольга\Desktop\13102717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3808" y="4214818"/>
            <a:ext cx="2616952" cy="2357454"/>
          </a:xfrm>
          <a:prstGeom prst="rect">
            <a:avLst/>
          </a:prstGeom>
          <a:noFill/>
        </p:spPr>
      </p:pic>
      <p:pic>
        <p:nvPicPr>
          <p:cNvPr id="1029" name="Picture 5" descr="C:\Users\Ольга\Desktop\001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786322"/>
            <a:ext cx="2071678" cy="2071678"/>
          </a:xfrm>
          <a:prstGeom prst="rect">
            <a:avLst/>
          </a:prstGeom>
          <a:noFill/>
        </p:spPr>
      </p:pic>
      <p:pic>
        <p:nvPicPr>
          <p:cNvPr id="1031" name="Picture 7" descr="C:\Users\Ольга\Desktop\images-removebg-preview.png"/>
          <p:cNvPicPr>
            <a:picLocks noChangeAspect="1" noChangeArrowheads="1"/>
          </p:cNvPicPr>
          <p:nvPr/>
        </p:nvPicPr>
        <p:blipFill>
          <a:blip r:embed="rId6"/>
          <a:srcRect r="16024" b="11083"/>
          <a:stretch>
            <a:fillRect/>
          </a:stretch>
        </p:blipFill>
        <p:spPr bwMode="auto">
          <a:xfrm>
            <a:off x="6786578" y="4988318"/>
            <a:ext cx="2357422" cy="1869681"/>
          </a:xfrm>
          <a:prstGeom prst="rect">
            <a:avLst/>
          </a:prstGeom>
          <a:noFill/>
        </p:spPr>
      </p:pic>
      <p:pic>
        <p:nvPicPr>
          <p:cNvPr id="10" name="Picture 2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0" y="0"/>
            <a:ext cx="863040" cy="115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572428" cy="868346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Дослідницька робота</a:t>
            </a:r>
            <a:endParaRPr lang="uk-UA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142984"/>
            <a:ext cx="8229600" cy="2185990"/>
          </a:xfrm>
        </p:spPr>
        <p:txBody>
          <a:bodyPr/>
          <a:lstStyle/>
          <a:p>
            <a:pPr algn="ctr"/>
            <a:r>
              <a:rPr lang="uk-UA" b="1" dirty="0" smtClean="0"/>
              <a:t>Стор. 63, вправа 1:</a:t>
            </a:r>
            <a:r>
              <a:rPr lang="ru-RU" dirty="0" smtClean="0"/>
              <a:t> Виберіть із запропонованого переліку і занотуйте у зошиті свята, які на твою думку, є релігійними.</a:t>
            </a:r>
            <a:endParaRPr lang="uk-UA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4098" name="Picture 2" descr="C:\Users\Ольга\Desktop\pngtree-office-magnifying-glass-information-illustration-image_1416693__1_-removebg-preview.png"/>
          <p:cNvPicPr>
            <a:picLocks noChangeAspect="1" noChangeArrowheads="1"/>
          </p:cNvPicPr>
          <p:nvPr/>
        </p:nvPicPr>
        <p:blipFill>
          <a:blip r:embed="rId2" cstate="print"/>
          <a:srcRect l="8080"/>
          <a:stretch>
            <a:fillRect/>
          </a:stretch>
        </p:blipFill>
        <p:spPr bwMode="auto">
          <a:xfrm>
            <a:off x="0" y="0"/>
            <a:ext cx="1571036" cy="1552570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41179" t="38086" r="22584" b="21874"/>
          <a:stretch>
            <a:fillRect/>
          </a:stretch>
        </p:blipFill>
        <p:spPr bwMode="auto">
          <a:xfrm>
            <a:off x="1857356" y="3214686"/>
            <a:ext cx="5539059" cy="344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Перевір себе</a:t>
            </a:r>
            <a:endParaRPr lang="uk-UA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421461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42277" t="35156" r="20937" b="19922"/>
          <a:stretch>
            <a:fillRect/>
          </a:stretch>
        </p:blipFill>
        <p:spPr bwMode="auto">
          <a:xfrm>
            <a:off x="857224" y="1071546"/>
            <a:ext cx="7699774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C:\Users\Ольга\Desktop\1642070359_18-abrakadabra-fun-p-neznaika-png-na-prozrachnom-fone-3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65212"/>
            <a:ext cx="1285852" cy="2292788"/>
          </a:xfrm>
          <a:prstGeom prst="rect">
            <a:avLst/>
          </a:prstGeom>
          <a:noFill/>
        </p:spPr>
      </p:pic>
      <p:pic>
        <p:nvPicPr>
          <p:cNvPr id="5124" name="Picture 4" descr="C:\Users\Ольга\Desktop\1639254621_1-papik-pro-p-klipart-gnom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66211" y="0"/>
            <a:ext cx="1277789" cy="1785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2254" cy="9397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Очікування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142984"/>
            <a:ext cx="7000924" cy="5572164"/>
          </a:xfrm>
        </p:spPr>
        <p:txBody>
          <a:bodyPr>
            <a:noAutofit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ru-RU" sz="2000" dirty="0" smtClean="0"/>
              <a:t>Учень/учениця:</a:t>
            </a:r>
          </a:p>
          <a:p>
            <a:pPr marL="0">
              <a:spcBef>
                <a:spcPts val="0"/>
              </a:spcBef>
            </a:pPr>
            <a:r>
              <a:rPr lang="ru-RU" sz="2000" dirty="0" smtClean="0"/>
              <a:t>використовує перевірену інформацію для ухвалення рішення щодо вибору повсякденної поведінки;  </a:t>
            </a:r>
          </a:p>
          <a:p>
            <a:pPr marL="0">
              <a:spcBef>
                <a:spcPts val="0"/>
              </a:spcBef>
            </a:pPr>
            <a:r>
              <a:rPr lang="ru-RU" sz="2000" dirty="0" smtClean="0"/>
              <a:t>визначає форми поведінки;  </a:t>
            </a:r>
          </a:p>
          <a:p>
            <a:pPr marL="0">
              <a:spcBef>
                <a:spcPts val="0"/>
              </a:spcBef>
            </a:pPr>
            <a:r>
              <a:rPr lang="ru-RU" sz="2000" dirty="0" smtClean="0"/>
              <a:t>обґрунтовує потребу власної відповідальності за поведінку в побуті та громадських місцях; </a:t>
            </a:r>
          </a:p>
          <a:p>
            <a:pPr marL="0">
              <a:spcBef>
                <a:spcPts val="0"/>
              </a:spcBef>
            </a:pPr>
            <a:r>
              <a:rPr lang="ru-RU" sz="2000" dirty="0" smtClean="0"/>
              <a:t>демонструє модель безпечної поведінки згідно з інструкціями і правилами в соціальному і природному середовищі;  </a:t>
            </a:r>
          </a:p>
          <a:p>
            <a:pPr marL="0">
              <a:spcBef>
                <a:spcPts val="0"/>
              </a:spcBef>
            </a:pPr>
            <a:r>
              <a:rPr lang="ru-RU" sz="2000" dirty="0" smtClean="0"/>
              <a:t>розрізняє складники особистого простору (інтимний, соціальний, публічний);  </a:t>
            </a:r>
          </a:p>
          <a:p>
            <a:pPr marL="0">
              <a:spcBef>
                <a:spcPts val="0"/>
              </a:spcBef>
            </a:pPr>
            <a:r>
              <a:rPr lang="ru-RU" sz="2000" dirty="0" smtClean="0"/>
              <a:t>визначає відмінності між людьми як ціннісну ознаку індивідуальності;</a:t>
            </a:r>
          </a:p>
          <a:p>
            <a:pPr marL="0">
              <a:spcBef>
                <a:spcPts val="0"/>
              </a:spcBef>
            </a:pPr>
            <a:r>
              <a:rPr lang="ru-RU" sz="2000" dirty="0" smtClean="0"/>
              <a:t>толерантно ставиться до поглядів, переконань, інтересів і потреб інших осіб;  </a:t>
            </a:r>
          </a:p>
          <a:p>
            <a:pPr marL="0">
              <a:spcBef>
                <a:spcPts val="0"/>
              </a:spcBef>
            </a:pPr>
            <a:r>
              <a:rPr lang="ru-RU" sz="2000" dirty="0" smtClean="0"/>
              <a:t>пояснює почуття інших осіб і визнає їхнє право на вираження своїх почуттів.</a:t>
            </a:r>
            <a:endParaRPr lang="uk-UA" sz="2000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429256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" name="Picture 6" descr="C:\Users\Ольга\Desktop\15fdb46866a5e5126e24d9df90eeb25e.png"/>
          <p:cNvPicPr>
            <a:picLocks noChangeAspect="1" noChangeArrowheads="1"/>
          </p:cNvPicPr>
          <p:nvPr/>
        </p:nvPicPr>
        <p:blipFill>
          <a:blip r:embed="rId2"/>
          <a:srcRect l="27967"/>
          <a:stretch>
            <a:fillRect/>
          </a:stretch>
        </p:blipFill>
        <p:spPr bwMode="auto">
          <a:xfrm flipH="1">
            <a:off x="6643702" y="0"/>
            <a:ext cx="25003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68346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Перегляд відео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2828932"/>
          </a:xfrm>
        </p:spPr>
        <p:txBody>
          <a:bodyPr/>
          <a:lstStyle/>
          <a:p>
            <a:pPr algn="ctr"/>
            <a:r>
              <a:rPr lang="uk-UA" sz="2600" dirty="0" smtClean="0"/>
              <a:t>«Упізнай свято»</a:t>
            </a:r>
            <a:endParaRPr lang="uk-UA" sz="2600" dirty="0" smtClean="0">
              <a:hlinkClick r:id="rId2"/>
            </a:endParaRPr>
          </a:p>
          <a:p>
            <a:pPr algn="ctr"/>
            <a:r>
              <a:rPr lang="en-US" sz="2600" dirty="0" smtClean="0">
                <a:hlinkClick r:id="rId2"/>
              </a:rPr>
              <a:t>https://www.youtube.com/watch?v=eshR6M7ulAs&amp;t=33s&amp;ab_channel=%D0%9B%D1%8E%D0%B4%D0%BC%D0%B8%D0%BB%D0%B0%D0%9C%D0%B0%D1%85%D0%B0%D0%BD%D1%8C%D0%BA%D0%BE%D0%B2%D0%B0</a:t>
            </a:r>
            <a:endParaRPr lang="uk-UA" sz="2600" dirty="0" smtClean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492899"/>
            <a:ext cx="2895600" cy="365125"/>
          </a:xfrm>
        </p:spPr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5" name="Picture 5" descr="C:\Users\Оля\Desktop\plenka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3929066"/>
            <a:ext cx="4812794" cy="261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Ольга\Desktop\images__1_-removebg-preview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7" y="4861395"/>
            <a:ext cx="3000364" cy="1996606"/>
          </a:xfrm>
          <a:prstGeom prst="rect">
            <a:avLst/>
          </a:prstGeom>
          <a:noFill/>
        </p:spPr>
      </p:pic>
      <p:pic>
        <p:nvPicPr>
          <p:cNvPr id="1028" name="Picture 4" descr="C:\Users\Ольга\Desktop\Без_названия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54" y="3214686"/>
            <a:ext cx="1428760" cy="1823644"/>
          </a:xfrm>
          <a:prstGeom prst="rect">
            <a:avLst/>
          </a:prstGeom>
          <a:noFill/>
        </p:spPr>
      </p:pic>
      <p:pic>
        <p:nvPicPr>
          <p:cNvPr id="1029" name="Picture 5" descr="C:\Users\Ольга\Desktop\images__2_-removebg-preview (1).png"/>
          <p:cNvPicPr>
            <a:picLocks noChangeAspect="1" noChangeArrowheads="1"/>
          </p:cNvPicPr>
          <p:nvPr/>
        </p:nvPicPr>
        <p:blipFill>
          <a:blip r:embed="rId6"/>
          <a:srcRect l="5881"/>
          <a:stretch>
            <a:fillRect/>
          </a:stretch>
        </p:blipFill>
        <p:spPr bwMode="auto">
          <a:xfrm>
            <a:off x="0" y="4125567"/>
            <a:ext cx="2571736" cy="2732434"/>
          </a:xfrm>
          <a:prstGeom prst="rect">
            <a:avLst/>
          </a:prstGeom>
          <a:noFill/>
        </p:spPr>
      </p:pic>
      <p:pic>
        <p:nvPicPr>
          <p:cNvPr id="1026" name="Picture 2" descr="C:\Users\Ольга\Desktop\4642fcb974a5d8069f4ae38ba5a14754_w20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5852" y="5057786"/>
            <a:ext cx="571504" cy="685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274638"/>
            <a:ext cx="6543692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Поміркуймо! </a:t>
            </a:r>
            <a:endParaRPr lang="uk-UA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14489"/>
            <a:ext cx="8229600" cy="3143272"/>
          </a:xfrm>
        </p:spPr>
        <p:txBody>
          <a:bodyPr/>
          <a:lstStyle/>
          <a:p>
            <a:r>
              <a:rPr lang="ru-RU" sz="2800" dirty="0" smtClean="0"/>
              <a:t>Поясніть, на підставі яких міркувань ви виокремили релігійні свята в попередньому завданні. Дайте відповіді на запитання:</a:t>
            </a:r>
          </a:p>
          <a:p>
            <a:pPr>
              <a:buFontTx/>
              <a:buChar char="-"/>
            </a:pPr>
            <a:r>
              <a:rPr lang="ru-RU" sz="2800" dirty="0" smtClean="0"/>
              <a:t>Які із цих свят святкують християни, які  — мусульмани і які — юдеї? </a:t>
            </a:r>
          </a:p>
          <a:p>
            <a:pPr>
              <a:buFontTx/>
              <a:buChar char="-"/>
            </a:pPr>
            <a:r>
              <a:rPr lang="ru-RU" sz="2800" dirty="0" smtClean="0"/>
              <a:t>Які ще релігії чи конфесії ви знаєте?</a:t>
            </a:r>
            <a:endParaRPr lang="uk-UA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429124" y="6492875"/>
            <a:ext cx="2895600" cy="365125"/>
          </a:xfrm>
        </p:spPr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6146" name="Picture 2" descr="C:\Users\Ольга\Desktop\216182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43050" cy="1643050"/>
          </a:xfrm>
          <a:prstGeom prst="rect">
            <a:avLst/>
          </a:prstGeom>
          <a:noFill/>
        </p:spPr>
      </p:pic>
      <p:pic>
        <p:nvPicPr>
          <p:cNvPr id="6147" name="Picture 3" descr="C:\Users\Ольга\Desktop\Без_названия-removebg-preview 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19" y="3857619"/>
            <a:ext cx="3000381" cy="3000381"/>
          </a:xfrm>
          <a:prstGeom prst="rect">
            <a:avLst/>
          </a:prstGeom>
          <a:noFill/>
        </p:spPr>
      </p:pic>
      <p:pic>
        <p:nvPicPr>
          <p:cNvPr id="6148" name="Picture 4" descr="C:\Users\Ольга\Desktop\580b585b2edbce24c47b2a83.png"/>
          <p:cNvPicPr>
            <a:picLocks noChangeAspect="1" noChangeArrowheads="1"/>
          </p:cNvPicPr>
          <p:nvPr/>
        </p:nvPicPr>
        <p:blipFill>
          <a:blip r:embed="rId4"/>
          <a:srcRect r="15625"/>
          <a:stretch>
            <a:fillRect/>
          </a:stretch>
        </p:blipFill>
        <p:spPr bwMode="auto">
          <a:xfrm flipH="1">
            <a:off x="0" y="4389177"/>
            <a:ext cx="1928794" cy="2468823"/>
          </a:xfrm>
          <a:prstGeom prst="rect">
            <a:avLst/>
          </a:prstGeom>
          <a:noFill/>
        </p:spPr>
      </p:pic>
      <p:pic>
        <p:nvPicPr>
          <p:cNvPr id="6149" name="Picture 5" descr="C:\Users\Ольга\Desktop\1681063431_pictures-pibig-info-p-meditatsiya-illyustratsiya-krasivo-1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5984" y="4489149"/>
            <a:ext cx="3561281" cy="2368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274638"/>
            <a:ext cx="6400816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Підготуйте розповідь про відвідини релігійного свята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71612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Як називається свято, чому воно присвячене? </a:t>
            </a:r>
          </a:p>
          <a:p>
            <a:r>
              <a:rPr lang="ru-RU" sz="2800" dirty="0" smtClean="0"/>
              <a:t>Вірянам потрібне запрошення на свято чи можна приходити без запрошення? </a:t>
            </a:r>
          </a:p>
          <a:p>
            <a:r>
              <a:rPr lang="ru-RU" sz="2800" dirty="0" smtClean="0"/>
              <a:t>Чи можна на це свято приходити представникам іншої релігії, культури? </a:t>
            </a:r>
          </a:p>
          <a:p>
            <a:r>
              <a:rPr lang="ru-RU" sz="2800" dirty="0" smtClean="0"/>
              <a:t>Який одяг не можна вдягати гостям чи учасникам цього свята?</a:t>
            </a:r>
          </a:p>
          <a:p>
            <a:r>
              <a:rPr lang="ru-RU" sz="2800" dirty="0" smtClean="0"/>
              <a:t>Чи необхідно приносити із собою якісь подарунки, частування?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5" name="Блок-схема: ручное управление 4"/>
          <p:cNvSpPr/>
          <p:nvPr/>
        </p:nvSpPr>
        <p:spPr>
          <a:xfrm flipV="1">
            <a:off x="571472" y="684062"/>
            <a:ext cx="1000132" cy="744674"/>
          </a:xfrm>
          <a:prstGeom prst="flowChartManualOpera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 rot="20970662" flipH="1">
            <a:off x="119412" y="285728"/>
            <a:ext cx="928694" cy="612648"/>
          </a:xfrm>
          <a:prstGeom prst="wedgeRoundRectCallout">
            <a:avLst>
              <a:gd name="adj1" fmla="val -20833"/>
              <a:gd name="adj2" fmla="val 95915"/>
              <a:gd name="adj3" fmla="val 16667"/>
            </a:avLst>
          </a:prstGeom>
          <a:solidFill>
            <a:srgbClr val="66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 rot="494076">
            <a:off x="1118110" y="428604"/>
            <a:ext cx="914400" cy="612648"/>
          </a:xfrm>
          <a:prstGeom prst="wedgeRoundRectCallout">
            <a:avLst>
              <a:gd name="adj1" fmla="val -20833"/>
              <a:gd name="adj2" fmla="val 95915"/>
              <a:gd name="adj3" fmla="val 16667"/>
            </a:avLst>
          </a:prstGeom>
          <a:solidFill>
            <a:srgbClr val="66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C:\Users\Ольга\Desktop\Без_названия__1_-removebg-preview.png"/>
          <p:cNvPicPr>
            <a:picLocks noChangeAspect="1" noChangeArrowheads="1"/>
          </p:cNvPicPr>
          <p:nvPr/>
        </p:nvPicPr>
        <p:blipFill>
          <a:blip r:embed="rId2"/>
          <a:srcRect b="17857"/>
          <a:stretch>
            <a:fillRect/>
          </a:stretch>
        </p:blipFill>
        <p:spPr bwMode="auto">
          <a:xfrm flipH="1">
            <a:off x="6274061" y="4500571"/>
            <a:ext cx="2869939" cy="2357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274638"/>
            <a:ext cx="6400816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Підготуйте розповідь про відвідини релігійного свята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42" y="1571612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Як правильно привітатись і привітати господарів оселі та інших гостей свята? </a:t>
            </a:r>
          </a:p>
          <a:p>
            <a:r>
              <a:rPr lang="ru-RU" sz="2800" dirty="0" smtClean="0"/>
              <a:t>Що потрібно знати гостям про особливості святкування? </a:t>
            </a:r>
          </a:p>
          <a:p>
            <a:r>
              <a:rPr lang="ru-RU" sz="2800" dirty="0" smtClean="0"/>
              <a:t>Як влаштовується пригощання під час свята? </a:t>
            </a:r>
          </a:p>
          <a:p>
            <a:r>
              <a:rPr lang="ru-RU" sz="2800" dirty="0" smtClean="0"/>
              <a:t>Які бувають розваги? Чи можна в них брати участь хлопчикам і дівчаткам? </a:t>
            </a:r>
          </a:p>
          <a:p>
            <a:r>
              <a:rPr lang="ru-RU" sz="2800" dirty="0" smtClean="0"/>
              <a:t>Як правильно подякувати господарям, попрощатися й піти?</a:t>
            </a:r>
            <a:endParaRPr lang="uk-UA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5" name="Блок-схема: ручное управление 4"/>
          <p:cNvSpPr/>
          <p:nvPr/>
        </p:nvSpPr>
        <p:spPr>
          <a:xfrm flipV="1">
            <a:off x="571472" y="684062"/>
            <a:ext cx="1000132" cy="744674"/>
          </a:xfrm>
          <a:prstGeom prst="flowChartManualOpera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 rot="20970662" flipH="1">
            <a:off x="119412" y="285728"/>
            <a:ext cx="928694" cy="612648"/>
          </a:xfrm>
          <a:prstGeom prst="wedgeRoundRectCallout">
            <a:avLst>
              <a:gd name="adj1" fmla="val -20833"/>
              <a:gd name="adj2" fmla="val 95915"/>
              <a:gd name="adj3" fmla="val 16667"/>
            </a:avLst>
          </a:prstGeom>
          <a:solidFill>
            <a:srgbClr val="66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 rot="494076">
            <a:off x="1118110" y="428604"/>
            <a:ext cx="914400" cy="612648"/>
          </a:xfrm>
          <a:prstGeom prst="wedgeRoundRectCallout">
            <a:avLst>
              <a:gd name="adj1" fmla="val -20833"/>
              <a:gd name="adj2" fmla="val 95915"/>
              <a:gd name="adj3" fmla="val 16667"/>
            </a:avLst>
          </a:prstGeom>
          <a:solidFill>
            <a:srgbClr val="66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C:\Users\Ольга\Desktop\images-removebg-preview.png"/>
          <p:cNvPicPr>
            <a:picLocks noChangeAspect="1" noChangeArrowheads="1"/>
          </p:cNvPicPr>
          <p:nvPr/>
        </p:nvPicPr>
        <p:blipFill>
          <a:blip r:embed="rId2"/>
          <a:srcRect r="7175" b="12294"/>
          <a:stretch>
            <a:fillRect/>
          </a:stretch>
        </p:blipFill>
        <p:spPr bwMode="auto">
          <a:xfrm>
            <a:off x="5786445" y="4746910"/>
            <a:ext cx="3357555" cy="2111090"/>
          </a:xfrm>
          <a:prstGeom prst="rect">
            <a:avLst/>
          </a:prstGeom>
          <a:noFill/>
        </p:spPr>
      </p:pic>
      <p:pic>
        <p:nvPicPr>
          <p:cNvPr id="7172" name="Picture 4" descr="C:\Users\Ольга\Desktop\images__1_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57511"/>
            <a:ext cx="1428728" cy="15004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цікаво!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2257428"/>
          </a:xfrm>
        </p:spPr>
        <p:txBody>
          <a:bodyPr/>
          <a:lstStyle/>
          <a:p>
            <a:pPr algn="ctr"/>
            <a:r>
              <a:rPr lang="ru-RU" dirty="0" smtClean="0"/>
              <a:t>Якщо вам цікаво більше дізнатися про релігійні свята та звичаї в різних культурах, можете перейти за QR-кодами і прочитати.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48036" y="6356350"/>
            <a:ext cx="2895600" cy="365125"/>
          </a:xfrm>
        </p:spPr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58631" t="57217" r="35860" b="33177"/>
          <a:stretch>
            <a:fillRect/>
          </a:stretch>
        </p:blipFill>
        <p:spPr bwMode="auto">
          <a:xfrm>
            <a:off x="3357554" y="3429000"/>
            <a:ext cx="269607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C:\Users\Ольга\Desktop\of-photography-cross-illustration-jesus-carry-the-jesus-suffering-clipart-11563325506suvz5t0ywu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3" y="2674885"/>
            <a:ext cx="1785918" cy="1825685"/>
          </a:xfrm>
          <a:prstGeom prst="rect">
            <a:avLst/>
          </a:prstGeom>
          <a:noFill/>
        </p:spPr>
      </p:pic>
      <p:pic>
        <p:nvPicPr>
          <p:cNvPr id="7" name="Picture 4" descr="C:\Users\Ольга\Desktop\pngimg.com_-_islam_PNG28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071810"/>
            <a:ext cx="1706367" cy="1643074"/>
          </a:xfrm>
          <a:prstGeom prst="rect">
            <a:avLst/>
          </a:prstGeom>
          <a:noFill/>
        </p:spPr>
      </p:pic>
      <p:pic>
        <p:nvPicPr>
          <p:cNvPr id="8" name="Picture 5" descr="C:\Users\Ольга\Desktop\images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2786058"/>
            <a:ext cx="928694" cy="665856"/>
          </a:xfrm>
          <a:prstGeom prst="rect">
            <a:avLst/>
          </a:prstGeom>
          <a:noFill/>
        </p:spPr>
      </p:pic>
      <p:pic>
        <p:nvPicPr>
          <p:cNvPr id="9" name="Picture 6" descr="C:\Users\Ольга\Desktop\images-removebg-preview.png"/>
          <p:cNvPicPr>
            <a:picLocks noChangeAspect="1" noChangeArrowheads="1"/>
          </p:cNvPicPr>
          <p:nvPr/>
        </p:nvPicPr>
        <p:blipFill>
          <a:blip r:embed="rId6"/>
          <a:srcRect l="23334" r="23333"/>
          <a:stretch>
            <a:fillRect/>
          </a:stretch>
        </p:blipFill>
        <p:spPr bwMode="auto">
          <a:xfrm>
            <a:off x="6215074" y="4000503"/>
            <a:ext cx="1731816" cy="2857497"/>
          </a:xfrm>
          <a:prstGeom prst="rect">
            <a:avLst/>
          </a:prstGeom>
          <a:noFill/>
        </p:spPr>
      </p:pic>
      <p:pic>
        <p:nvPicPr>
          <p:cNvPr id="10" name="Picture 7" descr="C:\Users\Ольга\Desktop\Golden-Buddha-PNG-High-Quality-Image.png"/>
          <p:cNvPicPr>
            <a:picLocks noChangeAspect="1" noChangeArrowheads="1"/>
          </p:cNvPicPr>
          <p:nvPr/>
        </p:nvPicPr>
        <p:blipFill>
          <a:blip r:embed="rId7" cstate="print"/>
          <a:srcRect l="9123" r="8395" b="10698"/>
          <a:stretch>
            <a:fillRect/>
          </a:stretch>
        </p:blipFill>
        <p:spPr bwMode="auto">
          <a:xfrm>
            <a:off x="1357290" y="3952531"/>
            <a:ext cx="1928826" cy="2905469"/>
          </a:xfrm>
          <a:prstGeom prst="rect">
            <a:avLst/>
          </a:prstGeom>
          <a:noFill/>
        </p:spPr>
      </p:pic>
      <p:pic>
        <p:nvPicPr>
          <p:cNvPr id="11" name="Picture 2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0" y="0"/>
            <a:ext cx="863040" cy="115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Дітям про Великодні традиції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285752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2300" dirty="0" smtClean="0"/>
              <a:t>https://www.google.com/search?q=%D0%BD%D0%B0%D0%B2%D1%87%D0%B0%D0%BB%D1%8C%D0%BD%D0%B5+%D0%B2%D1%96%D0%B4%D0%B5%D0%BE+%D1%85%D1%80%D0%B8%D1%81%D1%82%D0%B8%D1%8F%D0%BD%D1%81%D1%8C%D0%BA%D0%B2+%D1%82%D1%80%D0%B0%D1%86%D0%B8%D1%86%D1%96%D1%97&amp;oq=%D0%BD%D0%B0%D0%B2&amp;gs_lcrp=EgZjaHJvbWUqBggAEEUYOzIGCAAQRRg7MgYIARBFGDsyCAgCEEUYJxg7MgYIAxAjGCcyBggEEEUYOTIJCAUQABhDGIoFMgkIBhAAGEMYigUyCQgHEAAYQxiKBTIHCAgQLhiABDIJCAkQABhDGIoF0gEJMzIzMWowajE1qAIAsAIA&amp;sourceid=chrome&amp;ie=UTF-8#fpstate=ive&amp;vld=cid:25e447ef,vid:WgdkXg3ZMtc,st:0</a:t>
            </a:r>
            <a:endParaRPr lang="uk-UA" sz="2300" dirty="0" smtClean="0"/>
          </a:p>
          <a:p>
            <a:pPr algn="ctr">
              <a:buNone/>
            </a:pPr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43240" y="6492899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9" name="Picture 5" descr="C:\Users\Оля\Desktop\plenka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4286256"/>
            <a:ext cx="3274900" cy="1777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C:\Users\User\Desktop\170271.001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3898209"/>
            <a:ext cx="3857621" cy="2959791"/>
          </a:xfrm>
          <a:prstGeom prst="rect">
            <a:avLst/>
          </a:prstGeom>
          <a:noFill/>
        </p:spPr>
      </p:pic>
      <p:pic>
        <p:nvPicPr>
          <p:cNvPr id="5124" name="Picture 4" descr="C:\Users\User\Desktop\170271.014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57696"/>
            <a:ext cx="2500317" cy="2400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Обрядові страви в українській народній культурі</a:t>
            </a:r>
            <a:endParaRPr lang="ru-RU" sz="36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3471874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/>
              <a:t>Стор. 65, вправа 4:</a:t>
            </a:r>
          </a:p>
          <a:p>
            <a:pPr algn="ctr"/>
            <a:r>
              <a:rPr lang="ru-RU" sz="2800" dirty="0" smtClean="0"/>
              <a:t>За старих часів на свята в кожному куточку України вдома готували безліч виробів з борошна, які використовувалися під час ритуалів та обрядових дій. Так, на Василя обов’язково пекли короваї, калачі, книші, якими віддарювали колядників.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14678" y="6492899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10242" name="Picture 2" descr="C:\Users\Ольга\Desktop\foto-i-kartinki-korovaju-26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8035" y="4400572"/>
            <a:ext cx="2609850" cy="2171700"/>
          </a:xfrm>
          <a:prstGeom prst="rect">
            <a:avLst/>
          </a:prstGeom>
          <a:noFill/>
        </p:spPr>
      </p:pic>
      <p:pic>
        <p:nvPicPr>
          <p:cNvPr id="10243" name="Picture 3" descr="C:\Users\Ольга\Desktop\images-removebg-preview 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5428307"/>
            <a:ext cx="2090734" cy="1429693"/>
          </a:xfrm>
          <a:prstGeom prst="rect">
            <a:avLst/>
          </a:prstGeom>
          <a:noFill/>
        </p:spPr>
      </p:pic>
      <p:pic>
        <p:nvPicPr>
          <p:cNvPr id="10244" name="Picture 4" descr="C:\Users\Ольга\Desktop\kalachi-022-removebg-preview.png"/>
          <p:cNvPicPr>
            <a:picLocks noChangeAspect="1" noChangeArrowheads="1"/>
          </p:cNvPicPr>
          <p:nvPr/>
        </p:nvPicPr>
        <p:blipFill>
          <a:blip r:embed="rId4"/>
          <a:srcRect t="18385" b="17000"/>
          <a:stretch>
            <a:fillRect/>
          </a:stretch>
        </p:blipFill>
        <p:spPr bwMode="auto">
          <a:xfrm>
            <a:off x="6215074" y="4492344"/>
            <a:ext cx="2928926" cy="2365656"/>
          </a:xfrm>
          <a:prstGeom prst="rect">
            <a:avLst/>
          </a:prstGeom>
          <a:noFill/>
        </p:spPr>
      </p:pic>
      <p:pic>
        <p:nvPicPr>
          <p:cNvPr id="10245" name="Picture 5" descr="C:\Users\Ольга\Desktop\images__1_-removebg-preview 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71942"/>
            <a:ext cx="1887854" cy="1559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Обрядові страви в українській народній культурі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7620" y="1571612"/>
            <a:ext cx="4829180" cy="45259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На свято Сорока святих, </a:t>
            </a:r>
            <a:r>
              <a:rPr lang="ru-RU" sz="2800" dirty="0" err="1" smtClean="0"/>
              <a:t>щоб</a:t>
            </a:r>
            <a:r>
              <a:rPr lang="ru-RU" sz="2800" dirty="0" smtClean="0"/>
              <a:t> закликати весну, пекли солодке печиво у вигляді пташок, яке називали «жайворонками». А перед Великоднем виготовляли паски (за старих часів їх називали «бабами») та писанки.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11266" name="Picture 2" descr="C:\Users\Ольга\Desktop\images__2_-removebg-preview.png"/>
          <p:cNvPicPr>
            <a:picLocks noChangeAspect="1" noChangeArrowheads="1"/>
          </p:cNvPicPr>
          <p:nvPr/>
        </p:nvPicPr>
        <p:blipFill>
          <a:blip r:embed="rId2"/>
          <a:srcRect b="13111"/>
          <a:stretch>
            <a:fillRect/>
          </a:stretch>
        </p:blipFill>
        <p:spPr bwMode="auto">
          <a:xfrm>
            <a:off x="0" y="3643314"/>
            <a:ext cx="4312246" cy="3214686"/>
          </a:xfrm>
          <a:prstGeom prst="rect">
            <a:avLst/>
          </a:prstGeom>
          <a:noFill/>
        </p:spPr>
      </p:pic>
      <p:pic>
        <p:nvPicPr>
          <p:cNvPr id="11267" name="Picture 3" descr="C:\Users\Ольга\Desktop\1457330969_happy-easter-6-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550125"/>
            <a:ext cx="2500330" cy="2664693"/>
          </a:xfrm>
          <a:prstGeom prst="rect">
            <a:avLst/>
          </a:prstGeom>
          <a:noFill/>
        </p:spPr>
      </p:pic>
      <p:pic>
        <p:nvPicPr>
          <p:cNvPr id="11269" name="Picture 5" descr="C:\Users\Ольга\Desktop\javoronki-iz-testa_1619847156_20_max-removebg-preview.png"/>
          <p:cNvPicPr>
            <a:picLocks noChangeAspect="1" noChangeArrowheads="1"/>
          </p:cNvPicPr>
          <p:nvPr/>
        </p:nvPicPr>
        <p:blipFill>
          <a:blip r:embed="rId4"/>
          <a:srcRect l="68382" b="15385"/>
          <a:stretch>
            <a:fillRect/>
          </a:stretch>
        </p:blipFill>
        <p:spPr bwMode="auto">
          <a:xfrm>
            <a:off x="0" y="1357298"/>
            <a:ext cx="1321335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Обрядові страви в українській народній культурі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06" y="1600200"/>
            <a:ext cx="5114932" cy="497207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dirty="0" smtClean="0"/>
              <a:t>В українській культурі є й інші відомі обрядові страви. Так, з хлібом-сіллю здавна зустрічали гостей. Короваєм із «шишками» в деяких регіонах України пригощали гостей на весіллі. А ще готували кутю, вареники із сиром, млинці тощо. Деякі традиції збереглися й до сьогодні.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12290" name="Picture 2" descr="C:\Users\Ольга\Desktop\images__2_-removebg-preview (1).png"/>
          <p:cNvPicPr>
            <a:picLocks noChangeAspect="1" noChangeArrowheads="1"/>
          </p:cNvPicPr>
          <p:nvPr/>
        </p:nvPicPr>
        <p:blipFill>
          <a:blip r:embed="rId2"/>
          <a:srcRect r="10840"/>
          <a:stretch>
            <a:fillRect/>
          </a:stretch>
        </p:blipFill>
        <p:spPr bwMode="auto">
          <a:xfrm>
            <a:off x="6715140" y="857232"/>
            <a:ext cx="2428860" cy="1676400"/>
          </a:xfrm>
          <a:prstGeom prst="rect">
            <a:avLst/>
          </a:prstGeom>
          <a:noFill/>
        </p:spPr>
      </p:pic>
      <p:pic>
        <p:nvPicPr>
          <p:cNvPr id="12291" name="Picture 3" descr="C:\Users\Ольга\Desktop\images__1_-removebg-preview (2).png"/>
          <p:cNvPicPr>
            <a:picLocks noChangeAspect="1" noChangeArrowheads="1"/>
          </p:cNvPicPr>
          <p:nvPr/>
        </p:nvPicPr>
        <p:blipFill>
          <a:blip r:embed="rId3"/>
          <a:srcRect b="12294"/>
          <a:stretch>
            <a:fillRect/>
          </a:stretch>
        </p:blipFill>
        <p:spPr bwMode="auto">
          <a:xfrm>
            <a:off x="6524625" y="5329215"/>
            <a:ext cx="2619375" cy="1528785"/>
          </a:xfrm>
          <a:prstGeom prst="rect">
            <a:avLst/>
          </a:prstGeom>
          <a:noFill/>
        </p:spPr>
      </p:pic>
      <p:pic>
        <p:nvPicPr>
          <p:cNvPr id="12292" name="Picture 4" descr="C:\Users\Ольга\Desktop\png-clipart-pierogi-vareniki-pierogi-vareniki-thumbnail-removebg-preview.png"/>
          <p:cNvPicPr>
            <a:picLocks noChangeAspect="1" noChangeArrowheads="1"/>
          </p:cNvPicPr>
          <p:nvPr/>
        </p:nvPicPr>
        <p:blipFill>
          <a:blip r:embed="rId4"/>
          <a:srcRect b="16346"/>
          <a:stretch>
            <a:fillRect/>
          </a:stretch>
        </p:blipFill>
        <p:spPr bwMode="auto">
          <a:xfrm>
            <a:off x="6629394" y="2571744"/>
            <a:ext cx="2514606" cy="1885960"/>
          </a:xfrm>
          <a:prstGeom prst="rect">
            <a:avLst/>
          </a:prstGeom>
          <a:noFill/>
        </p:spPr>
      </p:pic>
      <p:pic>
        <p:nvPicPr>
          <p:cNvPr id="12294" name="Picture 6" descr="C:\Users\Ольга\Desktop\Без_названия__1_-removebg-preview 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1071546"/>
            <a:ext cx="1743075" cy="2619375"/>
          </a:xfrm>
          <a:prstGeom prst="rect">
            <a:avLst/>
          </a:prstGeom>
          <a:noFill/>
        </p:spPr>
      </p:pic>
      <p:pic>
        <p:nvPicPr>
          <p:cNvPr id="12295" name="Picture 7" descr="C:\Users\Ольга\Desktop\kmmcvnpd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2357430"/>
            <a:ext cx="571504" cy="571504"/>
          </a:xfrm>
          <a:prstGeom prst="rect">
            <a:avLst/>
          </a:prstGeom>
          <a:noFill/>
        </p:spPr>
      </p:pic>
      <p:pic>
        <p:nvPicPr>
          <p:cNvPr id="11" name="Picture 7" descr="C:\Users\Ольга\Desktop\kmmcvnpd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639626">
            <a:off x="5000628" y="2000240"/>
            <a:ext cx="571504" cy="571504"/>
          </a:xfrm>
          <a:prstGeom prst="rect">
            <a:avLst/>
          </a:prstGeom>
          <a:noFill/>
        </p:spPr>
      </p:pic>
      <p:pic>
        <p:nvPicPr>
          <p:cNvPr id="12" name="Picture 7" descr="C:\Users\Ольга\Desktop\kmmcvnpd-removebg-preview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V="1">
            <a:off x="6796782" y="2143116"/>
            <a:ext cx="489861" cy="428628"/>
          </a:xfrm>
          <a:prstGeom prst="rect">
            <a:avLst/>
          </a:prstGeom>
          <a:noFill/>
        </p:spPr>
      </p:pic>
      <p:pic>
        <p:nvPicPr>
          <p:cNvPr id="12296" name="Picture 8" descr="C:\Users\Ольга\Desktop\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86314" y="3857628"/>
            <a:ext cx="2893238" cy="19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Бесіда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71546"/>
            <a:ext cx="8229600" cy="2614618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Які з обрядових страв, що згадані в тексті, ви бачили, або смакували, або готували? </a:t>
            </a:r>
          </a:p>
          <a:p>
            <a:r>
              <a:rPr lang="uk-UA" sz="2800" dirty="0" smtClean="0"/>
              <a:t>Розпитайте своїх близьких або рідних про те, які обрядові страви вони пам’ятають. Як і коли їх готували? Як їх уживали?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714480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1026" name="Picture 2" descr="C:\Users\User\Desktop\Лежень-_-весільний-обрядовий-хліб-480-282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22" y="5556935"/>
            <a:ext cx="2214578" cy="1301065"/>
          </a:xfrm>
          <a:prstGeom prst="rect">
            <a:avLst/>
          </a:prstGeom>
          <a:noFill/>
        </p:spPr>
      </p:pic>
      <p:pic>
        <p:nvPicPr>
          <p:cNvPr id="1027" name="Picture 3" descr="C:\Users\User\Desktop\53d4fc28a5773d8704666ce058fa7a4c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48260"/>
            <a:ext cx="2568623" cy="1709740"/>
          </a:xfrm>
          <a:prstGeom prst="rect">
            <a:avLst/>
          </a:prstGeom>
          <a:noFill/>
        </p:spPr>
      </p:pic>
      <p:pic>
        <p:nvPicPr>
          <p:cNvPr id="1028" name="Picture 4" descr="C:\Users\User\Desktop\fullsize__1_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3335281"/>
            <a:ext cx="5212053" cy="3522719"/>
          </a:xfrm>
          <a:prstGeom prst="rect">
            <a:avLst/>
          </a:prstGeom>
          <a:noFill/>
        </p:spPr>
      </p:pic>
      <p:pic>
        <p:nvPicPr>
          <p:cNvPr id="1029" name="Picture 5" descr="C:\Users\User\Desktop\1480959060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40170">
            <a:off x="511181" y="3411345"/>
            <a:ext cx="1617965" cy="1216283"/>
          </a:xfrm>
          <a:prstGeom prst="rect">
            <a:avLst/>
          </a:prstGeom>
          <a:noFill/>
        </p:spPr>
      </p:pic>
      <p:pic>
        <p:nvPicPr>
          <p:cNvPr id="1030" name="Picture 6" descr="C:\Users\User\Desktop\1357389980_z-pshenic-removebg-preview.png"/>
          <p:cNvPicPr>
            <a:picLocks noChangeAspect="1" noChangeArrowheads="1"/>
          </p:cNvPicPr>
          <p:nvPr/>
        </p:nvPicPr>
        <p:blipFill>
          <a:blip r:embed="rId6"/>
          <a:srcRect l="36250"/>
          <a:stretch>
            <a:fillRect/>
          </a:stretch>
        </p:blipFill>
        <p:spPr bwMode="auto">
          <a:xfrm>
            <a:off x="7429520" y="3000372"/>
            <a:ext cx="1442601" cy="1399227"/>
          </a:xfrm>
          <a:prstGeom prst="rect">
            <a:avLst/>
          </a:prstGeom>
          <a:noFill/>
        </p:spPr>
      </p:pic>
      <p:pic>
        <p:nvPicPr>
          <p:cNvPr id="1031" name="Picture 7" descr="C:\Users\User\Desktop\dsc0009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4957642">
            <a:off x="7039598" y="3531580"/>
            <a:ext cx="1211132" cy="1142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++++++.jpg"/>
          <p:cNvPicPr>
            <a:picLocks noChangeAspect="1" noChangeArrowheads="1"/>
          </p:cNvPicPr>
          <p:nvPr/>
        </p:nvPicPr>
        <p:blipFill>
          <a:blip r:embed="rId2"/>
          <a:srcRect b="40707"/>
          <a:stretch>
            <a:fillRect/>
          </a:stretch>
        </p:blipFill>
        <p:spPr bwMode="auto">
          <a:xfrm>
            <a:off x="0" y="0"/>
            <a:ext cx="916158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8794" y="0"/>
            <a:ext cx="7215206" cy="3143248"/>
          </a:xfrm>
        </p:spPr>
        <p:txBody>
          <a:bodyPr>
            <a:normAutofit/>
          </a:bodyPr>
          <a:lstStyle/>
          <a:p>
            <a:pPr lvl="0"/>
            <a:r>
              <a:rPr lang="uk-UA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Розділ 2. </a:t>
            </a:r>
            <a:br>
              <a:rPr lang="uk-UA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в спільноті.</a:t>
            </a:r>
            <a:r>
              <a:rPr lang="uk-UA" sz="38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8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8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уроку:</a:t>
            </a:r>
            <a:br>
              <a:rPr lang="uk-UA" sz="38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8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Етикет під час релігійних свят у різних культурах</a:t>
            </a:r>
            <a:endParaRPr lang="ru-RU" sz="38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28794" y="6421461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6" name="Picture 2" descr="C:\Users\Ольга\Desktop\free-png.ru-60-340x316.png"/>
          <p:cNvPicPr>
            <a:picLocks noChangeAspect="1" noChangeArrowheads="1"/>
          </p:cNvPicPr>
          <p:nvPr/>
        </p:nvPicPr>
        <p:blipFill>
          <a:blip r:embed="rId3"/>
          <a:srcRect r="14896"/>
          <a:stretch>
            <a:fillRect/>
          </a:stretch>
        </p:blipFill>
        <p:spPr bwMode="auto">
          <a:xfrm>
            <a:off x="5643570" y="3035179"/>
            <a:ext cx="3500462" cy="3822822"/>
          </a:xfrm>
          <a:prstGeom prst="rect">
            <a:avLst/>
          </a:prstGeom>
          <a:noFill/>
        </p:spPr>
      </p:pic>
      <p:pic>
        <p:nvPicPr>
          <p:cNvPr id="4" name="Picture 2" descr="C:\Users\Ольга\Desktop\Картинки КД\free-png.ru-12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1191" y="6429396"/>
            <a:ext cx="616693" cy="431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71414"/>
            <a:ext cx="6929486" cy="857256"/>
          </a:xfrm>
        </p:spPr>
        <p:txBody>
          <a:bodyPr>
            <a:normAutofit/>
          </a:bodyPr>
          <a:lstStyle/>
          <a:p>
            <a:pPr lvl="0"/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3"/>
            <a:ext cx="8229600" cy="928694"/>
          </a:xfrm>
        </p:spPr>
        <p:txBody>
          <a:bodyPr>
            <a:normAutofit/>
          </a:bodyPr>
          <a:lstStyle/>
          <a:p>
            <a:pPr lvl="0" algn="ctr"/>
            <a:r>
              <a:rPr lang="uk-UA" dirty="0" smtClean="0"/>
              <a:t>Стор. 65 - 66.</a:t>
            </a:r>
            <a:endParaRPr lang="ru-RU" dirty="0" smtClean="0"/>
          </a:p>
        </p:txBody>
      </p:sp>
      <p:pic>
        <p:nvPicPr>
          <p:cNvPr id="15" name="Picture 2" descr="C:\Users\Ольга\Desktop\букви\09aadcd3ec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357289" y="1437225"/>
            <a:ext cx="1925779" cy="2774245"/>
          </a:xfrm>
          <a:prstGeom prst="rect">
            <a:avLst/>
          </a:prstGeom>
          <a:noFill/>
        </p:spPr>
      </p:pic>
      <p:pic>
        <p:nvPicPr>
          <p:cNvPr id="16" name="Picture 2" descr="C:\Users\Ольга\Desktop\букви\0_d4c9a_8a6e5b3b_orig.png"/>
          <p:cNvPicPr>
            <a:picLocks noChangeAspect="1" noChangeArrowheads="1"/>
          </p:cNvPicPr>
          <p:nvPr/>
        </p:nvPicPr>
        <p:blipFill>
          <a:blip r:embed="rId3"/>
          <a:srcRect r="17303"/>
          <a:stretch>
            <a:fillRect/>
          </a:stretch>
        </p:blipFill>
        <p:spPr bwMode="auto">
          <a:xfrm flipH="1">
            <a:off x="0" y="3714728"/>
            <a:ext cx="2285984" cy="3143272"/>
          </a:xfrm>
          <a:prstGeom prst="rect">
            <a:avLst/>
          </a:prstGeom>
          <a:noFill/>
        </p:spPr>
      </p:pic>
      <p:pic>
        <p:nvPicPr>
          <p:cNvPr id="17" name="Picture 2" descr="C:\Users\Ольга\Desktop\free-png.ru-4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1" y="3529570"/>
            <a:ext cx="2143109" cy="3328430"/>
          </a:xfrm>
          <a:prstGeom prst="rect">
            <a:avLst/>
          </a:prstGeom>
          <a:noFill/>
        </p:spPr>
      </p:pic>
      <p:pic>
        <p:nvPicPr>
          <p:cNvPr id="13" name="Picture 5" descr="C:\Users\Ольга\Desktop\free-png.ru-71.png"/>
          <p:cNvPicPr>
            <a:picLocks noChangeAspect="1" noChangeArrowheads="1"/>
          </p:cNvPicPr>
          <p:nvPr/>
        </p:nvPicPr>
        <p:blipFill>
          <a:blip r:embed="rId5"/>
          <a:srcRect r="13123"/>
          <a:stretch>
            <a:fillRect/>
          </a:stretch>
        </p:blipFill>
        <p:spPr bwMode="auto">
          <a:xfrm flipH="1">
            <a:off x="3214677" y="3139879"/>
            <a:ext cx="2714644" cy="3718121"/>
          </a:xfrm>
          <a:prstGeom prst="rect">
            <a:avLst/>
          </a:prstGeom>
          <a:noFill/>
        </p:spPr>
      </p:pic>
      <p:pic>
        <p:nvPicPr>
          <p:cNvPr id="11" name="Picture 2" descr="E:\2023-2024 н.р\2 КУЛЬТУРА ДОБРОСУСІДСТВА\6 клас\УРОКИ 6 кл 2023-2024\підр.6 кл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106314" cy="1541464"/>
          </a:xfrm>
          <a:prstGeom prst="rect">
            <a:avLst/>
          </a:prstGeom>
          <a:noFill/>
        </p:spPr>
      </p:pic>
      <p:pic>
        <p:nvPicPr>
          <p:cNvPr id="12" name="Picture 2" descr="C:\Users\Ольга\Desktop\Без_названия-removebg-preview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5500694" y="1142984"/>
            <a:ext cx="2433661" cy="2889193"/>
          </a:xfrm>
          <a:prstGeom prst="rect">
            <a:avLst/>
          </a:prstGeom>
          <a:noFill/>
        </p:spPr>
      </p:pic>
      <p:pic>
        <p:nvPicPr>
          <p:cNvPr id="14" name="Picture 6" descr="C:\Users\Ольга\Desktop\5555\1639209701_1-papik-pro-p-klipart-noutbuk-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7741874">
            <a:off x="5620869" y="2262417"/>
            <a:ext cx="714856" cy="716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Корисні інформації</a:t>
            </a:r>
            <a:endParaRPr lang="uk-UA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71546"/>
            <a:ext cx="8229600" cy="4840303"/>
          </a:xfrm>
        </p:spPr>
        <p:txBody>
          <a:bodyPr>
            <a:normAutofit/>
          </a:bodyPr>
          <a:lstStyle/>
          <a:p>
            <a:pPr algn="ctr"/>
            <a:r>
              <a:rPr lang="ru-RU" sz="2600" dirty="0" smtClean="0"/>
              <a:t>Якщо однокласники чи друзі запросили тебе на свято в ще не знайому тобі родину чи спільноту людей, зроби таке.</a:t>
            </a:r>
          </a:p>
          <a:p>
            <a:pPr>
              <a:buNone/>
            </a:pPr>
            <a:r>
              <a:rPr lang="uk-UA" sz="2600" dirty="0" smtClean="0"/>
              <a:t>1. Поцікався, чи узгоджене це запрошення з рідними однолітків, що тебе запросили, і попроси їхній телефон. </a:t>
            </a:r>
          </a:p>
          <a:p>
            <a:pPr>
              <a:buNone/>
            </a:pPr>
            <a:r>
              <a:rPr lang="uk-UA" sz="2600" dirty="0" smtClean="0"/>
              <a:t>2. Розкажи про запрошення своїм батькам чи особам, що їх замінюють, і дай телефон родини, що тебе запросила. Можливо, твої рідні мають уточнити певні питання, перш ніж дати тобі</a:t>
            </a:r>
          </a:p>
          <a:p>
            <a:pPr>
              <a:buNone/>
            </a:pPr>
            <a:r>
              <a:rPr lang="uk-UA" sz="2600" dirty="0" smtClean="0"/>
              <a:t>                       дозвіл на відвідування свята.</a:t>
            </a:r>
            <a:endParaRPr lang="uk-UA" sz="2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2050" name="Picture 2" descr="C:\Users\User\Desktop\pngtree-cartoon-man-and-woman-characters-in-speech-bubbles-talk-phone-picture-image_7825501.png"/>
          <p:cNvPicPr>
            <a:picLocks noChangeAspect="1" noChangeArrowheads="1"/>
          </p:cNvPicPr>
          <p:nvPr/>
        </p:nvPicPr>
        <p:blipFill>
          <a:blip r:embed="rId2"/>
          <a:srcRect l="54020" r="3750" b="11161"/>
          <a:stretch>
            <a:fillRect/>
          </a:stretch>
        </p:blipFill>
        <p:spPr bwMode="auto">
          <a:xfrm flipH="1">
            <a:off x="0" y="4657323"/>
            <a:ext cx="2143108" cy="2200677"/>
          </a:xfrm>
          <a:prstGeom prst="rect">
            <a:avLst/>
          </a:prstGeom>
          <a:noFill/>
        </p:spPr>
      </p:pic>
      <p:pic>
        <p:nvPicPr>
          <p:cNvPr id="6" name="Picture 2" descr="C:\Users\User\Desktop\pngtree-cartoon-man-and-woman-characters-in-speech-bubbles-talk-phone-picture-image_7825501.png"/>
          <p:cNvPicPr>
            <a:picLocks noChangeAspect="1" noChangeArrowheads="1"/>
          </p:cNvPicPr>
          <p:nvPr/>
        </p:nvPicPr>
        <p:blipFill>
          <a:blip r:embed="rId2"/>
          <a:srcRect l="3750" r="45980" b="10703"/>
          <a:stretch>
            <a:fillRect/>
          </a:stretch>
        </p:blipFill>
        <p:spPr bwMode="auto">
          <a:xfrm flipH="1">
            <a:off x="6786578" y="4907027"/>
            <a:ext cx="2357422" cy="1950973"/>
          </a:xfrm>
          <a:prstGeom prst="rect">
            <a:avLst/>
          </a:prstGeom>
          <a:noFill/>
        </p:spPr>
      </p:pic>
      <p:pic>
        <p:nvPicPr>
          <p:cNvPr id="2051" name="Picture 3" descr="C:\Users\User\Desktop\deti_kartinki_na_prozrachnom_fone_2_080909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8141" y="2285992"/>
            <a:ext cx="1775859" cy="157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Корисні інформації</a:t>
            </a:r>
            <a:endParaRPr lang="uk-UA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71546"/>
            <a:ext cx="8229600" cy="48403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3. Заздалегідь поцікався про особливості проведення свята. Щоб не пропустити чогось важливого, спирайся на перелік запитань, що містяться в завданні. Не забувай: в етикеті немає нічого неважливого і такого, чим можна знехтувати. </a:t>
            </a:r>
          </a:p>
          <a:p>
            <a:pPr>
              <a:buNone/>
            </a:pPr>
            <a:r>
              <a:rPr lang="ru-RU" sz="2800" dirty="0" smtClean="0"/>
              <a:t>4. Разом із дорослими добери одяг, що буде прийнятним під час події, і можливий чемний подарунок чи сувенір.</a:t>
            </a:r>
            <a:endParaRPr lang="uk-UA" sz="2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3074" name="Picture 2" descr="C:\Users\User\Desktop\5kkpbpmbo9mdtganpcww-removebg-preview.png"/>
          <p:cNvPicPr>
            <a:picLocks noChangeAspect="1" noChangeArrowheads="1"/>
          </p:cNvPicPr>
          <p:nvPr/>
        </p:nvPicPr>
        <p:blipFill>
          <a:blip r:embed="rId2"/>
          <a:srcRect l="19570" r="17371"/>
          <a:stretch>
            <a:fillRect/>
          </a:stretch>
        </p:blipFill>
        <p:spPr bwMode="auto">
          <a:xfrm>
            <a:off x="6286512" y="4480061"/>
            <a:ext cx="2857488" cy="2377939"/>
          </a:xfrm>
          <a:prstGeom prst="rect">
            <a:avLst/>
          </a:prstGeom>
          <a:noFill/>
        </p:spPr>
      </p:pic>
      <p:pic>
        <p:nvPicPr>
          <p:cNvPr id="3076" name="Picture 4" descr="C:\Users\User\Desktop\images__3_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5109147"/>
            <a:ext cx="3929090" cy="1748853"/>
          </a:xfrm>
          <a:prstGeom prst="rect">
            <a:avLst/>
          </a:prstGeom>
          <a:noFill/>
        </p:spPr>
      </p:pic>
      <p:pic>
        <p:nvPicPr>
          <p:cNvPr id="3077" name="Picture 5" descr="C:\Users\User\Desktop\hand-drawn-salat-illustration_23-2149265393-removebg-preview.png"/>
          <p:cNvPicPr>
            <a:picLocks noChangeAspect="1" noChangeArrowheads="1"/>
          </p:cNvPicPr>
          <p:nvPr/>
        </p:nvPicPr>
        <p:blipFill>
          <a:blip r:embed="rId4"/>
          <a:srcRect l="6500" b="21500"/>
          <a:stretch>
            <a:fillRect/>
          </a:stretch>
        </p:blipFill>
        <p:spPr bwMode="auto">
          <a:xfrm>
            <a:off x="0" y="4698844"/>
            <a:ext cx="2571736" cy="215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68346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Корисні інформації</a:t>
            </a:r>
            <a:endParaRPr lang="uk-UA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00108"/>
            <a:ext cx="8229600" cy="48403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700" dirty="0" smtClean="0"/>
              <a:t>5. Під час проведення свята придивляйся до поведінки присутніх і виконуй певні настанови господарів. Однак ти не маєш повністю наслідувати поведінку вірян, особливо те, що вони роблять під час релігійного ритуалу. </a:t>
            </a:r>
          </a:p>
          <a:p>
            <a:pPr>
              <a:buNone/>
            </a:pPr>
            <a:r>
              <a:rPr lang="uk-UA" sz="2700" dirty="0" smtClean="0"/>
              <a:t>6. Щось тобі може здатися незвичним, дивним чи незрозумілим, але буде дуже нечемно, якщо ти проявиш невдоволення, почнеш обговорювати чи висміювати те, що бачиш. </a:t>
            </a:r>
            <a:endParaRPr lang="uk-UA" sz="27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143504" y="6492899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4099" name="Picture 3" descr="C:\Users\User\Desktop\images__2_-removebg-preview 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33950"/>
            <a:ext cx="2381250" cy="1924050"/>
          </a:xfrm>
          <a:prstGeom prst="rect">
            <a:avLst/>
          </a:prstGeom>
          <a:noFill/>
        </p:spPr>
      </p:pic>
      <p:pic>
        <p:nvPicPr>
          <p:cNvPr id="4100" name="Picture 4" descr="C:\Users\User\Desktop\free-png.ru-7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4857736"/>
            <a:ext cx="2000264" cy="2000264"/>
          </a:xfrm>
          <a:prstGeom prst="rect">
            <a:avLst/>
          </a:prstGeom>
          <a:noFill/>
        </p:spPr>
      </p:pic>
      <p:pic>
        <p:nvPicPr>
          <p:cNvPr id="4101" name="Picture 5" descr="C:\Users\User\Desktop\southeast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000893" y="4414419"/>
            <a:ext cx="1928825" cy="2443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Закріплення вивченого матеріалу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57428"/>
          </a:xfrm>
        </p:spPr>
        <p:txBody>
          <a:bodyPr/>
          <a:lstStyle/>
          <a:p>
            <a:pPr algn="ctr"/>
            <a:r>
              <a:rPr lang="uk-UA" dirty="0" smtClean="0"/>
              <a:t>Гра </a:t>
            </a:r>
            <a:r>
              <a:rPr lang="uk-UA" smtClean="0"/>
              <a:t>«Складіть пазли»</a:t>
            </a:r>
            <a:endParaRPr lang="uk-UA" dirty="0" smtClean="0"/>
          </a:p>
          <a:p>
            <a:pPr algn="ctr"/>
            <a:r>
              <a:rPr lang="en-US" dirty="0" smtClean="0">
                <a:hlinkClick r:id="rId2"/>
              </a:rPr>
              <a:t>https://learningapps.org/watch?v=pgce71d2n24</a:t>
            </a:r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uk-UA" dirty="0" smtClean="0"/>
          </a:p>
        </p:txBody>
      </p:sp>
      <p:pic>
        <p:nvPicPr>
          <p:cNvPr id="4" name="Picture 5" descr="721637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4725" y="3505200"/>
            <a:ext cx="1412875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Ольга\Desktop\1647018966_1-kartinkin-net-p-kartinki-uchenikov-dlya-prezentatsii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14348" y="3031699"/>
            <a:ext cx="3643338" cy="3826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5828" y="116633"/>
            <a:ext cx="7886700" cy="954914"/>
          </a:xfrm>
          <a:noFill/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Дошка настрою</a:t>
            </a:r>
            <a:endParaRPr lang="ru-RU" sz="44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CC0099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  <p:pic>
        <p:nvPicPr>
          <p:cNvPr id="1026" name="Picture 2" descr="C:\Users\Ольга\Desktop\free-png.ru-3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785794"/>
            <a:ext cx="6215106" cy="5914479"/>
          </a:xfrm>
          <a:prstGeom prst="rect">
            <a:avLst/>
          </a:prstGeom>
          <a:noFill/>
        </p:spPr>
      </p:pic>
      <p:pic>
        <p:nvPicPr>
          <p:cNvPr id="8195" name="Picture 3" descr="C:\Users\Ольга\Desktop\букви\_005_yapfiles.ru.png"/>
          <p:cNvPicPr>
            <a:picLocks noChangeAspect="1" noChangeArrowheads="1"/>
          </p:cNvPicPr>
          <p:nvPr/>
        </p:nvPicPr>
        <p:blipFill>
          <a:blip r:embed="rId3" cstate="print"/>
          <a:srcRect l="13298" r="4521"/>
          <a:stretch>
            <a:fillRect/>
          </a:stretch>
        </p:blipFill>
        <p:spPr bwMode="auto">
          <a:xfrm>
            <a:off x="4643438" y="2714620"/>
            <a:ext cx="2579845" cy="1643074"/>
          </a:xfrm>
          <a:prstGeom prst="rect">
            <a:avLst/>
          </a:prstGeom>
          <a:noFill/>
        </p:spPr>
      </p:pic>
      <p:pic>
        <p:nvPicPr>
          <p:cNvPr id="8196" name="Picture 4" descr="C:\Users\Ольга\Desktop\1645708339_15-kartinkin-net-p-krasivie-kartinki-smailiki-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500570"/>
            <a:ext cx="1571636" cy="1571636"/>
          </a:xfrm>
          <a:prstGeom prst="rect">
            <a:avLst/>
          </a:prstGeom>
          <a:noFill/>
        </p:spPr>
      </p:pic>
      <p:pic>
        <p:nvPicPr>
          <p:cNvPr id="8197" name="Picture 5" descr="C:\Users\Ольга\Desktop\1576643035_1-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4714884"/>
            <a:ext cx="1571636" cy="1571636"/>
          </a:xfrm>
          <a:prstGeom prst="rect">
            <a:avLst/>
          </a:prstGeom>
          <a:noFill/>
        </p:spPr>
      </p:pic>
      <p:pic>
        <p:nvPicPr>
          <p:cNvPr id="8198" name="Picture 6" descr="C:\Users\Ольга\Desktop\1647724840_3-amiel-club-p-super-smailiki-kartinki-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2500306"/>
            <a:ext cx="2974813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льга\Desktop\1642499775_36-abrakadabra-fun-p-klipart-na-prozrachnom-fone-shkola-uchenik-61.png"/>
          <p:cNvPicPr>
            <a:picLocks noChangeAspect="1" noChangeArrowheads="1"/>
          </p:cNvPicPr>
          <p:nvPr/>
        </p:nvPicPr>
        <p:blipFill>
          <a:blip r:embed="rId2"/>
          <a:srcRect t="51983"/>
          <a:stretch>
            <a:fillRect/>
          </a:stretch>
        </p:blipFill>
        <p:spPr bwMode="auto">
          <a:xfrm>
            <a:off x="0" y="3532936"/>
            <a:ext cx="9144000" cy="332506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Домашня робота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3048"/>
          </a:xfrm>
        </p:spPr>
        <p:txBody>
          <a:bodyPr/>
          <a:lstStyle/>
          <a:p>
            <a:pPr algn="ctr"/>
            <a:r>
              <a:rPr lang="uk-UA" dirty="0" smtClean="0"/>
              <a:t>Стор. 67, вправа 6.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Джерела </a:t>
            </a:r>
            <a:r>
              <a:rPr lang="uk-UA" b="1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література</a:t>
            </a:r>
            <a:endParaRPr lang="ru-RU" b="1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hlinkClick r:id="rId2"/>
              </a:rPr>
              <a:t>https://www.calameo.com/read/006191963d289874a374e</a:t>
            </a:r>
            <a:endParaRPr lang="uk-UA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https://ua.izzi.digital/DOS/308410/352660.html</a:t>
            </a:r>
            <a:endParaRPr lang="uk-UA" dirty="0" smtClean="0">
              <a:hlinkClick r:id="rId2"/>
            </a:endParaRPr>
          </a:p>
          <a:p>
            <a:r>
              <a:rPr lang="en-US" dirty="0" smtClean="0">
                <a:hlinkClick r:id="rId3"/>
              </a:rPr>
              <a:t>https://kdukraine.com/app/uploads/2023/07/zbirka_new.pdf</a:t>
            </a:r>
            <a:endParaRPr lang="uk-UA" dirty="0" smtClean="0"/>
          </a:p>
          <a:p>
            <a:r>
              <a:rPr lang="en-US" dirty="0" smtClean="0">
                <a:hlinkClick r:id="rId4"/>
              </a:rPr>
              <a:t>http://wiki.kubg.edu.ua/%D0%94%D0%BE%D0%B7%D0%B2%D1%96%D0%BB%D0%BB%D1%8F</a:t>
            </a:r>
            <a:endParaRPr lang="uk-UA" dirty="0" smtClean="0"/>
          </a:p>
          <a:p>
            <a:r>
              <a:rPr lang="uk-UA" smtClean="0"/>
              <a:t>Культура </a:t>
            </a:r>
            <a:r>
              <a:rPr lang="uk-UA" dirty="0" smtClean="0"/>
              <a:t>добросусідства : підручн. для 6 класу  закладів загальної середньої освіти / М. Араджионі, Л. Гретченко, О. Козорог, Н. Лебідь, В. Потапова., І. Унгурян, З. Філончук – К. : Видавничий дім «Основа», 2023. – 143 с. : іл.  </a:t>
            </a:r>
          </a:p>
          <a:p>
            <a:pPr>
              <a:buNone/>
            </a:pPr>
            <a:endParaRPr lang="uk-UA" dirty="0" smtClean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Ольга\Desktop\free-png.ru-51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601" y="1163589"/>
            <a:ext cx="7848489" cy="548012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Мотивація до навчання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4000504"/>
            <a:ext cx="6500858" cy="212565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600" dirty="0" smtClean="0"/>
              <a:t>Пригадай, що ти вже знаєш за цією темою. </a:t>
            </a:r>
          </a:p>
          <a:p>
            <a:pPr algn="ctr"/>
            <a:r>
              <a:rPr lang="ru-RU" sz="3600" dirty="0" smtClean="0"/>
              <a:t>Чого саме ви очікуєте від </a:t>
            </a:r>
          </a:p>
          <a:p>
            <a:pPr algn="ctr">
              <a:buNone/>
            </a:pPr>
            <a:r>
              <a:rPr lang="ru-RU" sz="3600" dirty="0" smtClean="0"/>
              <a:t>  цього уроку?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" y="71414"/>
            <a:ext cx="4429156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</a:t>
            </a: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Асоціації</a:t>
            </a: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  <a:endParaRPr lang="uk-UA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786578" y="6492875"/>
            <a:ext cx="2357422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2051" name="Picture 3" descr="C:\Users\User\Desktop\17844908466b614e00320707a3fec4cb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12617"/>
            <a:ext cx="3500462" cy="2645383"/>
          </a:xfrm>
          <a:prstGeom prst="rect">
            <a:avLst/>
          </a:prstGeom>
          <a:noFill/>
        </p:spPr>
      </p:pic>
      <p:pic>
        <p:nvPicPr>
          <p:cNvPr id="2050" name="Picture 2" descr="C:\Users\Ольга\Desktop\Word_Art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0"/>
            <a:ext cx="6643702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Вправа «Я тобі дарую»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43372" y="1285860"/>
            <a:ext cx="4714908" cy="528641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За допомогою жестів і міміки демонструйте річ/почуття/якість, яку/яке хоче подарувати сусідам по парті. Отримувач/отримувачка подарунка має озвучити цю/це річ/почуття/якість, подякувати і подарувати свій подарунок.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14942" y="628652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2050" name="Picture 2" descr="C:\Users\Ольга\Desktop\50668040-6-removebg-preview.png"/>
          <p:cNvPicPr>
            <a:picLocks noChangeAspect="1" noChangeArrowheads="1"/>
          </p:cNvPicPr>
          <p:nvPr/>
        </p:nvPicPr>
        <p:blipFill>
          <a:blip r:embed="rId2"/>
          <a:srcRect b="2499"/>
          <a:stretch>
            <a:fillRect/>
          </a:stretch>
        </p:blipFill>
        <p:spPr bwMode="auto">
          <a:xfrm>
            <a:off x="71438" y="1061279"/>
            <a:ext cx="4214810" cy="3082101"/>
          </a:xfrm>
          <a:prstGeom prst="rect">
            <a:avLst/>
          </a:prstGeom>
          <a:noFill/>
        </p:spPr>
      </p:pic>
      <p:pic>
        <p:nvPicPr>
          <p:cNvPr id="2051" name="Picture 3" descr="C:\Users\Ольга\Desktop\images__1_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801643"/>
            <a:ext cx="1771651" cy="3056357"/>
          </a:xfrm>
          <a:prstGeom prst="rect">
            <a:avLst/>
          </a:prstGeom>
          <a:noFill/>
        </p:spPr>
      </p:pic>
      <p:pic>
        <p:nvPicPr>
          <p:cNvPr id="2052" name="Picture 4" descr="C:\Users\Ольга\Desktop\stock-vector-vector-illustration-cute-cartoon-little-girl-thinking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51" y="4071942"/>
            <a:ext cx="1301539" cy="2719366"/>
          </a:xfrm>
          <a:prstGeom prst="rect">
            <a:avLst/>
          </a:prstGeom>
          <a:noFill/>
        </p:spPr>
      </p:pic>
      <p:pic>
        <p:nvPicPr>
          <p:cNvPr id="2053" name="Picture 5" descr="C:\Users\Ольга\Desktop\with-gift-rubik-cube-mascot-cartoon-PCGPH9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5429264"/>
            <a:ext cx="1560313" cy="950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615130" cy="868346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Проблемні питання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857232"/>
            <a:ext cx="8229600" cy="495459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Що таке свято?</a:t>
            </a:r>
          </a:p>
          <a:p>
            <a:r>
              <a:rPr lang="ru-RU" sz="2800" dirty="0" smtClean="0"/>
              <a:t>Які бувають релігійні свята? </a:t>
            </a:r>
          </a:p>
          <a:p>
            <a:r>
              <a:rPr lang="ru-RU" sz="2800" dirty="0" smtClean="0"/>
              <a:t>Чим вони відрізняються від інших свят?  </a:t>
            </a:r>
          </a:p>
          <a:p>
            <a:r>
              <a:rPr lang="ru-RU" sz="2800" dirty="0" smtClean="0"/>
              <a:t>Чи заведено дарувати подарунки на релігійні свята?  </a:t>
            </a:r>
          </a:p>
          <a:p>
            <a:r>
              <a:rPr lang="ru-RU" sz="2800" dirty="0" smtClean="0"/>
              <a:t>Які обрядові страви можна скуштувати під час релігійних свят?  </a:t>
            </a:r>
          </a:p>
          <a:p>
            <a:r>
              <a:rPr lang="ru-RU" sz="2800" dirty="0" smtClean="0"/>
              <a:t>Яка поведінка і мовний етикет є доречними під час релігійних свят у різних культурах?</a:t>
            </a:r>
            <a:endParaRPr lang="ru-RU" sz="2800" dirty="0"/>
          </a:p>
        </p:txBody>
      </p:sp>
      <p:pic>
        <p:nvPicPr>
          <p:cNvPr id="3074" name="Picture 2" descr="C:\Users\Ольга\Desktop\339281_1-removebg-preview.png"/>
          <p:cNvPicPr>
            <a:picLocks noChangeAspect="1" noChangeArrowheads="1"/>
          </p:cNvPicPr>
          <p:nvPr/>
        </p:nvPicPr>
        <p:blipFill>
          <a:blip r:embed="rId2"/>
          <a:srcRect r="19444"/>
          <a:stretch>
            <a:fillRect/>
          </a:stretch>
        </p:blipFill>
        <p:spPr bwMode="auto">
          <a:xfrm>
            <a:off x="6143636" y="0"/>
            <a:ext cx="3000364" cy="1862280"/>
          </a:xfrm>
          <a:prstGeom prst="rect">
            <a:avLst/>
          </a:prstGeom>
          <a:noFill/>
        </p:spPr>
      </p:pic>
      <p:pic>
        <p:nvPicPr>
          <p:cNvPr id="3075" name="Picture 3" descr="C:\Users\Ольга\Desktop\IMG_0349-700x700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0458" y="5024458"/>
            <a:ext cx="1833542" cy="1833542"/>
          </a:xfrm>
          <a:prstGeom prst="rect">
            <a:avLst/>
          </a:prstGeom>
          <a:noFill/>
        </p:spPr>
      </p:pic>
      <p:pic>
        <p:nvPicPr>
          <p:cNvPr id="3076" name="Picture 4" descr="C:\Users\Ольга\Desktop\02006roj-f1ac-150x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5078" y="109520"/>
            <a:ext cx="402872" cy="461960"/>
          </a:xfrm>
          <a:prstGeom prst="rect">
            <a:avLst/>
          </a:prstGeom>
          <a:noFill/>
        </p:spPr>
      </p:pic>
      <p:pic>
        <p:nvPicPr>
          <p:cNvPr id="3077" name="Picture 5" descr="C:\Users\Ольга\Desktop\404b30e46e8e39c27dbb280d94ef1936-removebg-preview.png"/>
          <p:cNvPicPr>
            <a:picLocks noChangeAspect="1" noChangeArrowheads="1"/>
          </p:cNvPicPr>
          <p:nvPr/>
        </p:nvPicPr>
        <p:blipFill>
          <a:blip r:embed="rId5"/>
          <a:srcRect b="36500"/>
          <a:stretch>
            <a:fillRect/>
          </a:stretch>
        </p:blipFill>
        <p:spPr bwMode="auto">
          <a:xfrm>
            <a:off x="0" y="5451761"/>
            <a:ext cx="2214546" cy="1406239"/>
          </a:xfrm>
          <a:prstGeom prst="rect">
            <a:avLst/>
          </a:prstGeom>
          <a:noFill/>
        </p:spPr>
      </p:pic>
      <p:pic>
        <p:nvPicPr>
          <p:cNvPr id="3078" name="Picture 6" descr="C:\Users\Ольга\Desktop\1640515399_1-abrakadabra-fun-p-zelenii-listochek-na-prozrachnom-fone-2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 flipV="1">
            <a:off x="2000232" y="6500834"/>
            <a:ext cx="285752" cy="215680"/>
          </a:xfrm>
          <a:prstGeom prst="rect">
            <a:avLst/>
          </a:prstGeom>
          <a:noFill/>
        </p:spPr>
      </p:pic>
      <p:pic>
        <p:nvPicPr>
          <p:cNvPr id="10" name="Picture 6" descr="C:\Users\Ольга\Desktop\1640515399_1-abrakadabra-fun-p-zelenii-listochek-na-prozrachnom-fone-2-removebg-preview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37016" flipH="1" flipV="1">
            <a:off x="2031707" y="5903577"/>
            <a:ext cx="378590" cy="285752"/>
          </a:xfrm>
          <a:prstGeom prst="rect">
            <a:avLst/>
          </a:prstGeom>
          <a:noFill/>
        </p:spPr>
      </p:pic>
      <p:pic>
        <p:nvPicPr>
          <p:cNvPr id="11" name="Picture 6" descr="C:\Users\Ольга\Desktop\1640515399_1-abrakadabra-fun-p-zelenii-listochek-na-prozrachnom-fone-2-removebg-preview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37016" flipH="1" flipV="1">
            <a:off x="2031707" y="5474949"/>
            <a:ext cx="378590" cy="285752"/>
          </a:xfrm>
          <a:prstGeom prst="rect">
            <a:avLst/>
          </a:prstGeom>
          <a:noFill/>
        </p:spPr>
      </p:pic>
      <p:pic>
        <p:nvPicPr>
          <p:cNvPr id="12" name="Picture 6" descr="C:\Users\Ольга\Desktop\1640515399_1-abrakadabra-fun-p-zelenii-listochek-na-prozrachnom-fone-2-removebg-preview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5907202">
            <a:off x="1754355" y="5488520"/>
            <a:ext cx="387539" cy="292506"/>
          </a:xfrm>
          <a:prstGeom prst="rect">
            <a:avLst/>
          </a:prstGeom>
          <a:noFill/>
        </p:spPr>
      </p:pic>
      <p:pic>
        <p:nvPicPr>
          <p:cNvPr id="13" name="Picture 6" descr="C:\Users\Ольга\Desktop\1640515399_1-abrakadabra-fun-p-zelenii-listochek-na-prozrachnom-fone-2-removebg-preview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4744409" flipH="1">
            <a:off x="1373491" y="5300862"/>
            <a:ext cx="375742" cy="377551"/>
          </a:xfrm>
          <a:prstGeom prst="rect">
            <a:avLst/>
          </a:prstGeom>
          <a:noFill/>
        </p:spPr>
      </p:pic>
      <p:pic>
        <p:nvPicPr>
          <p:cNvPr id="14" name="Picture 6" descr="C:\Users\Ольга\Desktop\1640515399_1-abrakadabra-fun-p-zelenii-listochek-na-prozrachnom-fone-2-removebg-preview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4744409" flipH="1">
            <a:off x="704335" y="5275018"/>
            <a:ext cx="375742" cy="377551"/>
          </a:xfrm>
          <a:prstGeom prst="rect">
            <a:avLst/>
          </a:prstGeom>
          <a:noFill/>
        </p:spPr>
      </p:pic>
      <p:pic>
        <p:nvPicPr>
          <p:cNvPr id="15" name="Picture 6" descr="C:\Users\Ольга\Desktop\1640515399_1-abrakadabra-fun-p-zelenii-listochek-na-prozrachnom-fone-2-removebg-preview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4744409" flipH="1">
            <a:off x="205742" y="5277396"/>
            <a:ext cx="375742" cy="377551"/>
          </a:xfrm>
          <a:prstGeom prst="rect">
            <a:avLst/>
          </a:prstGeom>
          <a:noFill/>
        </p:spPr>
      </p:pic>
      <p:pic>
        <p:nvPicPr>
          <p:cNvPr id="16" name="Picture 6" descr="C:\Users\Ольга\Desktop\1640515399_1-abrakadabra-fun-p-zelenii-listochek-na-prozrachnom-fone-2-removebg-preview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7317513">
            <a:off x="1435438" y="5441904"/>
            <a:ext cx="387539" cy="292506"/>
          </a:xfrm>
          <a:prstGeom prst="rect">
            <a:avLst/>
          </a:prstGeom>
          <a:noFill/>
        </p:spPr>
      </p:pic>
      <p:pic>
        <p:nvPicPr>
          <p:cNvPr id="17" name="Picture 6" descr="C:\Users\Ольга\Desktop\1640515399_1-abrakadabra-fun-p-zelenii-listochek-na-prozrachnom-fone-2-removebg-preview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923161">
            <a:off x="1061259" y="5431610"/>
            <a:ext cx="387539" cy="292506"/>
          </a:xfrm>
          <a:prstGeom prst="rect">
            <a:avLst/>
          </a:prstGeom>
          <a:noFill/>
        </p:spPr>
      </p:pic>
      <p:pic>
        <p:nvPicPr>
          <p:cNvPr id="18" name="Picture 6" descr="C:\Users\Ольга\Desktop\1640515399_1-abrakadabra-fun-p-zelenii-listochek-na-prozrachnom-fone-2-removebg-preview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7000967">
            <a:off x="397033" y="5417080"/>
            <a:ext cx="387539" cy="292506"/>
          </a:xfrm>
          <a:prstGeom prst="rect">
            <a:avLst/>
          </a:prstGeom>
          <a:noFill/>
        </p:spPr>
      </p:pic>
      <p:pic>
        <p:nvPicPr>
          <p:cNvPr id="19" name="Picture 6" descr="C:\Users\Ольга\Desktop\1640515399_1-abrakadabra-fun-p-zelenii-listochek-na-prozrachnom-fone-2-removebg-preview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5907202">
            <a:off x="1825794" y="6060023"/>
            <a:ext cx="387539" cy="292506"/>
          </a:xfrm>
          <a:prstGeom prst="rect">
            <a:avLst/>
          </a:prstGeom>
          <a:noFill/>
        </p:spPr>
      </p:pic>
      <p:pic>
        <p:nvPicPr>
          <p:cNvPr id="20" name="Picture 6" descr="C:\Users\Ольга\Desktop\1640515399_1-abrakadabra-fun-p-zelenii-listochek-na-prozrachnom-fone-2-removebg-preview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6994067" flipV="1">
            <a:off x="73915" y="5392568"/>
            <a:ext cx="251460" cy="346087"/>
          </a:xfrm>
          <a:prstGeom prst="rect">
            <a:avLst/>
          </a:prstGeom>
          <a:noFill/>
        </p:spPr>
      </p:pic>
      <p:pic>
        <p:nvPicPr>
          <p:cNvPr id="21" name="Picture 6" descr="C:\Users\Ольга\Desktop\1640515399_1-abrakadabra-fun-p-zelenii-listochek-na-prozrachnom-fone-2-removebg-preview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37016" flipH="1" flipV="1">
            <a:off x="31475" y="5689262"/>
            <a:ext cx="378590" cy="285752"/>
          </a:xfrm>
          <a:prstGeom prst="rect">
            <a:avLst/>
          </a:prstGeom>
          <a:noFill/>
        </p:spPr>
      </p:pic>
      <p:pic>
        <p:nvPicPr>
          <p:cNvPr id="22" name="Picture 6" descr="C:\Users\Ольга\Desktop\1640515399_1-abrakadabra-fun-p-zelenii-listochek-na-prozrachnom-fone-2-removebg-preview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756832" flipH="1" flipV="1">
            <a:off x="31475" y="5975015"/>
            <a:ext cx="378590" cy="285752"/>
          </a:xfrm>
          <a:prstGeom prst="rect">
            <a:avLst/>
          </a:prstGeom>
          <a:noFill/>
        </p:spPr>
      </p:pic>
      <p:pic>
        <p:nvPicPr>
          <p:cNvPr id="23" name="Picture 6" descr="C:\Users\Ольга\Desktop\1640515399_1-abrakadabra-fun-p-zelenii-listochek-na-prozrachnom-fone-2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 flipV="1">
            <a:off x="0" y="6215082"/>
            <a:ext cx="285752" cy="215680"/>
          </a:xfrm>
          <a:prstGeom prst="rect">
            <a:avLst/>
          </a:prstGeom>
          <a:noFill/>
        </p:spPr>
      </p:pic>
      <p:pic>
        <p:nvPicPr>
          <p:cNvPr id="24" name="Picture 6" descr="C:\Users\Ольга\Desktop\1640515399_1-abrakadabra-fun-p-zelenii-listochek-na-prozrachnom-fone-2-removebg-preview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0" y="6572248"/>
            <a:ext cx="378589" cy="285752"/>
          </a:xfrm>
          <a:prstGeom prst="rect">
            <a:avLst/>
          </a:prstGeom>
          <a:noFill/>
        </p:spPr>
      </p:pic>
      <p:pic>
        <p:nvPicPr>
          <p:cNvPr id="3079" name="Picture 7" descr="C:\Users\Ольга\Desktop\stritennya-czikavi-materiali-dlya-shkolyariv-removebg-preview.png"/>
          <p:cNvPicPr>
            <a:picLocks noChangeAspect="1" noChangeArrowheads="1"/>
          </p:cNvPicPr>
          <p:nvPr/>
        </p:nvPicPr>
        <p:blipFill>
          <a:blip r:embed="rId11"/>
          <a:srcRect l="62664" t="40000" r="9193"/>
          <a:stretch>
            <a:fillRect/>
          </a:stretch>
        </p:blipFill>
        <p:spPr bwMode="auto">
          <a:xfrm>
            <a:off x="5857884" y="5229262"/>
            <a:ext cx="1357290" cy="1628738"/>
          </a:xfrm>
          <a:prstGeom prst="rect">
            <a:avLst/>
          </a:prstGeom>
          <a:noFill/>
        </p:spPr>
      </p:pic>
      <p:pic>
        <p:nvPicPr>
          <p:cNvPr id="26" name="Picture 7" descr="C:\Users\Ольга\Desktop\stritennya-czikavi-materiali-dlya-shkolyariv-removebg-preview.png"/>
          <p:cNvPicPr>
            <a:picLocks noChangeAspect="1" noChangeArrowheads="1"/>
          </p:cNvPicPr>
          <p:nvPr/>
        </p:nvPicPr>
        <p:blipFill>
          <a:blip r:embed="rId11"/>
          <a:srcRect l="11257" t="40000" r="62007"/>
          <a:stretch>
            <a:fillRect/>
          </a:stretch>
        </p:blipFill>
        <p:spPr bwMode="auto">
          <a:xfrm>
            <a:off x="2500298" y="5143498"/>
            <a:ext cx="1357322" cy="1714502"/>
          </a:xfrm>
          <a:prstGeom prst="rect">
            <a:avLst/>
          </a:prstGeom>
          <a:noFill/>
        </p:spPr>
      </p:pic>
      <p:pic>
        <p:nvPicPr>
          <p:cNvPr id="3080" name="Picture 8" descr="C:\Users\Ольга\Desktop\Bg2eE26Ad5CBkNZc7DDF-removebg-preview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29587" y="2669730"/>
            <a:ext cx="1214414" cy="1902278"/>
          </a:xfrm>
          <a:prstGeom prst="rect">
            <a:avLst/>
          </a:prstGeom>
          <a:noFill/>
        </p:spPr>
      </p:pic>
      <p:pic>
        <p:nvPicPr>
          <p:cNvPr id="3081" name="Picture 9" descr="C:\Users\Ольга\Desktop\98982935235-3-removebg-preview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29058" y="5184780"/>
            <a:ext cx="2002260" cy="16018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71414"/>
            <a:ext cx="6929486" cy="857256"/>
          </a:xfrm>
        </p:spPr>
        <p:txBody>
          <a:bodyPr>
            <a:normAutofit/>
          </a:bodyPr>
          <a:lstStyle/>
          <a:p>
            <a:pPr lvl="0"/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3"/>
            <a:ext cx="8229600" cy="928694"/>
          </a:xfrm>
        </p:spPr>
        <p:txBody>
          <a:bodyPr>
            <a:normAutofit/>
          </a:bodyPr>
          <a:lstStyle/>
          <a:p>
            <a:pPr lvl="0" algn="ctr"/>
            <a:r>
              <a:rPr lang="uk-UA" dirty="0" smtClean="0"/>
              <a:t>Стор. 60 - 62.</a:t>
            </a:r>
            <a:endParaRPr lang="ru-RU" dirty="0" smtClean="0"/>
          </a:p>
        </p:txBody>
      </p:sp>
      <p:pic>
        <p:nvPicPr>
          <p:cNvPr id="15" name="Picture 2" descr="C:\Users\Ольга\Desktop\букви\09aadcd3ec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357289" y="1437225"/>
            <a:ext cx="1925779" cy="2774245"/>
          </a:xfrm>
          <a:prstGeom prst="rect">
            <a:avLst/>
          </a:prstGeom>
          <a:noFill/>
        </p:spPr>
      </p:pic>
      <p:pic>
        <p:nvPicPr>
          <p:cNvPr id="16" name="Picture 2" descr="C:\Users\Ольга\Desktop\букви\0_d4c9a_8a6e5b3b_orig.png"/>
          <p:cNvPicPr>
            <a:picLocks noChangeAspect="1" noChangeArrowheads="1"/>
          </p:cNvPicPr>
          <p:nvPr/>
        </p:nvPicPr>
        <p:blipFill>
          <a:blip r:embed="rId3"/>
          <a:srcRect r="17303"/>
          <a:stretch>
            <a:fillRect/>
          </a:stretch>
        </p:blipFill>
        <p:spPr bwMode="auto">
          <a:xfrm flipH="1">
            <a:off x="0" y="3714728"/>
            <a:ext cx="2285984" cy="3143272"/>
          </a:xfrm>
          <a:prstGeom prst="rect">
            <a:avLst/>
          </a:prstGeom>
          <a:noFill/>
        </p:spPr>
      </p:pic>
      <p:pic>
        <p:nvPicPr>
          <p:cNvPr id="17" name="Picture 2" descr="C:\Users\Ольга\Desktop\free-png.ru-4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1" y="3529570"/>
            <a:ext cx="2143109" cy="3328430"/>
          </a:xfrm>
          <a:prstGeom prst="rect">
            <a:avLst/>
          </a:prstGeom>
          <a:noFill/>
        </p:spPr>
      </p:pic>
      <p:pic>
        <p:nvPicPr>
          <p:cNvPr id="13" name="Picture 5" descr="C:\Users\Ольга\Desktop\free-png.ru-71.png"/>
          <p:cNvPicPr>
            <a:picLocks noChangeAspect="1" noChangeArrowheads="1"/>
          </p:cNvPicPr>
          <p:nvPr/>
        </p:nvPicPr>
        <p:blipFill>
          <a:blip r:embed="rId5"/>
          <a:srcRect r="13123"/>
          <a:stretch>
            <a:fillRect/>
          </a:stretch>
        </p:blipFill>
        <p:spPr bwMode="auto">
          <a:xfrm flipH="1">
            <a:off x="3214677" y="3139879"/>
            <a:ext cx="2714644" cy="3718121"/>
          </a:xfrm>
          <a:prstGeom prst="rect">
            <a:avLst/>
          </a:prstGeom>
          <a:noFill/>
        </p:spPr>
      </p:pic>
      <p:pic>
        <p:nvPicPr>
          <p:cNvPr id="11" name="Picture 2" descr="E:\2023-2024 н.р\2 КУЛЬТУРА ДОБРОСУСІДСТВА\6 клас\УРОКИ 6 кл 2023-2024\підр.6 кл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106314" cy="1541464"/>
          </a:xfrm>
          <a:prstGeom prst="rect">
            <a:avLst/>
          </a:prstGeom>
          <a:noFill/>
        </p:spPr>
      </p:pic>
      <p:pic>
        <p:nvPicPr>
          <p:cNvPr id="12" name="Picture 2" descr="C:\Users\Ольга\Desktop\Без_названия-removebg-preview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5500694" y="1357298"/>
            <a:ext cx="2433661" cy="2889193"/>
          </a:xfrm>
          <a:prstGeom prst="rect">
            <a:avLst/>
          </a:prstGeom>
          <a:noFill/>
        </p:spPr>
      </p:pic>
      <p:pic>
        <p:nvPicPr>
          <p:cNvPr id="14" name="Picture 6" descr="C:\Users\Ольга\Desktop\5555\1639209701_1-papik-pro-p-klipart-noutbuk-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7741874">
            <a:off x="5620869" y="2476731"/>
            <a:ext cx="714856" cy="716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68346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Словничок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247174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Релігія</a:t>
            </a:r>
            <a:r>
              <a:rPr lang="ru-RU" sz="2800" dirty="0" smtClean="0"/>
              <a:t> — погляди та уявлення, засновані на вірі в Бога, у давнину — віра в незрозуміле, у чудодійні сили природи й істот. Наразі основними світовими релігіями вважаються християнство, іслам і юдаїзм.</a:t>
            </a:r>
            <a:endParaRPr lang="ru-RU" sz="2800" dirty="0"/>
          </a:p>
        </p:txBody>
      </p:sp>
      <p:pic>
        <p:nvPicPr>
          <p:cNvPr id="4098" name="Picture 2" descr="C:\Users\Ольга\Desktop\ArticleImages_74369_День_релігії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79" y="3214686"/>
            <a:ext cx="5844889" cy="3643314"/>
          </a:xfrm>
          <a:prstGeom prst="rect">
            <a:avLst/>
          </a:prstGeom>
          <a:noFill/>
        </p:spPr>
      </p:pic>
      <p:pic>
        <p:nvPicPr>
          <p:cNvPr id="4099" name="Picture 3" descr="C:\Users\Ольга\Desktop\of-photography-cross-illustration-jesus-carry-the-jesus-suffering-clipart-11563325506suvz5t0ywu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6833" y="2786058"/>
            <a:ext cx="1677167" cy="1714512"/>
          </a:xfrm>
          <a:prstGeom prst="rect">
            <a:avLst/>
          </a:prstGeom>
          <a:noFill/>
        </p:spPr>
      </p:pic>
      <p:pic>
        <p:nvPicPr>
          <p:cNvPr id="4100" name="Picture 4" descr="C:\Users\Ольга\Desktop\pngimg.com_-_islam_PNG28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71810"/>
            <a:ext cx="1571604" cy="1513310"/>
          </a:xfrm>
          <a:prstGeom prst="rect">
            <a:avLst/>
          </a:prstGeom>
          <a:noFill/>
        </p:spPr>
      </p:pic>
      <p:pic>
        <p:nvPicPr>
          <p:cNvPr id="4101" name="Picture 5" descr="C:\Users\Ольга\Desktop\images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786058"/>
            <a:ext cx="928694" cy="665856"/>
          </a:xfrm>
          <a:prstGeom prst="rect">
            <a:avLst/>
          </a:prstGeom>
          <a:noFill/>
        </p:spPr>
      </p:pic>
      <p:pic>
        <p:nvPicPr>
          <p:cNvPr id="4102" name="Picture 6" descr="C:\Users\Ольга\Desktop\images-removebg-preview.png"/>
          <p:cNvPicPr>
            <a:picLocks noChangeAspect="1" noChangeArrowheads="1"/>
          </p:cNvPicPr>
          <p:nvPr/>
        </p:nvPicPr>
        <p:blipFill>
          <a:blip r:embed="rId6"/>
          <a:srcRect r="23333"/>
          <a:stretch>
            <a:fillRect/>
          </a:stretch>
        </p:blipFill>
        <p:spPr bwMode="auto">
          <a:xfrm>
            <a:off x="7429528" y="4714875"/>
            <a:ext cx="1643066" cy="2143125"/>
          </a:xfrm>
          <a:prstGeom prst="rect">
            <a:avLst/>
          </a:prstGeom>
          <a:noFill/>
        </p:spPr>
      </p:pic>
      <p:pic>
        <p:nvPicPr>
          <p:cNvPr id="4103" name="Picture 7" descr="C:\Users\Ольга\Desktop\Golden-Buddha-PNG-High-Quality-Image.png"/>
          <p:cNvPicPr>
            <a:picLocks noChangeAspect="1" noChangeArrowheads="1"/>
          </p:cNvPicPr>
          <p:nvPr/>
        </p:nvPicPr>
        <p:blipFill>
          <a:blip r:embed="rId7" cstate="print"/>
          <a:srcRect l="9123" b="10698"/>
          <a:stretch>
            <a:fillRect/>
          </a:stretch>
        </p:blipFill>
        <p:spPr bwMode="auto">
          <a:xfrm>
            <a:off x="0" y="4538543"/>
            <a:ext cx="1696524" cy="2319457"/>
          </a:xfrm>
          <a:prstGeom prst="rect">
            <a:avLst/>
          </a:prstGeom>
          <a:noFill/>
        </p:spPr>
      </p:pic>
      <p:pic>
        <p:nvPicPr>
          <p:cNvPr id="10" name="Picture 2" descr="C:\Users\Ольга\Desktop\images__1_-removebg-preview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07" y="71438"/>
            <a:ext cx="857256" cy="10801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2218</TotalTime>
  <Words>1452</Words>
  <PresentationFormat>Экран (4:3)</PresentationFormat>
  <Paragraphs>147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Щоб дізнатися про що буде сьогоднішній урок - розгадайте ребус</vt:lpstr>
      <vt:lpstr>Очікування </vt:lpstr>
      <vt:lpstr>Розділ 2.  Я в спільноті. Тема уроку: Етикет під час релігійних свят у різних культурах</vt:lpstr>
      <vt:lpstr>Мотивація до навчання</vt:lpstr>
      <vt:lpstr>«Асоціації»</vt:lpstr>
      <vt:lpstr>Вправа «Я тобі дарую»</vt:lpstr>
      <vt:lpstr>Проблемні питання</vt:lpstr>
      <vt:lpstr>Робота з підручником</vt:lpstr>
      <vt:lpstr>Словничок </vt:lpstr>
      <vt:lpstr>Словничок </vt:lpstr>
      <vt:lpstr>Словничок </vt:lpstr>
      <vt:lpstr>Словничок </vt:lpstr>
      <vt:lpstr>«Мікрофон»</vt:lpstr>
      <vt:lpstr>Інформація  </vt:lpstr>
      <vt:lpstr>Інформація</vt:lpstr>
      <vt:lpstr>Інформація</vt:lpstr>
      <vt:lpstr>Інформація</vt:lpstr>
      <vt:lpstr>Дослідницька робота</vt:lpstr>
      <vt:lpstr>Перевір себе</vt:lpstr>
      <vt:lpstr>Перегляд відео</vt:lpstr>
      <vt:lpstr>Поміркуймо! </vt:lpstr>
      <vt:lpstr>Підготуйте розповідь про відвідини релігійного свята</vt:lpstr>
      <vt:lpstr>Підготуйте розповідь про відвідини релігійного свята</vt:lpstr>
      <vt:lpstr>Це цікаво!</vt:lpstr>
      <vt:lpstr>Дітям про Великодні традиції</vt:lpstr>
      <vt:lpstr>Обрядові страви в українській народній культурі</vt:lpstr>
      <vt:lpstr>Обрядові страви в українській народній культурі</vt:lpstr>
      <vt:lpstr>Обрядові страви в українській народній культурі</vt:lpstr>
      <vt:lpstr>Бесіда </vt:lpstr>
      <vt:lpstr>Робота з підручником</vt:lpstr>
      <vt:lpstr>Корисні інформації</vt:lpstr>
      <vt:lpstr>Корисні інформації</vt:lpstr>
      <vt:lpstr>Корисні інформації</vt:lpstr>
      <vt:lpstr>Закріплення вивченого матеріалу</vt:lpstr>
      <vt:lpstr>Дошка настрою</vt:lpstr>
      <vt:lpstr>Домашня робота</vt:lpstr>
      <vt:lpstr>Джерела та література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Ольга</cp:lastModifiedBy>
  <cp:revision>238</cp:revision>
  <dcterms:modified xsi:type="dcterms:W3CDTF">2024-01-30T18:10:48Z</dcterms:modified>
</cp:coreProperties>
</file>