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3" r:id="rId2"/>
    <p:sldId id="257" r:id="rId3"/>
    <p:sldId id="282" r:id="rId4"/>
    <p:sldId id="258" r:id="rId5"/>
    <p:sldId id="299" r:id="rId6"/>
    <p:sldId id="413" r:id="rId7"/>
    <p:sldId id="414" r:id="rId8"/>
    <p:sldId id="415" r:id="rId9"/>
    <p:sldId id="416" r:id="rId10"/>
    <p:sldId id="417" r:id="rId11"/>
    <p:sldId id="390" r:id="rId12"/>
    <p:sldId id="371" r:id="rId13"/>
    <p:sldId id="396" r:id="rId14"/>
    <p:sldId id="398" r:id="rId15"/>
    <p:sldId id="397" r:id="rId16"/>
    <p:sldId id="399" r:id="rId17"/>
    <p:sldId id="407" r:id="rId18"/>
    <p:sldId id="421" r:id="rId19"/>
    <p:sldId id="424" r:id="rId20"/>
    <p:sldId id="425" r:id="rId21"/>
    <p:sldId id="427" r:id="rId22"/>
    <p:sldId id="430" r:id="rId23"/>
    <p:sldId id="433" r:id="rId24"/>
    <p:sldId id="432" r:id="rId25"/>
    <p:sldId id="434" r:id="rId26"/>
    <p:sldId id="435" r:id="rId27"/>
    <p:sldId id="298" r:id="rId28"/>
    <p:sldId id="264" r:id="rId29"/>
    <p:sldId id="265" r:id="rId30"/>
    <p:sldId id="263"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FF"/>
    <a:srgbClr val="00FFFF"/>
    <a:srgbClr val="33CCFF"/>
    <a:srgbClr val="6666FF"/>
    <a:srgbClr val="3399FF"/>
    <a:srgbClr val="FFFF99"/>
    <a:srgbClr val="00FF00"/>
    <a:srgbClr val="FF66CC"/>
    <a:srgbClr val="0033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88" autoAdjust="0"/>
    <p:restoredTop sz="94660"/>
  </p:normalViewPr>
  <p:slideViewPr>
    <p:cSldViewPr>
      <p:cViewPr>
        <p:scale>
          <a:sx n="70" d="100"/>
          <a:sy n="70" d="100"/>
        </p:scale>
        <p:origin x="-1404"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07830-3F00-41FE-9C79-6D2C0B47DA7C}" type="datetimeFigureOut">
              <a:rPr lang="ru-RU" smtClean="0"/>
              <a:pPr/>
              <a:t>30.01.2024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B6103-860A-41DC-A019-180D9A78E67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84B2CA-7C35-40D5-9D97-FAFB04196A8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AEE7D-AEDC-4480-94A8-FDDEBD162114}"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C8A1F5C-B6B5-4A57-A28E-954A4DA27085}"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6D8D8E-04DB-45DE-A97D-52188836C8BF}"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3E5D3C-C89E-41E2-8971-2E7675C73AE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6BE1F4-42BC-46CC-B09C-C8E5407A31C8}"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B886C50-F0CB-452D-91A8-0ACE6EE3E0D7}" type="datetime1">
              <a:rPr lang="ru-RU" smtClean="0"/>
              <a:pPr/>
              <a:t>30.01.2024</a:t>
            </a:fld>
            <a:endParaRPr lang="ru-RU"/>
          </a:p>
        </p:txBody>
      </p:sp>
      <p:sp>
        <p:nvSpPr>
          <p:cNvPr id="8" name="Нижний колонтитул 7"/>
          <p:cNvSpPr>
            <a:spLocks noGrp="1"/>
          </p:cNvSpPr>
          <p:nvPr>
            <p:ph type="ftr" sz="quarter" idx="11"/>
          </p:nvPr>
        </p:nvSpPr>
        <p:spPr/>
        <p:txBody>
          <a:bodyPr/>
          <a:lstStyle/>
          <a:p>
            <a:r>
              <a:rPr lang="ru-RU" smtClean="0"/>
              <a:t>© Скляренко О.А. 2024</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88E488-655C-4FF7-821E-C2CB78B385B2}" type="datetime1">
              <a:rPr lang="ru-RU" smtClean="0"/>
              <a:pPr/>
              <a:t>30.01.2024</a:t>
            </a:fld>
            <a:endParaRPr lang="ru-RU"/>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53EFEBB-390A-4754-B744-90DA082E2CB4}" type="datetime1">
              <a:rPr lang="ru-RU" smtClean="0"/>
              <a:pPr/>
              <a:t>30.01.2024</a:t>
            </a:fld>
            <a:endParaRPr lang="ru-RU"/>
          </a:p>
        </p:txBody>
      </p:sp>
      <p:sp>
        <p:nvSpPr>
          <p:cNvPr id="3" name="Нижний колонтитул 2"/>
          <p:cNvSpPr>
            <a:spLocks noGrp="1"/>
          </p:cNvSpPr>
          <p:nvPr>
            <p:ph type="ftr" sz="quarter" idx="11"/>
          </p:nvPr>
        </p:nvSpPr>
        <p:spPr/>
        <p:txBody>
          <a:bodyPr/>
          <a:lstStyle/>
          <a:p>
            <a:r>
              <a:rPr lang="ru-RU" smtClean="0"/>
              <a:t>© Скляренко О.А. 2024</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BE12EF2-AE2D-418C-92F7-90CB56AD3179}"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C402DA-6CEC-40DF-A5AE-C13336FE950E}"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0">
              <a:srgbClr val="FFFF0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2A103-60AF-42A3-BDCD-F155E6357AD4}" type="datetime1">
              <a:rPr lang="ru-RU" smtClean="0"/>
              <a:pPr/>
              <a:t>30.01.2024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 Скляренко О.А. 2024</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9aFYER4PU2o&amp;ab_channel=%D0%9C%D0%B0%D0%BA%D1%81%D0%B8%D0%BC%D0%9F%D1%80%D1%83%D0%B4%D0%B5%D1%83%D1%81" TargetMode="Externa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ingapps.org/watch?v=psugpiq1k24" TargetMode="Externa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kdukraine.com/app/uploads/2023/07/zbirka_new.pdf" TargetMode="External"/><Relationship Id="rId2" Type="http://schemas.openxmlformats.org/officeDocument/2006/relationships/hyperlink" Target="https://uk.wikipedia.org/wiki/%D0%9F%D1%96%D1%80%D0%B0%D0%BC%D1%96%D0%B4%D0%B0_%D0%BF%D0%BE%D1%82%D1%80%D0%B5%D0%B1_%D0%90%D0%B1%D1%80%D0%B0%D0%B3%D0%B0%D0%BC%D0%B0_%D0%9C%D0%B0%D1%81%D0%BB%D0%BE%D1%83" TargetMode="External"/><Relationship Id="rId1" Type="http://schemas.openxmlformats.org/officeDocument/2006/relationships/slideLayout" Target="../slideLayouts/slideLayout2.xml"/><Relationship Id="rId4" Type="http://schemas.openxmlformats.org/officeDocument/2006/relationships/hyperlink" Target="http://wiki.kubg.edu.ua/%D0%94%D0%BE%D0%B7%D0%B2%D1%96%D0%BB%D0%BB%D1%8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11354"/>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Щоб дізнатися про що буде сьогоднішній урок - розгадайте ребус</a:t>
            </a:r>
            <a:endParaRPr lang="ru-RU" dirty="0">
              <a:solidFill>
                <a:srgbClr val="CC0099"/>
              </a:solidFill>
            </a:endParaRPr>
          </a:p>
        </p:txBody>
      </p:sp>
      <p:sp>
        <p:nvSpPr>
          <p:cNvPr id="4" name="Нижний колонтитул 3"/>
          <p:cNvSpPr>
            <a:spLocks noGrp="1"/>
          </p:cNvSpPr>
          <p:nvPr>
            <p:ph type="ftr" sz="quarter" idx="11"/>
          </p:nvPr>
        </p:nvSpPr>
        <p:spPr>
          <a:xfrm>
            <a:off x="6072198" y="6286520"/>
            <a:ext cx="2895600" cy="365125"/>
          </a:xfrm>
        </p:spPr>
        <p:txBody>
          <a:bodyPr/>
          <a:lstStyle/>
          <a:p>
            <a:r>
              <a:rPr lang="ru-RU" dirty="0" smtClean="0"/>
              <a:t>© Скляренко О.А. 2024</a:t>
            </a:r>
            <a:endParaRPr lang="ru-RU" dirty="0"/>
          </a:p>
        </p:txBody>
      </p:sp>
      <p:sp>
        <p:nvSpPr>
          <p:cNvPr id="5" name="WordArt 7"/>
          <p:cNvSpPr>
            <a:spLocks noChangeArrowheads="1" noChangeShapeType="1" noTextEdit="1"/>
          </p:cNvSpPr>
          <p:nvPr/>
        </p:nvSpPr>
        <p:spPr bwMode="auto">
          <a:xfrm>
            <a:off x="785786" y="5715016"/>
            <a:ext cx="5357850"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Комунікація</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9" name="Заголовок 1"/>
          <p:cNvSpPr txBox="1">
            <a:spLocks/>
          </p:cNvSpPr>
          <p:nvPr/>
        </p:nvSpPr>
        <p:spPr bwMode="auto">
          <a:xfrm rot="10800000">
            <a:off x="221454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2" name="Заголовок 1"/>
          <p:cNvSpPr txBox="1">
            <a:spLocks/>
          </p:cNvSpPr>
          <p:nvPr/>
        </p:nvSpPr>
        <p:spPr bwMode="auto">
          <a:xfrm rot="10800000">
            <a:off x="257173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6" name="Picture 2" descr="C:\Users\Ольга\Desktop\pngimg.com - compass_PNG25584.png"/>
          <p:cNvPicPr>
            <a:picLocks noChangeAspect="1" noChangeArrowheads="1"/>
          </p:cNvPicPr>
          <p:nvPr/>
        </p:nvPicPr>
        <p:blipFill>
          <a:blip r:embed="rId2"/>
          <a:srcRect l="6931" r="9887"/>
          <a:stretch>
            <a:fillRect/>
          </a:stretch>
        </p:blipFill>
        <p:spPr bwMode="auto">
          <a:xfrm>
            <a:off x="-32" y="2714620"/>
            <a:ext cx="2571768" cy="2357454"/>
          </a:xfrm>
          <a:prstGeom prst="rect">
            <a:avLst/>
          </a:prstGeom>
          <a:noFill/>
        </p:spPr>
      </p:pic>
      <p:sp>
        <p:nvSpPr>
          <p:cNvPr id="10" name="Заголовок 1"/>
          <p:cNvSpPr txBox="1">
            <a:spLocks/>
          </p:cNvSpPr>
          <p:nvPr/>
        </p:nvSpPr>
        <p:spPr bwMode="auto">
          <a:xfrm rot="10800000">
            <a:off x="185735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1" name="Заголовок 1"/>
          <p:cNvSpPr txBox="1">
            <a:spLocks/>
          </p:cNvSpPr>
          <p:nvPr/>
        </p:nvSpPr>
        <p:spPr bwMode="auto">
          <a:xfrm rot="10800000" flipV="1">
            <a:off x="3428992" y="4286256"/>
            <a:ext cx="714380" cy="183435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7" name="Picture 3" descr="C:\Users\Ольга\Desktop\Без_названия-removebg-preview (4).png"/>
          <p:cNvPicPr>
            <a:picLocks noChangeAspect="1" noChangeArrowheads="1"/>
          </p:cNvPicPr>
          <p:nvPr/>
        </p:nvPicPr>
        <p:blipFill>
          <a:blip r:embed="rId3"/>
          <a:srcRect l="8830" r="8698" b="15094"/>
          <a:stretch>
            <a:fillRect/>
          </a:stretch>
        </p:blipFill>
        <p:spPr bwMode="auto">
          <a:xfrm>
            <a:off x="3857620" y="2279498"/>
            <a:ext cx="2428892" cy="2649700"/>
          </a:xfrm>
          <a:prstGeom prst="rect">
            <a:avLst/>
          </a:prstGeom>
          <a:noFill/>
        </p:spPr>
      </p:pic>
      <p:sp>
        <p:nvSpPr>
          <p:cNvPr id="13" name="Содержимое 2"/>
          <p:cNvSpPr txBox="1">
            <a:spLocks/>
          </p:cNvSpPr>
          <p:nvPr/>
        </p:nvSpPr>
        <p:spPr bwMode="auto">
          <a:xfrm>
            <a:off x="4214810" y="4857760"/>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4 = і</a:t>
            </a:r>
            <a:endParaRPr lang="ru-RU" sz="4400" b="1" dirty="0">
              <a:solidFill>
                <a:srgbClr val="FF0000"/>
              </a:solidFill>
              <a:effectLst>
                <a:outerShdw blurRad="38100" dist="38100" dir="2700000" algn="tl">
                  <a:srgbClr val="000000">
                    <a:alpha val="43137"/>
                  </a:srgbClr>
                </a:outerShdw>
              </a:effectLst>
            </a:endParaRPr>
          </a:p>
        </p:txBody>
      </p:sp>
      <p:pic>
        <p:nvPicPr>
          <p:cNvPr id="1028" name="Picture 4" descr="C:\Users\Ольга\Desktop\istockphoto-1074916922-170667a-removebg-preview.png"/>
          <p:cNvPicPr>
            <a:picLocks noChangeAspect="1" noChangeArrowheads="1"/>
          </p:cNvPicPr>
          <p:nvPr/>
        </p:nvPicPr>
        <p:blipFill>
          <a:blip r:embed="rId4"/>
          <a:srcRect/>
          <a:stretch>
            <a:fillRect/>
          </a:stretch>
        </p:blipFill>
        <p:spPr bwMode="auto">
          <a:xfrm>
            <a:off x="6562985" y="2786058"/>
            <a:ext cx="2581015" cy="2214578"/>
          </a:xfrm>
          <a:prstGeom prst="rect">
            <a:avLst/>
          </a:prstGeom>
          <a:noFill/>
        </p:spPr>
      </p:pic>
      <p:sp>
        <p:nvSpPr>
          <p:cNvPr id="16" name="Заголовок 1"/>
          <p:cNvSpPr txBox="1">
            <a:spLocks/>
          </p:cNvSpPr>
          <p:nvPr/>
        </p:nvSpPr>
        <p:spPr bwMode="auto">
          <a:xfrm rot="10800000" flipV="1">
            <a:off x="6715140" y="4286256"/>
            <a:ext cx="714380" cy="183435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14290"/>
            <a:ext cx="8229600" cy="928694"/>
          </a:xfrm>
        </p:spPr>
        <p:txBody>
          <a:bodyPr/>
          <a:lstStyle/>
          <a:p>
            <a:r>
              <a:rPr lang="uk-UA" b="1" dirty="0" smtClean="0">
                <a:solidFill>
                  <a:srgbClr val="CC0099"/>
                </a:solidFill>
                <a:effectLst>
                  <a:outerShdw blurRad="38100" dist="38100" dir="2700000" algn="tl">
                    <a:srgbClr val="000000">
                      <a:alpha val="43137"/>
                    </a:srgbClr>
                  </a:outerShdw>
                </a:effectLst>
              </a:rPr>
              <a:t>Обговорення </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1071547"/>
            <a:ext cx="8229600" cy="4357718"/>
          </a:xfrm>
        </p:spPr>
        <p:txBody>
          <a:bodyPr>
            <a:normAutofit/>
          </a:bodyPr>
          <a:lstStyle/>
          <a:p>
            <a:pPr lvl="0"/>
            <a:r>
              <a:rPr lang="uk-UA" sz="2600" dirty="0" smtClean="0"/>
              <a:t>Що цікавого ви дізналися про своїх однокласників?</a:t>
            </a:r>
          </a:p>
          <a:p>
            <a:pPr lvl="0"/>
            <a:r>
              <a:rPr lang="uk-UA" sz="2600" dirty="0" smtClean="0"/>
              <a:t>Що вам допомагало / заважало під час виконання завдання?</a:t>
            </a:r>
          </a:p>
          <a:p>
            <a:pPr lvl="0"/>
            <a:r>
              <a:rPr lang="uk-UA" sz="2600" dirty="0" smtClean="0"/>
              <a:t>В якому випадку було легше виконувати завдання,коли була можливість спілкуватися вербально чи без слів? Чому?</a:t>
            </a:r>
          </a:p>
          <a:p>
            <a:pPr lvl="0"/>
            <a:r>
              <a:rPr lang="uk-UA" sz="2600" dirty="0" smtClean="0"/>
              <a:t>Які засоби комунікації ви використовували під час виконання завдання? </a:t>
            </a:r>
          </a:p>
        </p:txBody>
      </p:sp>
      <p:sp>
        <p:nvSpPr>
          <p:cNvPr id="4" name="Нижний колонтитул 3"/>
          <p:cNvSpPr>
            <a:spLocks noGrp="1"/>
          </p:cNvSpPr>
          <p:nvPr>
            <p:ph type="ftr" sz="quarter" idx="11"/>
          </p:nvPr>
        </p:nvSpPr>
        <p:spPr>
          <a:xfrm>
            <a:off x="2786050" y="6356350"/>
            <a:ext cx="2895600" cy="365125"/>
          </a:xfrm>
        </p:spPr>
        <p:txBody>
          <a:bodyPr/>
          <a:lstStyle/>
          <a:p>
            <a:r>
              <a:rPr lang="ru-RU" smtClean="0"/>
              <a:t>© Скляренко О.А. 2024</a:t>
            </a:r>
            <a:endParaRPr lang="ru-RU"/>
          </a:p>
        </p:txBody>
      </p:sp>
      <p:pic>
        <p:nvPicPr>
          <p:cNvPr id="5122" name="Picture 2" descr="C:\Users\User\Desktop\7-removebg-preview.png"/>
          <p:cNvPicPr>
            <a:picLocks noChangeAspect="1" noChangeArrowheads="1"/>
          </p:cNvPicPr>
          <p:nvPr/>
        </p:nvPicPr>
        <p:blipFill>
          <a:blip r:embed="rId2"/>
          <a:srcRect b="12361"/>
          <a:stretch>
            <a:fillRect/>
          </a:stretch>
        </p:blipFill>
        <p:spPr bwMode="auto">
          <a:xfrm>
            <a:off x="5147318" y="4572008"/>
            <a:ext cx="3969972" cy="2285992"/>
          </a:xfrm>
          <a:prstGeom prst="rect">
            <a:avLst/>
          </a:prstGeom>
          <a:noFill/>
        </p:spPr>
      </p:pic>
      <p:pic>
        <p:nvPicPr>
          <p:cNvPr id="5123" name="Picture 3" descr="C:\Users\User\Desktop\images__2_-removebg-preview (4).png"/>
          <p:cNvPicPr>
            <a:picLocks noChangeAspect="1" noChangeArrowheads="1"/>
          </p:cNvPicPr>
          <p:nvPr/>
        </p:nvPicPr>
        <p:blipFill>
          <a:blip r:embed="rId3"/>
          <a:srcRect b="16583"/>
          <a:stretch>
            <a:fillRect/>
          </a:stretch>
        </p:blipFill>
        <p:spPr bwMode="auto">
          <a:xfrm>
            <a:off x="69588" y="4786323"/>
            <a:ext cx="3073652" cy="2071678"/>
          </a:xfrm>
          <a:prstGeom prst="rect">
            <a:avLst/>
          </a:prstGeom>
          <a:noFill/>
        </p:spPr>
      </p:pic>
      <p:pic>
        <p:nvPicPr>
          <p:cNvPr id="5125" name="Picture 5" descr="C:\Users\User\Desktop\19941115.gif"/>
          <p:cNvPicPr>
            <a:picLocks noChangeAspect="1" noChangeArrowheads="1" noCrop="1"/>
          </p:cNvPicPr>
          <p:nvPr/>
        </p:nvPicPr>
        <p:blipFill>
          <a:blip r:embed="rId4" cstate="print"/>
          <a:srcRect/>
          <a:stretch>
            <a:fillRect/>
          </a:stretch>
        </p:blipFill>
        <p:spPr bwMode="auto">
          <a:xfrm>
            <a:off x="7262826" y="142852"/>
            <a:ext cx="1881174" cy="18811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5894" y="274638"/>
            <a:ext cx="7400948" cy="1143000"/>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Пригадаймо засоби спілкування</a:t>
            </a:r>
            <a:endParaRPr lang="ru-RU"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6" name="Овал 5"/>
          <p:cNvSpPr/>
          <p:nvPr/>
        </p:nvSpPr>
        <p:spPr>
          <a:xfrm>
            <a:off x="785786" y="1643050"/>
            <a:ext cx="2357454" cy="2286016"/>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rgbClr val="FF0000"/>
                </a:solidFill>
                <a:effectLst>
                  <a:outerShdw blurRad="38100" dist="38100" dir="2700000" algn="tl">
                    <a:srgbClr val="000000">
                      <a:alpha val="43137"/>
                    </a:srgbClr>
                  </a:outerShdw>
                </a:effectLst>
              </a:rPr>
              <a:t>Вербальні </a:t>
            </a:r>
            <a:endParaRPr lang="ru-RU" sz="2000" b="1" dirty="0">
              <a:solidFill>
                <a:srgbClr val="FF0000"/>
              </a:solidFill>
              <a:effectLst>
                <a:outerShdw blurRad="38100" dist="38100" dir="2700000" algn="tl">
                  <a:srgbClr val="000000">
                    <a:alpha val="43137"/>
                  </a:srgbClr>
                </a:outerShdw>
              </a:effectLst>
            </a:endParaRPr>
          </a:p>
        </p:txBody>
      </p:sp>
      <p:sp>
        <p:nvSpPr>
          <p:cNvPr id="7" name="Овал 6"/>
          <p:cNvSpPr/>
          <p:nvPr/>
        </p:nvSpPr>
        <p:spPr>
          <a:xfrm>
            <a:off x="5857884" y="1643050"/>
            <a:ext cx="2357454" cy="2286016"/>
          </a:xfrm>
          <a:prstGeom prst="ellipse">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rgbClr val="FF0000"/>
                </a:solidFill>
                <a:effectLst>
                  <a:outerShdw blurRad="38100" dist="38100" dir="2700000" algn="tl">
                    <a:srgbClr val="000000">
                      <a:alpha val="43137"/>
                    </a:srgbClr>
                  </a:outerShdw>
                </a:effectLst>
              </a:rPr>
              <a:t>Невербальні </a:t>
            </a:r>
            <a:endParaRPr lang="ru-RU" sz="2000" b="1" dirty="0">
              <a:solidFill>
                <a:srgbClr val="FF0000"/>
              </a:solidFill>
              <a:effectLst>
                <a:outerShdw blurRad="38100" dist="38100" dir="2700000" algn="tl">
                  <a:srgbClr val="000000">
                    <a:alpha val="43137"/>
                  </a:srgbClr>
                </a:outerShdw>
              </a:effectLst>
            </a:endParaRPr>
          </a:p>
        </p:txBody>
      </p:sp>
      <p:sp>
        <p:nvSpPr>
          <p:cNvPr id="8" name="Овал 7"/>
          <p:cNvSpPr/>
          <p:nvPr/>
        </p:nvSpPr>
        <p:spPr>
          <a:xfrm>
            <a:off x="85732" y="4143380"/>
            <a:ext cx="1985938" cy="17859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Діалог </a:t>
            </a:r>
            <a:endParaRPr lang="ru-RU" b="1" dirty="0">
              <a:solidFill>
                <a:schemeClr val="tx1"/>
              </a:solidFill>
            </a:endParaRPr>
          </a:p>
        </p:txBody>
      </p:sp>
      <p:sp>
        <p:nvSpPr>
          <p:cNvPr id="9" name="Овал 8"/>
          <p:cNvSpPr/>
          <p:nvPr/>
        </p:nvSpPr>
        <p:spPr>
          <a:xfrm>
            <a:off x="1714480" y="4143380"/>
            <a:ext cx="2000264" cy="1714512"/>
          </a:xfrm>
          <a:prstGeom prst="ellipse">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Монолог </a:t>
            </a:r>
            <a:endParaRPr lang="ru-RU" b="1" dirty="0">
              <a:solidFill>
                <a:schemeClr val="tx1"/>
              </a:solidFill>
            </a:endParaRPr>
          </a:p>
        </p:txBody>
      </p:sp>
      <p:sp>
        <p:nvSpPr>
          <p:cNvPr id="10" name="Овал 9"/>
          <p:cNvSpPr/>
          <p:nvPr/>
        </p:nvSpPr>
        <p:spPr>
          <a:xfrm>
            <a:off x="5357818" y="4071942"/>
            <a:ext cx="1771656" cy="1428760"/>
          </a:xfrm>
          <a:prstGeom prst="ellipse">
            <a:avLst/>
          </a:prstGeom>
          <a:solidFill>
            <a:srgbClr val="3399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Міміка </a:t>
            </a:r>
            <a:endParaRPr lang="ru-RU" b="1" dirty="0">
              <a:solidFill>
                <a:schemeClr val="tx1"/>
              </a:solidFill>
            </a:endParaRPr>
          </a:p>
        </p:txBody>
      </p:sp>
      <p:sp>
        <p:nvSpPr>
          <p:cNvPr id="11" name="Овал 10"/>
          <p:cNvSpPr/>
          <p:nvPr/>
        </p:nvSpPr>
        <p:spPr>
          <a:xfrm>
            <a:off x="6786578" y="4071942"/>
            <a:ext cx="1771656" cy="1428760"/>
          </a:xfrm>
          <a:prstGeom prst="ellipse">
            <a:avLst/>
          </a:prstGeom>
          <a:solidFill>
            <a:srgbClr val="33CC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Жести </a:t>
            </a:r>
            <a:endParaRPr lang="ru-RU" b="1" dirty="0">
              <a:solidFill>
                <a:schemeClr val="tx1"/>
              </a:solidFill>
            </a:endParaRPr>
          </a:p>
        </p:txBody>
      </p:sp>
      <p:sp>
        <p:nvSpPr>
          <p:cNvPr id="12" name="Овал 11"/>
          <p:cNvSpPr/>
          <p:nvPr/>
        </p:nvSpPr>
        <p:spPr>
          <a:xfrm>
            <a:off x="6000760" y="5000636"/>
            <a:ext cx="1643074" cy="1285884"/>
          </a:xfrm>
          <a:prstGeom prst="ellipse">
            <a:avLst/>
          </a:prstGeom>
          <a:solidFill>
            <a:srgbClr val="00FFFF"/>
          </a:solidFill>
          <a:ln>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smtClean="0">
                <a:solidFill>
                  <a:schemeClr val="tx1"/>
                </a:solidFill>
              </a:rPr>
              <a:t>Дії </a:t>
            </a:r>
            <a:endParaRPr lang="ru-RU" b="1" dirty="0">
              <a:solidFill>
                <a:schemeClr val="tx1"/>
              </a:solidFill>
            </a:endParaRPr>
          </a:p>
        </p:txBody>
      </p:sp>
      <p:pic>
        <p:nvPicPr>
          <p:cNvPr id="3075" name="Picture 3" descr="C:\Users\Ольга\Desktop\Без_названия-removebg-preview (5).png"/>
          <p:cNvPicPr>
            <a:picLocks noChangeAspect="1" noChangeArrowheads="1"/>
          </p:cNvPicPr>
          <p:nvPr/>
        </p:nvPicPr>
        <p:blipFill>
          <a:blip r:embed="rId2"/>
          <a:srcRect t="39847" r="50000" b="8407"/>
          <a:stretch>
            <a:fillRect/>
          </a:stretch>
        </p:blipFill>
        <p:spPr bwMode="auto">
          <a:xfrm>
            <a:off x="785786" y="5546424"/>
            <a:ext cx="1928826" cy="1311576"/>
          </a:xfrm>
          <a:prstGeom prst="rect">
            <a:avLst/>
          </a:prstGeom>
          <a:noFill/>
        </p:spPr>
      </p:pic>
      <p:pic>
        <p:nvPicPr>
          <p:cNvPr id="3076" name="Picture 4" descr="C:\Users\Ольга\Desktop\Без_названия-removebg-preview (5).png"/>
          <p:cNvPicPr>
            <a:picLocks noChangeAspect="1" noChangeArrowheads="1"/>
          </p:cNvPicPr>
          <p:nvPr/>
        </p:nvPicPr>
        <p:blipFill>
          <a:blip r:embed="rId2"/>
          <a:srcRect l="48737"/>
          <a:stretch>
            <a:fillRect/>
          </a:stretch>
        </p:blipFill>
        <p:spPr bwMode="auto">
          <a:xfrm>
            <a:off x="3500430" y="1785926"/>
            <a:ext cx="2285216" cy="2928958"/>
          </a:xfrm>
          <a:prstGeom prst="rect">
            <a:avLst/>
          </a:prstGeom>
          <a:noFill/>
        </p:spPr>
      </p:pic>
      <p:pic>
        <p:nvPicPr>
          <p:cNvPr id="3077" name="Picture 5" descr="C:\Users\Ольга\Desktop\Без_названия-removebg-preview (1).png"/>
          <p:cNvPicPr>
            <a:picLocks noChangeAspect="1" noChangeArrowheads="1"/>
          </p:cNvPicPr>
          <p:nvPr/>
        </p:nvPicPr>
        <p:blipFill>
          <a:blip r:embed="rId3"/>
          <a:srcRect/>
          <a:stretch>
            <a:fillRect/>
          </a:stretch>
        </p:blipFill>
        <p:spPr bwMode="auto">
          <a:xfrm flipH="1">
            <a:off x="0" y="1"/>
            <a:ext cx="1214414" cy="1967538"/>
          </a:xfrm>
          <a:prstGeom prst="rect">
            <a:avLst/>
          </a:prstGeom>
          <a:noFill/>
        </p:spPr>
      </p:pic>
      <p:pic>
        <p:nvPicPr>
          <p:cNvPr id="3078" name="Picture 6" descr="C:\Users\Ольга\Desktop\images-removebg-preview.png"/>
          <p:cNvPicPr>
            <a:picLocks noChangeAspect="1" noChangeArrowheads="1"/>
          </p:cNvPicPr>
          <p:nvPr/>
        </p:nvPicPr>
        <p:blipFill>
          <a:blip r:embed="rId4"/>
          <a:srcRect t="31820" r="6520" b="10226"/>
          <a:stretch>
            <a:fillRect/>
          </a:stretch>
        </p:blipFill>
        <p:spPr bwMode="auto">
          <a:xfrm>
            <a:off x="7096126" y="5572140"/>
            <a:ext cx="2047906" cy="12858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166" y="274638"/>
            <a:ext cx="7186634" cy="939784"/>
          </a:xfrm>
        </p:spPr>
        <p:txBody>
          <a:bodyPr/>
          <a:lstStyle/>
          <a:p>
            <a:r>
              <a:rPr lang="ru-RU" b="1" dirty="0" smtClean="0">
                <a:solidFill>
                  <a:srgbClr val="CC0099"/>
                </a:solidFill>
                <a:effectLst>
                  <a:outerShdw blurRad="38100" dist="38100" dir="2700000" algn="tl">
                    <a:srgbClr val="000000">
                      <a:alpha val="43137"/>
                    </a:srgbClr>
                  </a:outerShdw>
                </a:effectLst>
              </a:rPr>
              <a:t>Дослідницька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28596" y="1214422"/>
            <a:ext cx="8429684" cy="2143140"/>
          </a:xfrm>
        </p:spPr>
        <p:txBody>
          <a:bodyPr>
            <a:normAutofit/>
          </a:bodyPr>
          <a:lstStyle/>
          <a:p>
            <a:pPr algn="ctr"/>
            <a:r>
              <a:rPr lang="ru-RU" sz="2400" dirty="0" smtClean="0"/>
              <a:t>Пригадайте з матеріалу 5-го класу, які існують види позицій у спілкуванні, дистанцій у спілкуванні та засобів спілкування. Накресліть в зошиті подібну таблицю і додай до кожної комірки відповідні слова чи фрази з довідки, поясни їх зміст. </a:t>
            </a:r>
            <a:endParaRPr lang="ru-RU" sz="2400" dirty="0"/>
          </a:p>
        </p:txBody>
      </p:sp>
      <p:sp>
        <p:nvSpPr>
          <p:cNvPr id="4" name="Нижний колонтитул 3"/>
          <p:cNvSpPr>
            <a:spLocks noGrp="1"/>
          </p:cNvSpPr>
          <p:nvPr>
            <p:ph type="ftr" sz="quarter" idx="11"/>
          </p:nvPr>
        </p:nvSpPr>
        <p:spPr>
          <a:xfrm>
            <a:off x="5214942" y="6286520"/>
            <a:ext cx="2895600" cy="365125"/>
          </a:xfrm>
        </p:spPr>
        <p:txBody>
          <a:bodyPr/>
          <a:lstStyle/>
          <a:p>
            <a:r>
              <a:rPr lang="ru-RU" dirty="0" smtClean="0"/>
              <a:t>© Скляренко О.А. 2024</a:t>
            </a:r>
            <a:endParaRPr lang="ru-RU" dirty="0"/>
          </a:p>
        </p:txBody>
      </p:sp>
      <p:pic>
        <p:nvPicPr>
          <p:cNvPr id="9" name="Picture 2" descr="C:\Users\Ольга\Desktop\pngtree-office-magnifying-glass-information-illustration-image_1416693__1_-removebg-preview.png"/>
          <p:cNvPicPr>
            <a:picLocks noChangeAspect="1" noChangeArrowheads="1"/>
          </p:cNvPicPr>
          <p:nvPr/>
        </p:nvPicPr>
        <p:blipFill>
          <a:blip r:embed="rId2" cstate="print"/>
          <a:srcRect l="8080"/>
          <a:stretch>
            <a:fillRect/>
          </a:stretch>
        </p:blipFill>
        <p:spPr bwMode="auto">
          <a:xfrm>
            <a:off x="0" y="0"/>
            <a:ext cx="1571036" cy="1552570"/>
          </a:xfrm>
          <a:prstGeom prst="rect">
            <a:avLst/>
          </a:prstGeom>
          <a:noFill/>
        </p:spPr>
      </p:pic>
      <p:graphicFrame>
        <p:nvGraphicFramePr>
          <p:cNvPr id="10" name="Содержимое 4"/>
          <p:cNvGraphicFramePr>
            <a:graphicFrameLocks/>
          </p:cNvGraphicFramePr>
          <p:nvPr/>
        </p:nvGraphicFramePr>
        <p:xfrm>
          <a:off x="500034" y="3286124"/>
          <a:ext cx="8229600" cy="10718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uk-UA" sz="2000" dirty="0" smtClean="0"/>
                        <a:t>Позиції в спілкуванні</a:t>
                      </a:r>
                      <a:endParaRPr lang="ru-RU" sz="2000" dirty="0"/>
                    </a:p>
                  </a:txBody>
                  <a:tcPr/>
                </a:tc>
                <a:tc>
                  <a:txBody>
                    <a:bodyPr/>
                    <a:lstStyle/>
                    <a:p>
                      <a:pPr algn="ctr"/>
                      <a:r>
                        <a:rPr lang="uk-UA" sz="2000" dirty="0" smtClean="0"/>
                        <a:t>Дистанція в спілкуванні</a:t>
                      </a:r>
                      <a:endParaRPr lang="ru-RU" sz="2000" dirty="0"/>
                    </a:p>
                  </a:txBody>
                  <a:tcPr/>
                </a:tc>
                <a:tc>
                  <a:txBody>
                    <a:bodyPr/>
                    <a:lstStyle/>
                    <a:p>
                      <a:pPr algn="ctr"/>
                      <a:r>
                        <a:rPr lang="uk-UA" sz="2000" dirty="0" smtClean="0"/>
                        <a:t>Засоби спілкування</a:t>
                      </a:r>
                      <a:endParaRPr lang="ru-RU" sz="2000" dirty="0"/>
                    </a:p>
                  </a:txBody>
                  <a:tcPr/>
                </a:tc>
              </a:tr>
              <a:tr h="370840">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
        <p:nvSpPr>
          <p:cNvPr id="11" name="Содержимое 2"/>
          <p:cNvSpPr txBox="1">
            <a:spLocks/>
          </p:cNvSpPr>
          <p:nvPr/>
        </p:nvSpPr>
        <p:spPr>
          <a:xfrm>
            <a:off x="500034" y="4643446"/>
            <a:ext cx="8429684" cy="1857388"/>
          </a:xfrm>
          <a:prstGeom prst="rect">
            <a:avLst/>
          </a:prstGeom>
        </p:spPr>
        <p:txBody>
          <a:bodyPr vert="horz" lIns="91440" tIns="45720" rIns="91440" bIns="45720" rtlCol="0">
            <a:normAutofit lnSpcReduction="10000"/>
          </a:bodyPr>
          <a:lstStyle/>
          <a:p>
            <a:pPr marL="342900" lvl="0" indent="-342900" algn="ctr">
              <a:spcBef>
                <a:spcPct val="20000"/>
              </a:spcBef>
              <a:buFont typeface="Arial" pitchFamily="34" charset="0"/>
              <a:buChar char="•"/>
            </a:pPr>
            <a:r>
              <a:rPr lang="ru-RU" sz="2500" b="1" i="1" dirty="0" smtClean="0">
                <a:solidFill>
                  <a:srgbClr val="FF0000"/>
                </a:solidFill>
                <a:effectLst>
                  <a:outerShdw blurRad="38100" dist="38100" dir="2700000" algn="tl">
                    <a:srgbClr val="000000">
                      <a:alpha val="43137"/>
                    </a:srgbClr>
                  </a:outerShdw>
                </a:effectLst>
              </a:rPr>
              <a:t>Слова для довідки: </a:t>
            </a:r>
            <a:r>
              <a:rPr lang="ru-RU" sz="2500" i="1" dirty="0" smtClean="0"/>
              <a:t>інтонація, близька (інтимна), слова, навпроти, жести, зверху, міжособистісна, знизу, міміка, поза, рухи, поруч, соціальна, погляд, з відсутнім зоровим контактом, публічна.</a:t>
            </a:r>
            <a:endParaRPr kumimoji="0" lang="ru-RU" sz="2500" b="0" i="1"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blinds(horizontal)">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1" name="Picture 15" descr="C:\Users\Ольга\Desktop\pngtree-yellow-car-simulation-mini-car-illustration-image_1191550-removebg-preview.png"/>
          <p:cNvPicPr>
            <a:picLocks noChangeAspect="1" noChangeArrowheads="1"/>
          </p:cNvPicPr>
          <p:nvPr/>
        </p:nvPicPr>
        <p:blipFill>
          <a:blip r:embed="rId2" cstate="print"/>
          <a:srcRect/>
          <a:stretch>
            <a:fillRect/>
          </a:stretch>
        </p:blipFill>
        <p:spPr bwMode="auto">
          <a:xfrm>
            <a:off x="2428872" y="2500306"/>
            <a:ext cx="1000120" cy="1000120"/>
          </a:xfrm>
          <a:prstGeom prst="rect">
            <a:avLst/>
          </a:prstGeom>
          <a:noFill/>
        </p:spPr>
      </p:pic>
      <p:sp>
        <p:nvSpPr>
          <p:cNvPr id="2" name="Заголовок 1"/>
          <p:cNvSpPr>
            <a:spLocks noGrp="1"/>
          </p:cNvSpPr>
          <p:nvPr>
            <p:ph type="title"/>
          </p:nvPr>
        </p:nvSpPr>
        <p:spPr>
          <a:xfrm>
            <a:off x="1785918" y="428604"/>
            <a:ext cx="6686568"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1500174"/>
            <a:ext cx="8229600" cy="1714512"/>
          </a:xfrm>
        </p:spPr>
        <p:txBody>
          <a:bodyPr>
            <a:normAutofit/>
          </a:bodyPr>
          <a:lstStyle/>
          <a:p>
            <a:pPr algn="ctr"/>
            <a:r>
              <a:rPr lang="ru-RU" sz="2800" b="1" i="1" dirty="0" smtClean="0">
                <a:solidFill>
                  <a:srgbClr val="FF0000"/>
                </a:solidFill>
                <a:effectLst>
                  <a:outerShdw blurRad="38100" dist="38100" dir="2700000" algn="tl">
                    <a:srgbClr val="000000">
                      <a:alpha val="43137"/>
                    </a:srgbClr>
                  </a:outerShdw>
                </a:effectLst>
              </a:rPr>
              <a:t>Спілкування</a:t>
            </a:r>
            <a:r>
              <a:rPr lang="ru-RU" sz="2800" dirty="0" smtClean="0"/>
              <a:t> — це вид діяльності людини, який реалізується через різні засоби комунікації. </a:t>
            </a:r>
            <a:endParaRPr lang="ru-RU" sz="2800" dirty="0"/>
          </a:p>
        </p:txBody>
      </p:sp>
      <p:pic>
        <p:nvPicPr>
          <p:cNvPr id="4098" name="Picture 2" descr="C:\Users\Ольга\Desktop\images__1_-removebg-preview.png"/>
          <p:cNvPicPr>
            <a:picLocks noChangeAspect="1" noChangeArrowheads="1"/>
          </p:cNvPicPr>
          <p:nvPr/>
        </p:nvPicPr>
        <p:blipFill>
          <a:blip r:embed="rId3"/>
          <a:srcRect/>
          <a:stretch>
            <a:fillRect/>
          </a:stretch>
        </p:blipFill>
        <p:spPr bwMode="auto">
          <a:xfrm>
            <a:off x="71407" y="71438"/>
            <a:ext cx="1285884" cy="1620213"/>
          </a:xfrm>
          <a:prstGeom prst="rect">
            <a:avLst/>
          </a:prstGeom>
          <a:noFill/>
        </p:spPr>
      </p:pic>
      <p:pic>
        <p:nvPicPr>
          <p:cNvPr id="4105" name="Picture 9" descr="C:\Users\Ольга\Desktop\29965909-vector-construcción-de-viviendas-en-la-calle-removebg-preview.png"/>
          <p:cNvPicPr>
            <a:picLocks noChangeAspect="1" noChangeArrowheads="1"/>
          </p:cNvPicPr>
          <p:nvPr/>
        </p:nvPicPr>
        <p:blipFill>
          <a:blip r:embed="rId4" cstate="print"/>
          <a:srcRect/>
          <a:stretch>
            <a:fillRect/>
          </a:stretch>
        </p:blipFill>
        <p:spPr bwMode="auto">
          <a:xfrm>
            <a:off x="1285852" y="2500306"/>
            <a:ext cx="1524000" cy="1524000"/>
          </a:xfrm>
          <a:prstGeom prst="rect">
            <a:avLst/>
          </a:prstGeom>
          <a:noFill/>
        </p:spPr>
      </p:pic>
      <p:pic>
        <p:nvPicPr>
          <p:cNvPr id="4104" name="Picture 8" descr="C:\Users\Ольга\Desktop\29965910-vector-construcción-de-viviendas-en-la-calle-removebg-preview.png"/>
          <p:cNvPicPr>
            <a:picLocks noChangeAspect="1" noChangeArrowheads="1"/>
          </p:cNvPicPr>
          <p:nvPr/>
        </p:nvPicPr>
        <p:blipFill>
          <a:blip r:embed="rId5" cstate="print"/>
          <a:srcRect/>
          <a:stretch>
            <a:fillRect/>
          </a:stretch>
        </p:blipFill>
        <p:spPr bwMode="auto">
          <a:xfrm>
            <a:off x="428596" y="2833694"/>
            <a:ext cx="1738314" cy="1738314"/>
          </a:xfrm>
          <a:prstGeom prst="rect">
            <a:avLst/>
          </a:prstGeom>
          <a:noFill/>
        </p:spPr>
      </p:pic>
      <p:pic>
        <p:nvPicPr>
          <p:cNvPr id="4103" name="Picture 7" descr="C:\Users\Ольга\Desktop\29965916-vector-construcción-de-viviendas-en-la-calle-removebg-preview.png"/>
          <p:cNvPicPr>
            <a:picLocks noChangeAspect="1" noChangeArrowheads="1"/>
          </p:cNvPicPr>
          <p:nvPr/>
        </p:nvPicPr>
        <p:blipFill>
          <a:blip r:embed="rId6" cstate="print"/>
          <a:srcRect l="14060"/>
          <a:stretch>
            <a:fillRect/>
          </a:stretch>
        </p:blipFill>
        <p:spPr bwMode="auto">
          <a:xfrm>
            <a:off x="0" y="3350269"/>
            <a:ext cx="1643042" cy="1911859"/>
          </a:xfrm>
          <a:prstGeom prst="rect">
            <a:avLst/>
          </a:prstGeom>
          <a:noFill/>
        </p:spPr>
      </p:pic>
      <p:pic>
        <p:nvPicPr>
          <p:cNvPr id="4106" name="Picture 10" descr="C:\Users\Ольга\Desktop\pngtree-childrens-playground-seesaw-clipart-png-image_6064264-removebg-preview.png"/>
          <p:cNvPicPr>
            <a:picLocks noChangeAspect="1" noChangeArrowheads="1"/>
          </p:cNvPicPr>
          <p:nvPr/>
        </p:nvPicPr>
        <p:blipFill>
          <a:blip r:embed="rId7" cstate="print"/>
          <a:srcRect l="9500" t="23000" r="9500" b="21500"/>
          <a:stretch>
            <a:fillRect/>
          </a:stretch>
        </p:blipFill>
        <p:spPr bwMode="auto">
          <a:xfrm>
            <a:off x="3357554" y="3639345"/>
            <a:ext cx="1357322" cy="930017"/>
          </a:xfrm>
          <a:prstGeom prst="rect">
            <a:avLst/>
          </a:prstGeom>
          <a:noFill/>
        </p:spPr>
      </p:pic>
      <p:pic>
        <p:nvPicPr>
          <p:cNvPr id="4107" name="Picture 11" descr="C:\Users\Ольга\Desktop\6151_html_595aeaeb.png"/>
          <p:cNvPicPr>
            <a:picLocks noChangeAspect="1" noChangeArrowheads="1"/>
          </p:cNvPicPr>
          <p:nvPr/>
        </p:nvPicPr>
        <p:blipFill>
          <a:blip r:embed="rId8"/>
          <a:srcRect/>
          <a:stretch>
            <a:fillRect/>
          </a:stretch>
        </p:blipFill>
        <p:spPr bwMode="auto">
          <a:xfrm>
            <a:off x="5214942" y="3357562"/>
            <a:ext cx="1620837" cy="1658937"/>
          </a:xfrm>
          <a:prstGeom prst="rect">
            <a:avLst/>
          </a:prstGeom>
          <a:noFill/>
        </p:spPr>
      </p:pic>
      <p:pic>
        <p:nvPicPr>
          <p:cNvPr id="18" name="Picture 13" descr="C:\Users\Ольга\Desktop\7-2-.png"/>
          <p:cNvPicPr>
            <a:picLocks noChangeAspect="1" noChangeArrowheads="1"/>
          </p:cNvPicPr>
          <p:nvPr/>
        </p:nvPicPr>
        <p:blipFill>
          <a:blip r:embed="rId9"/>
          <a:srcRect/>
          <a:stretch>
            <a:fillRect/>
          </a:stretch>
        </p:blipFill>
        <p:spPr bwMode="auto">
          <a:xfrm>
            <a:off x="4000496" y="6429396"/>
            <a:ext cx="5143504" cy="428604"/>
          </a:xfrm>
          <a:prstGeom prst="rect">
            <a:avLst/>
          </a:prstGeom>
          <a:noFill/>
        </p:spPr>
      </p:pic>
      <p:pic>
        <p:nvPicPr>
          <p:cNvPr id="4109" name="Picture 13" descr="C:\Users\Ольга\Desktop\7-2-.png"/>
          <p:cNvPicPr>
            <a:picLocks noChangeAspect="1" noChangeArrowheads="1"/>
          </p:cNvPicPr>
          <p:nvPr/>
        </p:nvPicPr>
        <p:blipFill>
          <a:blip r:embed="rId9"/>
          <a:srcRect/>
          <a:stretch>
            <a:fillRect/>
          </a:stretch>
        </p:blipFill>
        <p:spPr bwMode="auto">
          <a:xfrm>
            <a:off x="0" y="6429397"/>
            <a:ext cx="5143504" cy="428604"/>
          </a:xfrm>
          <a:prstGeom prst="rect">
            <a:avLst/>
          </a:prstGeom>
          <a:noFill/>
        </p:spPr>
      </p:pic>
      <p:pic>
        <p:nvPicPr>
          <p:cNvPr id="4108" name="Picture 12" descr="C:\Users\Ольга\Desktop\images-removebg-preview (3).png"/>
          <p:cNvPicPr>
            <a:picLocks noChangeAspect="1" noChangeArrowheads="1"/>
          </p:cNvPicPr>
          <p:nvPr/>
        </p:nvPicPr>
        <p:blipFill>
          <a:blip r:embed="rId10"/>
          <a:srcRect/>
          <a:stretch>
            <a:fillRect/>
          </a:stretch>
        </p:blipFill>
        <p:spPr bwMode="auto">
          <a:xfrm>
            <a:off x="6000760" y="5144147"/>
            <a:ext cx="1434476" cy="1428101"/>
          </a:xfrm>
          <a:prstGeom prst="rect">
            <a:avLst/>
          </a:prstGeom>
          <a:noFill/>
        </p:spPr>
      </p:pic>
      <p:pic>
        <p:nvPicPr>
          <p:cNvPr id="4101" name="Picture 5" descr="C:\Users\Ольга\Desktop\kartinkiifotodeteyvpesochnitse-7c31c6e0-removebg-preview.png"/>
          <p:cNvPicPr>
            <a:picLocks noChangeAspect="1" noChangeArrowheads="1"/>
          </p:cNvPicPr>
          <p:nvPr/>
        </p:nvPicPr>
        <p:blipFill>
          <a:blip r:embed="rId11"/>
          <a:srcRect l="4320" b="18182"/>
          <a:stretch>
            <a:fillRect/>
          </a:stretch>
        </p:blipFill>
        <p:spPr bwMode="auto">
          <a:xfrm>
            <a:off x="1500166" y="4643446"/>
            <a:ext cx="3500462" cy="1896857"/>
          </a:xfrm>
          <a:prstGeom prst="rect">
            <a:avLst/>
          </a:prstGeom>
          <a:noFill/>
        </p:spPr>
      </p:pic>
      <p:pic>
        <p:nvPicPr>
          <p:cNvPr id="4110" name="Picture 14" descr="C:\Users\Ольга\Desktop\tree-clipart-transparent-78-700x560.png"/>
          <p:cNvPicPr>
            <a:picLocks noChangeAspect="1" noChangeArrowheads="1"/>
          </p:cNvPicPr>
          <p:nvPr/>
        </p:nvPicPr>
        <p:blipFill>
          <a:blip r:embed="rId12"/>
          <a:srcRect r="46698"/>
          <a:stretch>
            <a:fillRect/>
          </a:stretch>
        </p:blipFill>
        <p:spPr bwMode="auto">
          <a:xfrm>
            <a:off x="7690482" y="2071678"/>
            <a:ext cx="1453518" cy="2881314"/>
          </a:xfrm>
          <a:prstGeom prst="rect">
            <a:avLst/>
          </a:prstGeom>
          <a:noFill/>
        </p:spPr>
      </p:pic>
      <p:pic>
        <p:nvPicPr>
          <p:cNvPr id="4102" name="Picture 6" descr="C:\Users\Ольга\Desktop\141696314-icono-de-imágenes-prediseñadas-de-apartamento-de-estilo-retro-color-rosa-removebg-preview.png"/>
          <p:cNvPicPr>
            <a:picLocks noChangeAspect="1" noChangeArrowheads="1"/>
          </p:cNvPicPr>
          <p:nvPr/>
        </p:nvPicPr>
        <p:blipFill>
          <a:blip r:embed="rId13" cstate="print"/>
          <a:srcRect l="18789" r="20146" b="10937"/>
          <a:stretch>
            <a:fillRect/>
          </a:stretch>
        </p:blipFill>
        <p:spPr bwMode="auto">
          <a:xfrm>
            <a:off x="7929586" y="0"/>
            <a:ext cx="1124192" cy="1643050"/>
          </a:xfrm>
          <a:prstGeom prst="rect">
            <a:avLst/>
          </a:prstGeom>
          <a:noFill/>
        </p:spPr>
      </p:pic>
      <p:pic>
        <p:nvPicPr>
          <p:cNvPr id="14" name="Picture 7" descr="C:\Users\Ольга\Desktop\Без_названия__1_-removebg-preview.png"/>
          <p:cNvPicPr>
            <a:picLocks noChangeAspect="1" noChangeArrowheads="1"/>
          </p:cNvPicPr>
          <p:nvPr/>
        </p:nvPicPr>
        <p:blipFill>
          <a:blip r:embed="rId14"/>
          <a:srcRect/>
          <a:stretch>
            <a:fillRect/>
          </a:stretch>
        </p:blipFill>
        <p:spPr bwMode="auto">
          <a:xfrm>
            <a:off x="7445395" y="4630873"/>
            <a:ext cx="1698605" cy="1798523"/>
          </a:xfrm>
          <a:prstGeom prst="rect">
            <a:avLst/>
          </a:prstGeom>
          <a:noFill/>
        </p:spPr>
      </p:pic>
      <p:pic>
        <p:nvPicPr>
          <p:cNvPr id="4112" name="Picture 16" descr="C:\Users\Ольга\Desktop\tree-clipart-transparent-95-700x676.png"/>
          <p:cNvPicPr>
            <a:picLocks noChangeAspect="1" noChangeArrowheads="1"/>
          </p:cNvPicPr>
          <p:nvPr/>
        </p:nvPicPr>
        <p:blipFill>
          <a:blip r:embed="rId15" cstate="print"/>
          <a:srcRect l="48170"/>
          <a:stretch>
            <a:fillRect/>
          </a:stretch>
        </p:blipFill>
        <p:spPr bwMode="auto">
          <a:xfrm>
            <a:off x="0" y="5286388"/>
            <a:ext cx="500034" cy="1290624"/>
          </a:xfrm>
          <a:prstGeom prst="rect">
            <a:avLst/>
          </a:prstGeom>
          <a:noFill/>
        </p:spPr>
      </p:pic>
      <p:pic>
        <p:nvPicPr>
          <p:cNvPr id="4113" name="Picture 17" descr="C:\Users\Ольга\Desktop\57873111-3d-ilustración-de-una-flor-de-diente-de-león-removebg-preview.png"/>
          <p:cNvPicPr>
            <a:picLocks noChangeAspect="1" noChangeArrowheads="1"/>
          </p:cNvPicPr>
          <p:nvPr/>
        </p:nvPicPr>
        <p:blipFill>
          <a:blip r:embed="rId16" cstate="print"/>
          <a:srcRect/>
          <a:stretch>
            <a:fillRect/>
          </a:stretch>
        </p:blipFill>
        <p:spPr bwMode="auto">
          <a:xfrm>
            <a:off x="714348" y="6000768"/>
            <a:ext cx="523862" cy="523862"/>
          </a:xfrm>
          <a:prstGeom prst="rect">
            <a:avLst/>
          </a:prstGeom>
          <a:noFill/>
        </p:spPr>
      </p:pic>
      <p:pic>
        <p:nvPicPr>
          <p:cNvPr id="23" name="Picture 17" descr="C:\Users\Ольга\Desktop\57873111-3d-ilustración-de-una-flor-de-diente-de-león-removebg-preview.png"/>
          <p:cNvPicPr>
            <a:picLocks noChangeAspect="1" noChangeArrowheads="1"/>
          </p:cNvPicPr>
          <p:nvPr/>
        </p:nvPicPr>
        <p:blipFill>
          <a:blip r:embed="rId16" cstate="print"/>
          <a:srcRect/>
          <a:stretch>
            <a:fillRect/>
          </a:stretch>
        </p:blipFill>
        <p:spPr bwMode="auto">
          <a:xfrm>
            <a:off x="2571736" y="4286256"/>
            <a:ext cx="523862" cy="523862"/>
          </a:xfrm>
          <a:prstGeom prst="rect">
            <a:avLst/>
          </a:prstGeom>
          <a:noFill/>
        </p:spPr>
      </p:pic>
      <p:pic>
        <p:nvPicPr>
          <p:cNvPr id="24" name="Picture 17" descr="C:\Users\Ольга\Desktop\57873111-3d-ilustración-de-una-flor-de-diente-de-león-removebg-preview.png"/>
          <p:cNvPicPr>
            <a:picLocks noChangeAspect="1" noChangeArrowheads="1"/>
          </p:cNvPicPr>
          <p:nvPr/>
        </p:nvPicPr>
        <p:blipFill>
          <a:blip r:embed="rId17" cstate="print"/>
          <a:srcRect/>
          <a:stretch>
            <a:fillRect/>
          </a:stretch>
        </p:blipFill>
        <p:spPr bwMode="auto">
          <a:xfrm>
            <a:off x="4786314" y="6191262"/>
            <a:ext cx="666738" cy="666738"/>
          </a:xfrm>
          <a:prstGeom prst="rect">
            <a:avLst/>
          </a:prstGeom>
          <a:noFill/>
        </p:spPr>
      </p:pic>
      <p:pic>
        <p:nvPicPr>
          <p:cNvPr id="25" name="Picture 17" descr="C:\Users\Ольга\Desktop\57873111-3d-ilustración-de-una-flor-de-diente-de-león-removebg-preview.png"/>
          <p:cNvPicPr>
            <a:picLocks noChangeAspect="1" noChangeArrowheads="1"/>
          </p:cNvPicPr>
          <p:nvPr/>
        </p:nvPicPr>
        <p:blipFill>
          <a:blip r:embed="rId18" cstate="print"/>
          <a:srcRect/>
          <a:stretch>
            <a:fillRect/>
          </a:stretch>
        </p:blipFill>
        <p:spPr bwMode="auto">
          <a:xfrm>
            <a:off x="5643570" y="5238746"/>
            <a:ext cx="285752" cy="285752"/>
          </a:xfrm>
          <a:prstGeom prst="rect">
            <a:avLst/>
          </a:prstGeom>
          <a:noFill/>
        </p:spPr>
      </p:pic>
      <p:pic>
        <p:nvPicPr>
          <p:cNvPr id="26" name="Picture 17" descr="C:\Users\Ольга\Desktop\57873111-3d-ilustración-de-una-flor-de-diente-de-león-removebg-preview.png"/>
          <p:cNvPicPr>
            <a:picLocks noChangeAspect="1" noChangeArrowheads="1"/>
          </p:cNvPicPr>
          <p:nvPr/>
        </p:nvPicPr>
        <p:blipFill>
          <a:blip r:embed="rId19" cstate="print"/>
          <a:srcRect/>
          <a:stretch>
            <a:fillRect/>
          </a:stretch>
        </p:blipFill>
        <p:spPr bwMode="auto">
          <a:xfrm>
            <a:off x="7358082" y="3857628"/>
            <a:ext cx="380986" cy="380986"/>
          </a:xfrm>
          <a:prstGeom prst="rect">
            <a:avLst/>
          </a:prstGeom>
          <a:noFill/>
        </p:spPr>
      </p:pic>
      <p:pic>
        <p:nvPicPr>
          <p:cNvPr id="27" name="Picture 17" descr="C:\Users\Ольга\Desktop\57873111-3d-ilustración-de-una-flor-de-diente-de-león-removebg-preview.png"/>
          <p:cNvPicPr>
            <a:picLocks noChangeAspect="1" noChangeArrowheads="1"/>
          </p:cNvPicPr>
          <p:nvPr/>
        </p:nvPicPr>
        <p:blipFill>
          <a:blip r:embed="rId20" cstate="print"/>
          <a:srcRect/>
          <a:stretch>
            <a:fillRect/>
          </a:stretch>
        </p:blipFill>
        <p:spPr bwMode="auto">
          <a:xfrm>
            <a:off x="4357686" y="3238482"/>
            <a:ext cx="500066" cy="500066"/>
          </a:xfrm>
          <a:prstGeom prst="rect">
            <a:avLst/>
          </a:prstGeom>
          <a:noFill/>
        </p:spPr>
      </p:pic>
      <p:pic>
        <p:nvPicPr>
          <p:cNvPr id="4114" name="Picture 18" descr="C:\Users\Ольга\Desktop\1653645876_1-kartinkof-club-p-solnishko-veseloe-kartinka-dlya-detei-na-p-1-removebg-preview.png"/>
          <p:cNvPicPr>
            <a:picLocks noChangeAspect="1" noChangeArrowheads="1"/>
          </p:cNvPicPr>
          <p:nvPr/>
        </p:nvPicPr>
        <p:blipFill>
          <a:blip r:embed="rId21" cstate="print"/>
          <a:srcRect/>
          <a:stretch>
            <a:fillRect/>
          </a:stretch>
        </p:blipFill>
        <p:spPr bwMode="auto">
          <a:xfrm>
            <a:off x="6643702" y="2500306"/>
            <a:ext cx="1000100" cy="1000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57158" y="1500174"/>
            <a:ext cx="4500594" cy="3357586"/>
          </a:xfrm>
        </p:spPr>
        <p:txBody>
          <a:bodyPr>
            <a:normAutofit/>
          </a:bodyPr>
          <a:lstStyle/>
          <a:p>
            <a:pPr algn="ctr"/>
            <a:r>
              <a:rPr lang="ru-RU" sz="2800" b="1" i="1" dirty="0" smtClean="0">
                <a:solidFill>
                  <a:srgbClr val="FF0000"/>
                </a:solidFill>
              </a:rPr>
              <a:t>Комунікація</a:t>
            </a:r>
            <a:r>
              <a:rPr lang="ru-RU" sz="2800" dirty="0" smtClean="0"/>
              <a:t> — сукупність вербальних і невербальних операцій, у результаті яких відбувається обмін інформацією під час взаємодії. </a:t>
            </a:r>
            <a:endParaRPr lang="ru-RU" sz="2800" dirty="0"/>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pic>
        <p:nvPicPr>
          <p:cNvPr id="5122" name="Picture 2" descr="C:\Users\Ольга\Desktop\Без_названия__1_-removebg-preview.png"/>
          <p:cNvPicPr>
            <a:picLocks noChangeAspect="1" noChangeArrowheads="1"/>
          </p:cNvPicPr>
          <p:nvPr/>
        </p:nvPicPr>
        <p:blipFill>
          <a:blip r:embed="rId3"/>
          <a:srcRect r="6027"/>
          <a:stretch>
            <a:fillRect/>
          </a:stretch>
        </p:blipFill>
        <p:spPr bwMode="auto">
          <a:xfrm>
            <a:off x="4546203" y="3571876"/>
            <a:ext cx="4454953" cy="3143272"/>
          </a:xfrm>
          <a:prstGeom prst="rect">
            <a:avLst/>
          </a:prstGeom>
          <a:noFill/>
        </p:spPr>
      </p:pic>
      <p:pic>
        <p:nvPicPr>
          <p:cNvPr id="5123" name="Picture 3" descr="C:\Users\Ольга\Desktop\Без_названия__2_-removebg-preview.png"/>
          <p:cNvPicPr>
            <a:picLocks noChangeAspect="1" noChangeArrowheads="1"/>
          </p:cNvPicPr>
          <p:nvPr/>
        </p:nvPicPr>
        <p:blipFill>
          <a:blip r:embed="rId4"/>
          <a:srcRect/>
          <a:stretch>
            <a:fillRect/>
          </a:stretch>
        </p:blipFill>
        <p:spPr bwMode="auto">
          <a:xfrm>
            <a:off x="4786314" y="785794"/>
            <a:ext cx="4544459" cy="2643206"/>
          </a:xfrm>
          <a:prstGeom prst="rect">
            <a:avLst/>
          </a:prstGeom>
          <a:noFill/>
        </p:spPr>
      </p:pic>
      <p:pic>
        <p:nvPicPr>
          <p:cNvPr id="5124" name="Picture 4" descr="C:\Users\Ольга\Desktop\content_комунікації-removebg-preview.png"/>
          <p:cNvPicPr>
            <a:picLocks noChangeAspect="1" noChangeArrowheads="1"/>
          </p:cNvPicPr>
          <p:nvPr/>
        </p:nvPicPr>
        <p:blipFill>
          <a:blip r:embed="rId5"/>
          <a:srcRect/>
          <a:stretch>
            <a:fillRect/>
          </a:stretch>
        </p:blipFill>
        <p:spPr bwMode="auto">
          <a:xfrm>
            <a:off x="928662" y="4523882"/>
            <a:ext cx="3500462" cy="23341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00108"/>
            <a:ext cx="8229600" cy="5143536"/>
          </a:xfrm>
        </p:spPr>
        <p:txBody>
          <a:bodyPr>
            <a:normAutofit/>
          </a:bodyPr>
          <a:lstStyle/>
          <a:p>
            <a:pPr algn="ctr"/>
            <a:r>
              <a:rPr lang="ru-RU" sz="2700" b="1" i="1" dirty="0" smtClean="0">
                <a:solidFill>
                  <a:srgbClr val="FF0000"/>
                </a:solidFill>
              </a:rPr>
              <a:t>Комунікативні навички </a:t>
            </a:r>
            <a:r>
              <a:rPr lang="ru-RU" sz="2700" dirty="0" smtClean="0"/>
              <a:t>— це певні характеристики та дії, які показують, як людина взаємодіє з іншими під час спілкування, як вона їх розуміє та чи правильно передає інформацію. Комунікативні навички належать до «м’яких навичок», які людина має розвинути під час свого дорослішання. Але вони потребують постійного вдосконалення впродовж життя.</a:t>
            </a:r>
            <a:endParaRPr lang="ru-RU" sz="2700" dirty="0"/>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pic>
        <p:nvPicPr>
          <p:cNvPr id="6146" name="Picture 2" descr="C:\Users\Ольга\Desktop\istockphoto-1388402192-1024x1024-removebg-preview-removebg-preview.png"/>
          <p:cNvPicPr>
            <a:picLocks noChangeAspect="1" noChangeArrowheads="1"/>
          </p:cNvPicPr>
          <p:nvPr/>
        </p:nvPicPr>
        <p:blipFill>
          <a:blip r:embed="rId3"/>
          <a:srcRect l="5361" t="12508" r="66760" b="27460"/>
          <a:stretch>
            <a:fillRect/>
          </a:stretch>
        </p:blipFill>
        <p:spPr bwMode="auto">
          <a:xfrm>
            <a:off x="0" y="4484123"/>
            <a:ext cx="2571736" cy="2373877"/>
          </a:xfrm>
          <a:prstGeom prst="rect">
            <a:avLst/>
          </a:prstGeom>
          <a:noFill/>
        </p:spPr>
      </p:pic>
      <p:pic>
        <p:nvPicPr>
          <p:cNvPr id="6147" name="Picture 3" descr="C:\Users\Ольга\Desktop\jak-pokrashhiti-svoyi-komunikacijni-navichki-removebg-preview.png"/>
          <p:cNvPicPr>
            <a:picLocks noChangeAspect="1" noChangeArrowheads="1"/>
          </p:cNvPicPr>
          <p:nvPr/>
        </p:nvPicPr>
        <p:blipFill>
          <a:blip r:embed="rId4"/>
          <a:srcRect b="6451"/>
          <a:stretch>
            <a:fillRect/>
          </a:stretch>
        </p:blipFill>
        <p:spPr bwMode="auto">
          <a:xfrm>
            <a:off x="2786050" y="4643446"/>
            <a:ext cx="3550884" cy="2214554"/>
          </a:xfrm>
          <a:prstGeom prst="rect">
            <a:avLst/>
          </a:prstGeom>
          <a:noFill/>
        </p:spPr>
      </p:pic>
      <p:pic>
        <p:nvPicPr>
          <p:cNvPr id="7" name="Picture 2" descr="C:\Users\Ольга\Desktop\istockphoto-1388402192-1024x1024-removebg-preview-removebg-preview.png"/>
          <p:cNvPicPr>
            <a:picLocks noChangeAspect="1" noChangeArrowheads="1"/>
          </p:cNvPicPr>
          <p:nvPr/>
        </p:nvPicPr>
        <p:blipFill>
          <a:blip r:embed="rId3"/>
          <a:srcRect l="37300" t="10005" r="37808" b="27460"/>
          <a:stretch>
            <a:fillRect/>
          </a:stretch>
        </p:blipFill>
        <p:spPr bwMode="auto">
          <a:xfrm flipH="1">
            <a:off x="7929554" y="0"/>
            <a:ext cx="1214446" cy="1167737"/>
          </a:xfrm>
          <a:prstGeom prst="rect">
            <a:avLst/>
          </a:prstGeom>
          <a:noFill/>
        </p:spPr>
      </p:pic>
      <p:pic>
        <p:nvPicPr>
          <p:cNvPr id="8" name="Picture 2" descr="C:\Users\Ольга\Desktop\istockphoto-1388402192-1024x1024-removebg-preview-removebg-preview.png"/>
          <p:cNvPicPr>
            <a:picLocks noChangeAspect="1" noChangeArrowheads="1"/>
          </p:cNvPicPr>
          <p:nvPr/>
        </p:nvPicPr>
        <p:blipFill>
          <a:blip r:embed="rId3"/>
          <a:srcRect l="68625" t="10006" r="6713" b="34964"/>
          <a:stretch>
            <a:fillRect/>
          </a:stretch>
        </p:blipFill>
        <p:spPr bwMode="auto">
          <a:xfrm flipH="1">
            <a:off x="6650191" y="4572009"/>
            <a:ext cx="2493809" cy="22859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918" y="71414"/>
            <a:ext cx="6929486"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928694"/>
          </a:xfrm>
        </p:spPr>
        <p:txBody>
          <a:bodyPr>
            <a:normAutofit/>
          </a:bodyPr>
          <a:lstStyle/>
          <a:p>
            <a:pPr lvl="0" algn="ctr"/>
            <a:r>
              <a:rPr lang="uk-UA" dirty="0" smtClean="0"/>
              <a:t>Стор. 70 - 71.</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9" y="1437225"/>
            <a:ext cx="1925779" cy="2774245"/>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3714728"/>
            <a:ext cx="2285984" cy="3143272"/>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000891" y="3529570"/>
            <a:ext cx="2143109" cy="332843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214677" y="3139879"/>
            <a:ext cx="2714644" cy="3718121"/>
          </a:xfrm>
          <a:prstGeom prst="rect">
            <a:avLst/>
          </a:prstGeom>
          <a:noFill/>
        </p:spPr>
      </p:pic>
      <p:pic>
        <p:nvPicPr>
          <p:cNvPr id="11" name="Picture 2" descr="E:\2023-2024 н.р\2 КУЛЬТУРА ДОБРОСУСІДСТВА\6 клас\УРОКИ 6 кл 2023-2024\підр.6 кл.jpg"/>
          <p:cNvPicPr>
            <a:picLocks noChangeAspect="1" noChangeArrowheads="1"/>
          </p:cNvPicPr>
          <p:nvPr/>
        </p:nvPicPr>
        <p:blipFill>
          <a:blip r:embed="rId6"/>
          <a:srcRect/>
          <a:stretch>
            <a:fillRect/>
          </a:stretch>
        </p:blipFill>
        <p:spPr bwMode="auto">
          <a:xfrm>
            <a:off x="0" y="0"/>
            <a:ext cx="1106314" cy="1541464"/>
          </a:xfrm>
          <a:prstGeom prst="rect">
            <a:avLst/>
          </a:prstGeom>
          <a:noFill/>
        </p:spPr>
      </p:pic>
      <p:pic>
        <p:nvPicPr>
          <p:cNvPr id="12" name="Picture 2" descr="C:\Users\Ольга\Desktop\Без_названия-removebg-preview.png"/>
          <p:cNvPicPr>
            <a:picLocks noChangeAspect="1" noChangeArrowheads="1"/>
          </p:cNvPicPr>
          <p:nvPr/>
        </p:nvPicPr>
        <p:blipFill>
          <a:blip r:embed="rId7"/>
          <a:srcRect/>
          <a:stretch>
            <a:fillRect/>
          </a:stretch>
        </p:blipFill>
        <p:spPr bwMode="auto">
          <a:xfrm flipH="1">
            <a:off x="5429256" y="1214422"/>
            <a:ext cx="2433661" cy="2889193"/>
          </a:xfrm>
          <a:prstGeom prst="rect">
            <a:avLst/>
          </a:prstGeom>
          <a:noFill/>
        </p:spPr>
      </p:pic>
      <p:pic>
        <p:nvPicPr>
          <p:cNvPr id="14" name="Picture 6" descr="C:\Users\Ольга\Desktop\5555\1639209701_1-papik-pro-p-klipart-noutbuk-1.png"/>
          <p:cNvPicPr>
            <a:picLocks noChangeAspect="1" noChangeArrowheads="1"/>
          </p:cNvPicPr>
          <p:nvPr/>
        </p:nvPicPr>
        <p:blipFill>
          <a:blip r:embed="rId8" cstate="print"/>
          <a:srcRect/>
          <a:stretch>
            <a:fillRect/>
          </a:stretch>
        </p:blipFill>
        <p:spPr bwMode="auto">
          <a:xfrm rot="17741874">
            <a:off x="5549431" y="2333855"/>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Інформація </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5"/>
            <a:ext cx="8229600" cy="3500462"/>
          </a:xfrm>
        </p:spPr>
        <p:txBody>
          <a:bodyPr>
            <a:normAutofit/>
          </a:bodyPr>
          <a:lstStyle/>
          <a:p>
            <a:pPr algn="ctr"/>
            <a:r>
              <a:rPr lang="ru-RU" sz="2600" dirty="0" smtClean="0"/>
              <a:t>Існує багато різних технік активного слухання. У таблиці (с. 72) представлені три техніки: </a:t>
            </a:r>
            <a:r>
              <a:rPr lang="ru-RU" sz="2600" b="1" i="1" dirty="0" smtClean="0">
                <a:solidFill>
                  <a:srgbClr val="FF0000"/>
                </a:solidFill>
              </a:rPr>
              <a:t>перефразування, уточнення та резюмування</a:t>
            </a:r>
            <a:r>
              <a:rPr lang="ru-RU" sz="2600" dirty="0" smtClean="0"/>
              <a:t>. Також у ній можна знайти інформацію про те, коли доречно використовувати ту чи іншу техніку, та як це робити. А мовленнєві формули допоможуть сформулювати речення правильно.</a:t>
            </a:r>
            <a:endParaRPr lang="uk-UA" sz="2600" dirty="0"/>
          </a:p>
        </p:txBody>
      </p:sp>
      <p:sp>
        <p:nvSpPr>
          <p:cNvPr id="4" name="Нижний колонтитул 3"/>
          <p:cNvSpPr>
            <a:spLocks noGrp="1"/>
          </p:cNvSpPr>
          <p:nvPr>
            <p:ph type="ftr" sz="quarter" idx="11"/>
          </p:nvPr>
        </p:nvSpPr>
        <p:spPr>
          <a:xfrm>
            <a:off x="2390780" y="6492875"/>
            <a:ext cx="2895600" cy="365125"/>
          </a:xfrm>
        </p:spPr>
        <p:txBody>
          <a:bodyPr/>
          <a:lstStyle/>
          <a:p>
            <a:r>
              <a:rPr lang="ru-RU" dirty="0" smtClean="0"/>
              <a:t>© Скляренко О.А. 2024</a:t>
            </a:r>
            <a:endParaRPr lang="ru-RU" dirty="0"/>
          </a:p>
        </p:txBody>
      </p:sp>
      <p:pic>
        <p:nvPicPr>
          <p:cNvPr id="5" name="Picture 10" descr="C:\Users\User\Desktop\images__4_-removebg-preview.png"/>
          <p:cNvPicPr>
            <a:picLocks noChangeAspect="1" noChangeArrowheads="1"/>
          </p:cNvPicPr>
          <p:nvPr/>
        </p:nvPicPr>
        <p:blipFill>
          <a:blip r:embed="rId2"/>
          <a:srcRect/>
          <a:stretch>
            <a:fillRect/>
          </a:stretch>
        </p:blipFill>
        <p:spPr bwMode="auto">
          <a:xfrm>
            <a:off x="-1" y="4357694"/>
            <a:ext cx="2973665" cy="2500306"/>
          </a:xfrm>
          <a:prstGeom prst="rect">
            <a:avLst/>
          </a:prstGeom>
          <a:noFill/>
        </p:spPr>
      </p:pic>
      <p:pic>
        <p:nvPicPr>
          <p:cNvPr id="6" name="Picture 5" descr="C:\Users\User\Desktop\5551-removebg-preview.png"/>
          <p:cNvPicPr>
            <a:picLocks noChangeAspect="1" noChangeArrowheads="1"/>
          </p:cNvPicPr>
          <p:nvPr/>
        </p:nvPicPr>
        <p:blipFill>
          <a:blip r:embed="rId3"/>
          <a:srcRect l="13626" r="9574"/>
          <a:stretch>
            <a:fillRect/>
          </a:stretch>
        </p:blipFill>
        <p:spPr bwMode="auto">
          <a:xfrm>
            <a:off x="4714876" y="4264755"/>
            <a:ext cx="4429124" cy="25932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C:\Users\User\Desktop\dfcf7789-228x228-removebg-preview.png"/>
          <p:cNvPicPr>
            <a:picLocks noChangeAspect="1" noChangeArrowheads="1"/>
          </p:cNvPicPr>
          <p:nvPr/>
        </p:nvPicPr>
        <p:blipFill>
          <a:blip r:embed="rId2"/>
          <a:srcRect l="50023" t="13158" b="17763"/>
          <a:stretch>
            <a:fillRect/>
          </a:stretch>
        </p:blipFill>
        <p:spPr bwMode="auto">
          <a:xfrm>
            <a:off x="-32" y="2000240"/>
            <a:ext cx="1498816" cy="2071702"/>
          </a:xfrm>
          <a:prstGeom prst="rect">
            <a:avLst/>
          </a:prstGeom>
          <a:noFill/>
        </p:spPr>
      </p:pic>
      <p:pic>
        <p:nvPicPr>
          <p:cNvPr id="7174" name="Picture 6" descr="C:\Users\User\Desktop\pngtree-rectangular-green-chalkboard-png-image_5683105.png"/>
          <p:cNvPicPr>
            <a:picLocks noChangeAspect="1" noChangeArrowheads="1"/>
          </p:cNvPicPr>
          <p:nvPr/>
        </p:nvPicPr>
        <p:blipFill>
          <a:blip r:embed="rId3"/>
          <a:srcRect t="25000" b="22916"/>
          <a:stretch>
            <a:fillRect/>
          </a:stretch>
        </p:blipFill>
        <p:spPr bwMode="auto">
          <a:xfrm>
            <a:off x="1643042" y="2227303"/>
            <a:ext cx="4214842" cy="2559019"/>
          </a:xfrm>
          <a:prstGeom prst="rect">
            <a:avLst/>
          </a:prstGeom>
          <a:noFill/>
        </p:spPr>
      </p:pic>
      <p:sp>
        <p:nvSpPr>
          <p:cNvPr id="2" name="Заголовок 1"/>
          <p:cNvSpPr>
            <a:spLocks noGrp="1"/>
          </p:cNvSpPr>
          <p:nvPr>
            <p:ph type="title"/>
          </p:nvPr>
        </p:nvSpPr>
        <p:spPr>
          <a:xfrm>
            <a:off x="457200" y="274638"/>
            <a:ext cx="8258204" cy="796908"/>
          </a:xfrm>
        </p:spPr>
        <p:txBody>
          <a:bodyPr/>
          <a:lstStyle/>
          <a:p>
            <a:r>
              <a:rPr lang="uk-UA" b="1" dirty="0" smtClean="0">
                <a:solidFill>
                  <a:srgbClr val="CC0099"/>
                </a:solidFill>
                <a:effectLst>
                  <a:outerShdw blurRad="38100" dist="38100" dir="2700000" algn="tl">
                    <a:srgbClr val="000000">
                      <a:alpha val="43137"/>
                    </a:srgbClr>
                  </a:outerShdw>
                </a:effectLst>
              </a:rPr>
              <a:t>Робота з підручником</a:t>
            </a:r>
            <a:endParaRPr lang="uk-UA" dirty="0"/>
          </a:p>
        </p:txBody>
      </p:sp>
      <p:sp>
        <p:nvSpPr>
          <p:cNvPr id="3" name="Содержимое 2"/>
          <p:cNvSpPr>
            <a:spLocks noGrp="1"/>
          </p:cNvSpPr>
          <p:nvPr>
            <p:ph idx="1"/>
          </p:nvPr>
        </p:nvSpPr>
        <p:spPr>
          <a:xfrm>
            <a:off x="457200" y="1142984"/>
            <a:ext cx="8229600" cy="1643074"/>
          </a:xfrm>
        </p:spPr>
        <p:txBody>
          <a:bodyPr>
            <a:normAutofit/>
          </a:bodyPr>
          <a:lstStyle/>
          <a:p>
            <a:pPr algn="ctr"/>
            <a:r>
              <a:rPr lang="uk-UA" sz="2800" b="1" i="1" dirty="0" smtClean="0">
                <a:solidFill>
                  <a:srgbClr val="FF0000"/>
                </a:solidFill>
              </a:rPr>
              <a:t>Дослідіть</a:t>
            </a:r>
            <a:r>
              <a:rPr lang="uk-UA" sz="2800" dirty="0" smtClean="0"/>
              <a:t>: стор. 72, вправа 2.</a:t>
            </a:r>
          </a:p>
        </p:txBody>
      </p:sp>
      <p:pic>
        <p:nvPicPr>
          <p:cNvPr id="7172" name="Picture 4" descr="C:\Users\User\Desktop\png_teacher_39926.png"/>
          <p:cNvPicPr>
            <a:picLocks noChangeAspect="1" noChangeArrowheads="1"/>
          </p:cNvPicPr>
          <p:nvPr/>
        </p:nvPicPr>
        <p:blipFill>
          <a:blip r:embed="rId4" cstate="print"/>
          <a:srcRect t="21298"/>
          <a:stretch>
            <a:fillRect/>
          </a:stretch>
        </p:blipFill>
        <p:spPr bwMode="auto">
          <a:xfrm>
            <a:off x="0" y="2898342"/>
            <a:ext cx="4555301" cy="3959658"/>
          </a:xfrm>
          <a:prstGeom prst="rect">
            <a:avLst/>
          </a:prstGeom>
          <a:noFill/>
        </p:spPr>
      </p:pic>
      <p:pic>
        <p:nvPicPr>
          <p:cNvPr id="7175" name="Picture 7" descr="C:\Users\User\Desktop\dfcf7789-228x228-removebg-preview.png"/>
          <p:cNvPicPr>
            <a:picLocks noChangeAspect="1" noChangeArrowheads="1"/>
          </p:cNvPicPr>
          <p:nvPr/>
        </p:nvPicPr>
        <p:blipFill>
          <a:blip r:embed="rId2"/>
          <a:srcRect t="13158" b="17763"/>
          <a:stretch>
            <a:fillRect/>
          </a:stretch>
        </p:blipFill>
        <p:spPr bwMode="auto">
          <a:xfrm>
            <a:off x="5715008" y="2000240"/>
            <a:ext cx="2999014" cy="2071702"/>
          </a:xfrm>
          <a:prstGeom prst="rect">
            <a:avLst/>
          </a:prstGeom>
          <a:noFill/>
        </p:spPr>
      </p:pic>
      <p:pic>
        <p:nvPicPr>
          <p:cNvPr id="7173" name="Picture 5" descr="C:\Users\User\Desktop\1671749450_kartinkin-net-p-kartinka-deti-za-partoi-pinterest-5-removebg-preview.png"/>
          <p:cNvPicPr>
            <a:picLocks noChangeAspect="1" noChangeArrowheads="1"/>
          </p:cNvPicPr>
          <p:nvPr/>
        </p:nvPicPr>
        <p:blipFill>
          <a:blip r:embed="rId5"/>
          <a:srcRect/>
          <a:stretch>
            <a:fillRect/>
          </a:stretch>
        </p:blipFill>
        <p:spPr bwMode="auto">
          <a:xfrm>
            <a:off x="4667238" y="3705457"/>
            <a:ext cx="4476762" cy="31525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Інформаційне повідомлення</a:t>
            </a:r>
            <a:endParaRPr lang="uk-UA" dirty="0"/>
          </a:p>
        </p:txBody>
      </p:sp>
      <p:sp>
        <p:nvSpPr>
          <p:cNvPr id="3" name="Содержимое 2"/>
          <p:cNvSpPr>
            <a:spLocks noGrp="1"/>
          </p:cNvSpPr>
          <p:nvPr>
            <p:ph idx="1"/>
          </p:nvPr>
        </p:nvSpPr>
        <p:spPr>
          <a:xfrm>
            <a:off x="457200" y="1285860"/>
            <a:ext cx="8229600" cy="4525963"/>
          </a:xfrm>
        </p:spPr>
        <p:txBody>
          <a:bodyPr>
            <a:normAutofit/>
          </a:bodyPr>
          <a:lstStyle/>
          <a:p>
            <a:pPr algn="ctr"/>
            <a:r>
              <a:rPr lang="uk-UA" sz="2800" dirty="0" smtClean="0"/>
              <a:t>Давайте пригадаємо, що слухання буває пасивним та активним.</a:t>
            </a:r>
          </a:p>
          <a:p>
            <a:pPr algn="ctr"/>
            <a:r>
              <a:rPr lang="uk-UA" sz="2800" b="1" i="1" dirty="0" smtClean="0">
                <a:solidFill>
                  <a:srgbClr val="FF0000"/>
                </a:solidFill>
              </a:rPr>
              <a:t>Пасивне слухання </a:t>
            </a:r>
            <a:r>
              <a:rPr lang="uk-UA" sz="2800" dirty="0" smtClean="0"/>
              <a:t>передбачає слухання без включення у взаємодію зі співрозмовником. При цьому людина може слухати, але не демонструє співрозмовнику, що він почутий.</a:t>
            </a:r>
          </a:p>
        </p:txBody>
      </p:sp>
      <p:sp>
        <p:nvSpPr>
          <p:cNvPr id="4" name="Нижний колонтитул 3"/>
          <p:cNvSpPr>
            <a:spLocks noGrp="1"/>
          </p:cNvSpPr>
          <p:nvPr>
            <p:ph type="ftr" sz="quarter" idx="11"/>
          </p:nvPr>
        </p:nvSpPr>
        <p:spPr>
          <a:xfrm>
            <a:off x="3176598" y="6356350"/>
            <a:ext cx="2895600" cy="365125"/>
          </a:xfrm>
        </p:spPr>
        <p:txBody>
          <a:bodyPr/>
          <a:lstStyle/>
          <a:p>
            <a:r>
              <a:rPr lang="ru-RU" dirty="0" smtClean="0"/>
              <a:t>© Скляренко О.А. 2024</a:t>
            </a:r>
            <a:endParaRPr lang="ru-RU" dirty="0"/>
          </a:p>
        </p:txBody>
      </p:sp>
      <p:pic>
        <p:nvPicPr>
          <p:cNvPr id="5" name="Picture 4" descr="C:\Users\User\Desktop\images__6_-removebg-preview.png"/>
          <p:cNvPicPr>
            <a:picLocks noChangeAspect="1" noChangeArrowheads="1"/>
          </p:cNvPicPr>
          <p:nvPr/>
        </p:nvPicPr>
        <p:blipFill>
          <a:blip r:embed="rId2"/>
          <a:srcRect/>
          <a:stretch>
            <a:fillRect/>
          </a:stretch>
        </p:blipFill>
        <p:spPr bwMode="auto">
          <a:xfrm>
            <a:off x="0" y="4357694"/>
            <a:ext cx="3975206" cy="2500306"/>
          </a:xfrm>
          <a:prstGeom prst="rect">
            <a:avLst/>
          </a:prstGeom>
          <a:noFill/>
        </p:spPr>
      </p:pic>
      <p:pic>
        <p:nvPicPr>
          <p:cNvPr id="9218" name="Picture 2" descr="C:\Users\User\Desktop\school-teacher-children-child-care-png-image-listen-to-the-teacher-11562982661dshssthvzc.png"/>
          <p:cNvPicPr>
            <a:picLocks noChangeAspect="1" noChangeArrowheads="1"/>
          </p:cNvPicPr>
          <p:nvPr/>
        </p:nvPicPr>
        <p:blipFill>
          <a:blip r:embed="rId3"/>
          <a:srcRect/>
          <a:stretch>
            <a:fillRect/>
          </a:stretch>
        </p:blipFill>
        <p:spPr bwMode="auto">
          <a:xfrm>
            <a:off x="5572132" y="4179099"/>
            <a:ext cx="3571868" cy="26789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472254" cy="939784"/>
          </a:xfrm>
        </p:spPr>
        <p:txBody>
          <a:bodyPr/>
          <a:lstStyle/>
          <a:p>
            <a:r>
              <a:rPr lang="uk-UA" b="1" dirty="0" smtClean="0">
                <a:solidFill>
                  <a:srgbClr val="CC0099"/>
                </a:solidFill>
                <a:effectLst>
                  <a:outerShdw blurRad="38100" dist="38100" dir="2700000" algn="tl">
                    <a:srgbClr val="000000">
                      <a:alpha val="43137"/>
                    </a:srgbClr>
                  </a:outerShdw>
                </a:effectLst>
              </a:rPr>
              <a:t>Очікування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142984"/>
            <a:ext cx="7000924" cy="5572164"/>
          </a:xfrm>
        </p:spPr>
        <p:txBody>
          <a:bodyPr>
            <a:noAutofit/>
          </a:bodyPr>
          <a:lstStyle/>
          <a:p>
            <a:pPr marL="0" algn="ctr">
              <a:spcBef>
                <a:spcPts val="0"/>
              </a:spcBef>
              <a:buNone/>
            </a:pPr>
            <a:r>
              <a:rPr lang="ru-RU" sz="2300" dirty="0" smtClean="0"/>
              <a:t>Учень/учениця:</a:t>
            </a:r>
          </a:p>
          <a:p>
            <a:pPr marL="0">
              <a:spcBef>
                <a:spcPts val="0"/>
              </a:spcBef>
            </a:pPr>
            <a:r>
              <a:rPr lang="ru-RU" sz="2300" dirty="0" smtClean="0"/>
              <a:t>застосовує вербальні і невербальні засоби спілкування для конструктивної комунікації;  </a:t>
            </a:r>
          </a:p>
          <a:p>
            <a:pPr marL="0">
              <a:spcBef>
                <a:spcPts val="0"/>
              </a:spcBef>
            </a:pPr>
            <a:r>
              <a:rPr lang="ru-RU" sz="2300" dirty="0" smtClean="0"/>
              <a:t>пояснює вплив спілкування на складники здоров’я, безпеки і добробуту;  </a:t>
            </a:r>
          </a:p>
          <a:p>
            <a:pPr marL="0">
              <a:spcBef>
                <a:spcPts val="0"/>
              </a:spcBef>
            </a:pPr>
            <a:r>
              <a:rPr lang="ru-RU" sz="2300" dirty="0" smtClean="0"/>
              <a:t>розуміє взаємовплив емоційного стану, переконань, поведінки всіх учасників спільної діяльності;  </a:t>
            </a:r>
          </a:p>
          <a:p>
            <a:pPr marL="0">
              <a:spcBef>
                <a:spcPts val="0"/>
              </a:spcBef>
            </a:pPr>
            <a:r>
              <a:rPr lang="ru-RU" sz="2300" dirty="0" smtClean="0"/>
              <a:t>толерантно ставиться до поглядів, переконань, інтересів і потреб інших осіб, що не загрожують здоров’ю, безпеці і добробуту;  </a:t>
            </a:r>
          </a:p>
          <a:p>
            <a:pPr marL="0">
              <a:spcBef>
                <a:spcPts val="0"/>
              </a:spcBef>
            </a:pPr>
            <a:r>
              <a:rPr lang="ru-RU" sz="2300" dirty="0" smtClean="0"/>
              <a:t>виявляє розуміння індивідуальних відмінностей інших осіб;  </a:t>
            </a:r>
          </a:p>
          <a:p>
            <a:pPr marL="0">
              <a:spcBef>
                <a:spcPts val="0"/>
              </a:spcBef>
            </a:pPr>
            <a:r>
              <a:rPr lang="ru-RU" sz="2300" dirty="0" smtClean="0"/>
              <a:t>бере участь у груповій роботі з огляду на індивідуальні особливості і потреби.</a:t>
            </a:r>
            <a:endParaRPr lang="uk-UA" sz="2300" dirty="0" smtClean="0"/>
          </a:p>
        </p:txBody>
      </p:sp>
      <p:sp>
        <p:nvSpPr>
          <p:cNvPr id="4" name="Нижний колонтитул 3"/>
          <p:cNvSpPr>
            <a:spLocks noGrp="1"/>
          </p:cNvSpPr>
          <p:nvPr>
            <p:ph type="ftr" sz="quarter" idx="11"/>
          </p:nvPr>
        </p:nvSpPr>
        <p:spPr>
          <a:xfrm>
            <a:off x="5429256" y="6492875"/>
            <a:ext cx="2895600" cy="365125"/>
          </a:xfrm>
        </p:spPr>
        <p:txBody>
          <a:bodyPr/>
          <a:lstStyle/>
          <a:p>
            <a:r>
              <a:rPr lang="ru-RU" dirty="0" smtClean="0"/>
              <a:t>© Скляренко О.А. 2024</a:t>
            </a:r>
            <a:endParaRPr lang="ru-RU" dirty="0"/>
          </a:p>
        </p:txBody>
      </p:sp>
      <p:pic>
        <p:nvPicPr>
          <p:cNvPr id="5" name="Picture 6" descr="C:\Users\Ольга\Desktop\15fdb46866a5e5126e24d9df90eeb25e.png"/>
          <p:cNvPicPr>
            <a:picLocks noChangeAspect="1" noChangeArrowheads="1"/>
          </p:cNvPicPr>
          <p:nvPr/>
        </p:nvPicPr>
        <p:blipFill>
          <a:blip r:embed="rId2"/>
          <a:srcRect l="27967"/>
          <a:stretch>
            <a:fillRect/>
          </a:stretch>
        </p:blipFill>
        <p:spPr bwMode="auto">
          <a:xfrm flipH="1">
            <a:off x="6643702" y="0"/>
            <a:ext cx="250032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Інформаційне повідомлення</a:t>
            </a:r>
            <a:endParaRPr lang="uk-UA" dirty="0"/>
          </a:p>
        </p:txBody>
      </p:sp>
      <p:sp>
        <p:nvSpPr>
          <p:cNvPr id="3" name="Содержимое 2"/>
          <p:cNvSpPr>
            <a:spLocks noGrp="1"/>
          </p:cNvSpPr>
          <p:nvPr>
            <p:ph idx="1"/>
          </p:nvPr>
        </p:nvSpPr>
        <p:spPr>
          <a:xfrm>
            <a:off x="3100406" y="1285860"/>
            <a:ext cx="5829312" cy="5143536"/>
          </a:xfrm>
        </p:spPr>
        <p:txBody>
          <a:bodyPr>
            <a:normAutofit fontScale="92500"/>
          </a:bodyPr>
          <a:lstStyle/>
          <a:p>
            <a:pPr algn="ctr"/>
            <a:r>
              <a:rPr lang="uk-UA" sz="2800" b="1" i="1" dirty="0" smtClean="0">
                <a:solidFill>
                  <a:srgbClr val="FF0000"/>
                </a:solidFill>
              </a:rPr>
              <a:t>Активне слухання </a:t>
            </a:r>
            <a:r>
              <a:rPr lang="uk-UA" sz="2800" dirty="0" smtClean="0"/>
              <a:t>передбачає постійну реакцію слухача на розповідь та ідеї, висловлені в ній, під час розмови. Воно може виражатися в засобах невербальної комунікації: кивання головою, посмішка, відповідна міміка, підтримка зорового контакту. А також через вербальну комунікацію, застосовуючи під час розмови різні техніки активного слухання.</a:t>
            </a:r>
            <a:endParaRPr lang="uk-UA" sz="28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5" name="Picture 9" descr="C:\Users\User\Desktop\1674083715_gas-kvas-com-p-risunok-na-temu-obshchenie-2-removebg-preview.png"/>
          <p:cNvPicPr>
            <a:picLocks noChangeAspect="1" noChangeArrowheads="1"/>
          </p:cNvPicPr>
          <p:nvPr/>
        </p:nvPicPr>
        <p:blipFill>
          <a:blip r:embed="rId2" cstate="print"/>
          <a:srcRect l="14246" r="14542"/>
          <a:stretch>
            <a:fillRect/>
          </a:stretch>
        </p:blipFill>
        <p:spPr bwMode="auto">
          <a:xfrm>
            <a:off x="0" y="3447239"/>
            <a:ext cx="3643306" cy="3410761"/>
          </a:xfrm>
          <a:prstGeom prst="rect">
            <a:avLst/>
          </a:prstGeom>
          <a:noFill/>
        </p:spPr>
      </p:pic>
      <p:pic>
        <p:nvPicPr>
          <p:cNvPr id="10242" name="Picture 2" descr="C:\Users\User\Desktop\завантаження-removebg-preview.png"/>
          <p:cNvPicPr>
            <a:picLocks noChangeAspect="1" noChangeArrowheads="1"/>
          </p:cNvPicPr>
          <p:nvPr/>
        </p:nvPicPr>
        <p:blipFill>
          <a:blip r:embed="rId3"/>
          <a:srcRect/>
          <a:stretch>
            <a:fillRect/>
          </a:stretch>
        </p:blipFill>
        <p:spPr bwMode="auto">
          <a:xfrm>
            <a:off x="0" y="1142984"/>
            <a:ext cx="3731584" cy="21431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868346"/>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Інформаційне повідомлення</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571736" y="1071546"/>
            <a:ext cx="6357982" cy="1214446"/>
          </a:xfrm>
        </p:spPr>
        <p:txBody>
          <a:bodyPr>
            <a:noAutofit/>
          </a:bodyPr>
          <a:lstStyle/>
          <a:p>
            <a:pPr algn="ctr"/>
            <a:r>
              <a:rPr lang="uk-UA" sz="2400" dirty="0" smtClean="0"/>
              <a:t>Технік активного слухання достатньо багато, пропоную розглянути техніки: перефразування, уточнення, резюме. </a:t>
            </a:r>
            <a:endParaRPr lang="uk-UA" sz="24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8194" name="Picture 2"/>
          <p:cNvPicPr>
            <a:picLocks noChangeAspect="1" noChangeArrowheads="1"/>
          </p:cNvPicPr>
          <p:nvPr/>
        </p:nvPicPr>
        <p:blipFill>
          <a:blip r:embed="rId2"/>
          <a:srcRect l="8789" t="29758" r="2148" b="15771"/>
          <a:stretch>
            <a:fillRect/>
          </a:stretch>
        </p:blipFill>
        <p:spPr bwMode="auto">
          <a:xfrm>
            <a:off x="253273" y="2428868"/>
            <a:ext cx="8614399" cy="4214842"/>
          </a:xfrm>
          <a:prstGeom prst="rect">
            <a:avLst/>
          </a:prstGeom>
          <a:noFill/>
          <a:ln w="9525">
            <a:noFill/>
            <a:miter lim="800000"/>
            <a:headEnd/>
            <a:tailEnd/>
          </a:ln>
          <a:effectLst/>
        </p:spPr>
      </p:pic>
      <p:pic>
        <p:nvPicPr>
          <p:cNvPr id="6" name="Picture 8" descr="C:\Users\User\Desktop\images__3_-removebg-preview (2).png"/>
          <p:cNvPicPr>
            <a:picLocks noChangeAspect="1" noChangeArrowheads="1"/>
          </p:cNvPicPr>
          <p:nvPr/>
        </p:nvPicPr>
        <p:blipFill>
          <a:blip r:embed="rId3"/>
          <a:srcRect l="12240" r="8210"/>
          <a:stretch>
            <a:fillRect/>
          </a:stretch>
        </p:blipFill>
        <p:spPr bwMode="auto">
          <a:xfrm>
            <a:off x="0" y="714356"/>
            <a:ext cx="2500298" cy="1743821"/>
          </a:xfrm>
          <a:prstGeom prst="rect">
            <a:avLst/>
          </a:prstGeom>
          <a:noFill/>
        </p:spPr>
      </p:pic>
      <p:pic>
        <p:nvPicPr>
          <p:cNvPr id="11266" name="Picture 2" descr="C:\Users\User\Desktop\1661878877_1-papik-pro-p-smailiki-na-prozrachnom-fone-png-1-removebg-preview.png"/>
          <p:cNvPicPr>
            <a:picLocks noChangeAspect="1" noChangeArrowheads="1"/>
          </p:cNvPicPr>
          <p:nvPr/>
        </p:nvPicPr>
        <p:blipFill>
          <a:blip r:embed="rId4" cstate="print"/>
          <a:srcRect/>
          <a:stretch>
            <a:fillRect/>
          </a:stretch>
        </p:blipFill>
        <p:spPr bwMode="auto">
          <a:xfrm>
            <a:off x="7620686" y="5857892"/>
            <a:ext cx="1523313" cy="10001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571636"/>
          </a:xfrm>
        </p:spPr>
        <p:txBody>
          <a:bodyPr>
            <a:normAutofit/>
          </a:bodyPr>
          <a:lstStyle/>
          <a:p>
            <a:r>
              <a:rPr lang="uk-UA" b="1" dirty="0" smtClean="0">
                <a:solidFill>
                  <a:srgbClr val="CC0099"/>
                </a:solidFill>
                <a:effectLst>
                  <a:outerShdw blurRad="38100" dist="38100" dir="2700000" algn="tl">
                    <a:srgbClr val="000000">
                      <a:alpha val="43137"/>
                    </a:srgbClr>
                  </a:outerShdw>
                </a:effectLst>
              </a:rPr>
              <a:t>Навчальне відео: </a:t>
            </a:r>
            <a:br>
              <a:rPr lang="uk-UA" b="1" dirty="0" smtClean="0">
                <a:solidFill>
                  <a:srgbClr val="CC0099"/>
                </a:solidFill>
                <a:effectLst>
                  <a:outerShdw blurRad="38100" dist="38100" dir="2700000" algn="tl">
                    <a:srgbClr val="000000">
                      <a:alpha val="43137"/>
                    </a:srgbClr>
                  </a:outerShdw>
                </a:effectLst>
              </a:rPr>
            </a:br>
            <a:r>
              <a:rPr lang="uk-UA" b="1" dirty="0" smtClean="0">
                <a:solidFill>
                  <a:srgbClr val="CC0099"/>
                </a:solidFill>
                <a:effectLst>
                  <a:outerShdw blurRad="38100" dist="38100" dir="2700000" algn="tl">
                    <a:srgbClr val="000000">
                      <a:alpha val="43137"/>
                    </a:srgbClr>
                  </a:outerShdw>
                </a:effectLst>
              </a:rPr>
              <a:t>Активне слухання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2000240"/>
            <a:ext cx="8229600" cy="2214578"/>
          </a:xfrm>
        </p:spPr>
        <p:txBody>
          <a:bodyPr>
            <a:normAutofit/>
          </a:bodyPr>
          <a:lstStyle/>
          <a:p>
            <a:pPr algn="ctr"/>
            <a:r>
              <a:rPr lang="en-US" sz="2600" dirty="0" smtClean="0">
                <a:hlinkClick r:id="rId2"/>
              </a:rPr>
              <a:t>https://www.youtube.com/watch?v=9aFYER4PU2o&amp;ab_channel=%D0%9C%D0%B0%D0%BA%D1%81%D0%B8%D0%BC%D0%9F%D1%80%D1%83%D0%B4%D0%B5%D1%83%D1%81</a:t>
            </a:r>
            <a:endParaRPr lang="uk-UA" sz="2300" dirty="0" smtClean="0"/>
          </a:p>
          <a:p>
            <a:pPr algn="ctr">
              <a:buNone/>
            </a:pPr>
            <a:endParaRPr lang="uk-UA" dirty="0" smtClean="0"/>
          </a:p>
          <a:p>
            <a:pPr algn="ctr"/>
            <a:endParaRPr lang="uk-UA" dirty="0" smtClean="0"/>
          </a:p>
          <a:p>
            <a:pPr algn="ctr"/>
            <a:endParaRPr lang="ru-RU" dirty="0"/>
          </a:p>
        </p:txBody>
      </p:sp>
      <p:sp>
        <p:nvSpPr>
          <p:cNvPr id="4" name="Нижний колонтитул 3"/>
          <p:cNvSpPr>
            <a:spLocks noGrp="1"/>
          </p:cNvSpPr>
          <p:nvPr>
            <p:ph type="ftr" sz="quarter" idx="11"/>
          </p:nvPr>
        </p:nvSpPr>
        <p:spPr>
          <a:xfrm>
            <a:off x="3143240" y="6492899"/>
            <a:ext cx="2895600" cy="365125"/>
          </a:xfrm>
        </p:spPr>
        <p:txBody>
          <a:bodyPr/>
          <a:lstStyle/>
          <a:p>
            <a:r>
              <a:rPr lang="ru-RU" dirty="0" smtClean="0"/>
              <a:t>© Скляренко О.А. 2024</a:t>
            </a:r>
            <a:endParaRPr lang="ru-RU" dirty="0"/>
          </a:p>
        </p:txBody>
      </p:sp>
      <p:pic>
        <p:nvPicPr>
          <p:cNvPr id="9" name="Picture 5" descr="C:\Users\Оля\Desktop\plenka10.png"/>
          <p:cNvPicPr>
            <a:picLocks noChangeAspect="1" noChangeArrowheads="1"/>
          </p:cNvPicPr>
          <p:nvPr/>
        </p:nvPicPr>
        <p:blipFill>
          <a:blip r:embed="rId3" cstate="print"/>
          <a:srcRect/>
          <a:stretch>
            <a:fillRect/>
          </a:stretch>
        </p:blipFill>
        <p:spPr bwMode="auto">
          <a:xfrm>
            <a:off x="2714612" y="4214818"/>
            <a:ext cx="3817223" cy="2071702"/>
          </a:xfrm>
          <a:prstGeom prst="rect">
            <a:avLst/>
          </a:prstGeom>
          <a:noFill/>
          <a:ln w="9525">
            <a:noFill/>
            <a:miter lim="800000"/>
            <a:headEnd/>
            <a:tailEnd/>
          </a:ln>
        </p:spPr>
      </p:pic>
      <p:pic>
        <p:nvPicPr>
          <p:cNvPr id="12292" name="Picture 4" descr="C:\Users\User\Desktop\+.png"/>
          <p:cNvPicPr>
            <a:picLocks noChangeAspect="1" noChangeArrowheads="1"/>
          </p:cNvPicPr>
          <p:nvPr/>
        </p:nvPicPr>
        <p:blipFill>
          <a:blip r:embed="rId4"/>
          <a:srcRect/>
          <a:stretch>
            <a:fillRect/>
          </a:stretch>
        </p:blipFill>
        <p:spPr bwMode="auto">
          <a:xfrm>
            <a:off x="0" y="5143512"/>
            <a:ext cx="3061586" cy="1714488"/>
          </a:xfrm>
          <a:prstGeom prst="rect">
            <a:avLst/>
          </a:prstGeom>
          <a:noFill/>
        </p:spPr>
      </p:pic>
      <p:pic>
        <p:nvPicPr>
          <p:cNvPr id="12293" name="Picture 5" descr="C:\Users\User\Desktop\++.png"/>
          <p:cNvPicPr>
            <a:picLocks noChangeAspect="1" noChangeArrowheads="1"/>
          </p:cNvPicPr>
          <p:nvPr/>
        </p:nvPicPr>
        <p:blipFill>
          <a:blip r:embed="rId5"/>
          <a:srcRect r="5000"/>
          <a:stretch>
            <a:fillRect/>
          </a:stretch>
        </p:blipFill>
        <p:spPr bwMode="auto">
          <a:xfrm>
            <a:off x="6235507" y="5143512"/>
            <a:ext cx="2908493" cy="1714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00948" cy="796908"/>
          </a:xfrm>
        </p:spPr>
        <p:txBody>
          <a:bodyPr/>
          <a:lstStyle/>
          <a:p>
            <a:r>
              <a:rPr lang="uk-UA" b="1" dirty="0" smtClean="0">
                <a:solidFill>
                  <a:srgbClr val="CC0099"/>
                </a:solidFill>
                <a:effectLst>
                  <a:outerShdw blurRad="38100" dist="38100" dir="2700000" algn="tl">
                    <a:srgbClr val="000000">
                      <a:alpha val="43137"/>
                    </a:srgbClr>
                  </a:outerShdw>
                </a:effectLst>
              </a:rPr>
              <a:t>Робота з підручником</a:t>
            </a:r>
            <a:endParaRPr lang="uk-UA" dirty="0"/>
          </a:p>
        </p:txBody>
      </p:sp>
      <p:sp>
        <p:nvSpPr>
          <p:cNvPr id="3" name="Содержимое 2"/>
          <p:cNvSpPr>
            <a:spLocks noGrp="1"/>
          </p:cNvSpPr>
          <p:nvPr>
            <p:ph idx="1"/>
          </p:nvPr>
        </p:nvSpPr>
        <p:spPr>
          <a:xfrm>
            <a:off x="457200" y="1357298"/>
            <a:ext cx="8229600" cy="1428760"/>
          </a:xfrm>
        </p:spPr>
        <p:txBody>
          <a:bodyPr>
            <a:normAutofit/>
          </a:bodyPr>
          <a:lstStyle/>
          <a:p>
            <a:pPr algn="ctr"/>
            <a:r>
              <a:rPr lang="ru-RU" sz="2400" b="1" i="1" dirty="0" smtClean="0">
                <a:solidFill>
                  <a:srgbClr val="0000FF"/>
                </a:solidFill>
              </a:rPr>
              <a:t>Виконайте самостійно</a:t>
            </a:r>
            <a:r>
              <a:rPr lang="ru-RU" sz="2400" dirty="0" smtClean="0"/>
              <a:t>: вправа 3. Перемалюйте у зошит таблицю (с. 73). Запишіть в ній свої варіанти фраз із використанням технік активного слухання.</a:t>
            </a:r>
            <a:endParaRPr lang="uk-UA" sz="24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graphicFrame>
        <p:nvGraphicFramePr>
          <p:cNvPr id="5" name="Содержимое 4"/>
          <p:cNvGraphicFramePr>
            <a:graphicFrameLocks/>
          </p:cNvGraphicFramePr>
          <p:nvPr/>
        </p:nvGraphicFramePr>
        <p:xfrm>
          <a:off x="571472" y="2571745"/>
          <a:ext cx="8286808" cy="3669031"/>
        </p:xfrm>
        <a:graphic>
          <a:graphicData uri="http://schemas.openxmlformats.org/drawingml/2006/table">
            <a:tbl>
              <a:tblPr firstRow="1" bandRow="1">
                <a:tableStyleId>{5C22544A-7EE6-4342-B048-85BDC9FD1C3A}</a:tableStyleId>
              </a:tblPr>
              <a:tblGrid>
                <a:gridCol w="2571768"/>
                <a:gridCol w="2000264"/>
                <a:gridCol w="1643074"/>
                <a:gridCol w="2071702"/>
              </a:tblGrid>
              <a:tr h="694141">
                <a:tc>
                  <a:txBody>
                    <a:bodyPr/>
                    <a:lstStyle/>
                    <a:p>
                      <a:pPr algn="ctr"/>
                      <a:r>
                        <a:rPr lang="uk-UA" dirty="0" smtClean="0"/>
                        <a:t>Фраза </a:t>
                      </a:r>
                      <a:endParaRPr lang="uk-UA" dirty="0"/>
                    </a:p>
                  </a:txBody>
                  <a:tcPr/>
                </a:tc>
                <a:tc>
                  <a:txBody>
                    <a:bodyPr/>
                    <a:lstStyle/>
                    <a:p>
                      <a:pPr algn="ctr"/>
                      <a:r>
                        <a:rPr lang="uk-UA" dirty="0" smtClean="0"/>
                        <a:t>Перефразування</a:t>
                      </a:r>
                      <a:endParaRPr lang="uk-UA" dirty="0"/>
                    </a:p>
                  </a:txBody>
                  <a:tcPr/>
                </a:tc>
                <a:tc>
                  <a:txBody>
                    <a:bodyPr/>
                    <a:lstStyle/>
                    <a:p>
                      <a:pPr algn="ctr"/>
                      <a:r>
                        <a:rPr lang="uk-UA" dirty="0" smtClean="0"/>
                        <a:t>Уточнення </a:t>
                      </a:r>
                      <a:endParaRPr lang="uk-UA" dirty="0"/>
                    </a:p>
                  </a:txBody>
                  <a:tcPr/>
                </a:tc>
                <a:tc>
                  <a:txBody>
                    <a:bodyPr/>
                    <a:lstStyle/>
                    <a:p>
                      <a:pPr algn="ctr"/>
                      <a:r>
                        <a:rPr lang="uk-UA" dirty="0" smtClean="0"/>
                        <a:t>Резюмування</a:t>
                      </a:r>
                      <a:endParaRPr lang="uk-UA" dirty="0"/>
                    </a:p>
                  </a:txBody>
                  <a:tcPr/>
                </a:tc>
              </a:tr>
              <a:tr h="694141">
                <a:tc>
                  <a:txBody>
                    <a:bodyPr/>
                    <a:lstStyle/>
                    <a:p>
                      <a:r>
                        <a:rPr lang="ru-RU" dirty="0" smtClean="0"/>
                        <a:t>Я сьогодні не встиг / не встигла поснідати</a:t>
                      </a:r>
                      <a:endParaRPr lang="uk-UA" dirty="0"/>
                    </a:p>
                  </a:txBody>
                  <a:tcPr/>
                </a:tc>
                <a:tc>
                  <a:txBody>
                    <a:bodyPr/>
                    <a:lstStyle/>
                    <a:p>
                      <a:endParaRPr lang="uk-UA"/>
                    </a:p>
                  </a:txBody>
                  <a:tcPr/>
                </a:tc>
                <a:tc>
                  <a:txBody>
                    <a:bodyPr/>
                    <a:lstStyle/>
                    <a:p>
                      <a:endParaRPr lang="uk-UA"/>
                    </a:p>
                  </a:txBody>
                  <a:tcPr/>
                </a:tc>
                <a:tc>
                  <a:txBody>
                    <a:bodyPr/>
                    <a:lstStyle/>
                    <a:p>
                      <a:endParaRPr lang="uk-UA"/>
                    </a:p>
                  </a:txBody>
                  <a:tcPr/>
                </a:tc>
              </a:tr>
              <a:tr h="991630">
                <a:tc>
                  <a:txBody>
                    <a:bodyPr/>
                    <a:lstStyle/>
                    <a:p>
                      <a:r>
                        <a:rPr lang="ru-RU" dirty="0" smtClean="0"/>
                        <a:t>Вчора в мене була дуже цікава зустріч з другом / подругою</a:t>
                      </a:r>
                      <a:endParaRPr lang="uk-UA" dirty="0"/>
                    </a:p>
                  </a:txBody>
                  <a:tcPr/>
                </a:tc>
                <a:tc>
                  <a:txBody>
                    <a:bodyPr/>
                    <a:lstStyle/>
                    <a:p>
                      <a:endParaRPr lang="uk-UA"/>
                    </a:p>
                  </a:txBody>
                  <a:tcPr/>
                </a:tc>
                <a:tc>
                  <a:txBody>
                    <a:bodyPr/>
                    <a:lstStyle/>
                    <a:p>
                      <a:endParaRPr lang="uk-UA"/>
                    </a:p>
                  </a:txBody>
                  <a:tcPr/>
                </a:tc>
                <a:tc>
                  <a:txBody>
                    <a:bodyPr/>
                    <a:lstStyle/>
                    <a:p>
                      <a:endParaRPr lang="uk-UA"/>
                    </a:p>
                  </a:txBody>
                  <a:tcPr/>
                </a:tc>
              </a:tr>
              <a:tr h="1289119">
                <a:tc>
                  <a:txBody>
                    <a:bodyPr/>
                    <a:lstStyle/>
                    <a:p>
                      <a:r>
                        <a:rPr lang="ru-RU" dirty="0" smtClean="0"/>
                        <a:t>Я мрію стати видатним лікарем / видатною лікаркою</a:t>
                      </a:r>
                      <a:endParaRPr lang="uk-UA" dirty="0"/>
                    </a:p>
                  </a:txBody>
                  <a:tcPr/>
                </a:tc>
                <a:tc>
                  <a:txBody>
                    <a:bodyPr/>
                    <a:lstStyle/>
                    <a:p>
                      <a:endParaRPr lang="uk-UA"/>
                    </a:p>
                  </a:txBody>
                  <a:tcPr/>
                </a:tc>
                <a:tc>
                  <a:txBody>
                    <a:bodyPr/>
                    <a:lstStyle/>
                    <a:p>
                      <a:endParaRPr lang="uk-UA"/>
                    </a:p>
                  </a:txBody>
                  <a:tcPr/>
                </a:tc>
                <a:tc>
                  <a:txBody>
                    <a:bodyPr/>
                    <a:lstStyle/>
                    <a:p>
                      <a:endParaRPr lang="uk-UA" dirty="0"/>
                    </a:p>
                  </a:txBody>
                  <a:tcPr/>
                </a:tc>
              </a:tr>
            </a:tbl>
          </a:graphicData>
        </a:graphic>
      </p:graphicFrame>
      <p:pic>
        <p:nvPicPr>
          <p:cNvPr id="7170" name="Picture 2" descr="C:\Users\User\Desktop\7179023.png"/>
          <p:cNvPicPr>
            <a:picLocks noChangeAspect="1" noChangeArrowheads="1"/>
          </p:cNvPicPr>
          <p:nvPr/>
        </p:nvPicPr>
        <p:blipFill>
          <a:blip r:embed="rId2"/>
          <a:srcRect/>
          <a:stretch>
            <a:fillRect/>
          </a:stretch>
        </p:blipFill>
        <p:spPr bwMode="auto">
          <a:xfrm>
            <a:off x="7429520" y="5143520"/>
            <a:ext cx="1714480" cy="1714480"/>
          </a:xfrm>
          <a:prstGeom prst="rect">
            <a:avLst/>
          </a:prstGeom>
          <a:noFill/>
        </p:spPr>
      </p:pic>
      <p:pic>
        <p:nvPicPr>
          <p:cNvPr id="7171" name="Picture 3" descr="C:\Users\User\Desktop\pngtree-right-hand-holding-red-automatic-pen-png-image_2685596-removebg-preview.png"/>
          <p:cNvPicPr>
            <a:picLocks noChangeAspect="1" noChangeArrowheads="1"/>
          </p:cNvPicPr>
          <p:nvPr/>
        </p:nvPicPr>
        <p:blipFill>
          <a:blip r:embed="rId3"/>
          <a:srcRect t="18750" r="2083" b="22916"/>
          <a:stretch>
            <a:fillRect/>
          </a:stretch>
        </p:blipFill>
        <p:spPr bwMode="auto">
          <a:xfrm>
            <a:off x="7118223" y="214290"/>
            <a:ext cx="2025777" cy="1206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1422"/>
            <a:ext cx="8229600" cy="1143000"/>
          </a:xfrm>
        </p:spPr>
        <p:txBody>
          <a:bodyPr/>
          <a:lstStyle/>
          <a:p>
            <a:r>
              <a:rPr lang="uk-UA" b="1" dirty="0" smtClean="0">
                <a:solidFill>
                  <a:srgbClr val="CC0099"/>
                </a:solidFill>
                <a:effectLst>
                  <a:outerShdw blurRad="38100" dist="38100" dir="2700000" algn="tl">
                    <a:srgbClr val="000000">
                      <a:alpha val="43137"/>
                    </a:srgbClr>
                  </a:outerShdw>
                </a:effectLst>
              </a:rPr>
              <a:t>Поміркуйте!</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5"/>
            <a:ext cx="8229600" cy="3357586"/>
          </a:xfrm>
        </p:spPr>
        <p:txBody>
          <a:bodyPr>
            <a:normAutofit/>
          </a:bodyPr>
          <a:lstStyle/>
          <a:p>
            <a:r>
              <a:rPr lang="ru-RU" sz="2800" dirty="0" smtClean="0"/>
              <a:t>Прочитайте ще раз діалог Богдана та Ксені (с. 71). Поміркуйте і дайте відповіді на запитання:</a:t>
            </a:r>
          </a:p>
          <a:p>
            <a:pPr>
              <a:buFontTx/>
              <a:buChar char="-"/>
            </a:pPr>
            <a:r>
              <a:rPr lang="ru-RU" sz="2800" dirty="0" smtClean="0"/>
              <a:t>Чи використовували вони під час розмови техніки активного слухання? </a:t>
            </a:r>
          </a:p>
          <a:p>
            <a:pPr>
              <a:buFontTx/>
              <a:buChar char="-"/>
            </a:pPr>
            <a:r>
              <a:rPr lang="ru-RU" sz="2800" dirty="0" smtClean="0"/>
              <a:t>Якщо так, які саме? Наведіть приклади мовленнєвих фраз.</a:t>
            </a:r>
            <a:endParaRPr lang="ru-RU" sz="28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1026" name="Picture 2" descr="C:\Users\Ольга\Desktop\4-removebg-preview.png"/>
          <p:cNvPicPr>
            <a:picLocks noChangeAspect="1" noChangeArrowheads="1"/>
          </p:cNvPicPr>
          <p:nvPr/>
        </p:nvPicPr>
        <p:blipFill>
          <a:blip r:embed="rId2"/>
          <a:srcRect l="3546" r="7093" b="16666"/>
          <a:stretch>
            <a:fillRect/>
          </a:stretch>
        </p:blipFill>
        <p:spPr bwMode="auto">
          <a:xfrm>
            <a:off x="0" y="4572008"/>
            <a:ext cx="9144000" cy="2285993"/>
          </a:xfrm>
          <a:prstGeom prst="rect">
            <a:avLst/>
          </a:prstGeom>
          <a:noFill/>
        </p:spPr>
      </p:pic>
      <p:pic>
        <p:nvPicPr>
          <p:cNvPr id="5" name="Picture 2" descr="C:\Users\Ольга\Desktop\букви\09aadcd3ec40.png"/>
          <p:cNvPicPr>
            <a:picLocks noChangeAspect="1" noChangeArrowheads="1"/>
          </p:cNvPicPr>
          <p:nvPr/>
        </p:nvPicPr>
        <p:blipFill>
          <a:blip r:embed="rId3"/>
          <a:srcRect/>
          <a:stretch>
            <a:fillRect/>
          </a:stretch>
        </p:blipFill>
        <p:spPr bwMode="auto">
          <a:xfrm flipH="1">
            <a:off x="2314465" y="4429132"/>
            <a:ext cx="1686031" cy="2428868"/>
          </a:xfrm>
          <a:prstGeom prst="rect">
            <a:avLst/>
          </a:prstGeom>
          <a:noFill/>
        </p:spPr>
      </p:pic>
      <p:pic>
        <p:nvPicPr>
          <p:cNvPr id="6" name="Picture 2" descr="C:\Users\Ольга\Desktop\free-png.ru-48.png"/>
          <p:cNvPicPr>
            <a:picLocks noChangeAspect="1" noChangeArrowheads="1"/>
          </p:cNvPicPr>
          <p:nvPr/>
        </p:nvPicPr>
        <p:blipFill>
          <a:blip r:embed="rId4" cstate="print"/>
          <a:srcRect/>
          <a:stretch>
            <a:fillRect/>
          </a:stretch>
        </p:blipFill>
        <p:spPr bwMode="auto">
          <a:xfrm>
            <a:off x="5500694" y="4071942"/>
            <a:ext cx="1793887" cy="2786058"/>
          </a:xfrm>
          <a:prstGeom prst="rect">
            <a:avLst/>
          </a:prstGeom>
          <a:noFill/>
        </p:spPr>
      </p:pic>
      <p:pic>
        <p:nvPicPr>
          <p:cNvPr id="1027" name="Picture 3" descr="C:\Users\Ольга\Desktop\foto-kartinki-jizhachka-dlja-ditej-21.png"/>
          <p:cNvPicPr>
            <a:picLocks noChangeAspect="1" noChangeArrowheads="1"/>
          </p:cNvPicPr>
          <p:nvPr/>
        </p:nvPicPr>
        <p:blipFill>
          <a:blip r:embed="rId5" cstate="print"/>
          <a:srcRect/>
          <a:stretch>
            <a:fillRect/>
          </a:stretch>
        </p:blipFill>
        <p:spPr bwMode="auto">
          <a:xfrm>
            <a:off x="4286248" y="6000768"/>
            <a:ext cx="880775" cy="8572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par>
                          <p:cTn id="10" fill="hold">
                            <p:stCondLst>
                              <p:cond delay="3200"/>
                            </p:stCondLst>
                            <p:childTnLst>
                              <p:par>
                                <p:cTn id="11" presetID="2" presetClass="entr" presetSubtype="2"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1670" y="285728"/>
            <a:ext cx="6686568" cy="1214446"/>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Робота в парах «Активне слухання»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57158" y="1600200"/>
            <a:ext cx="8229600" cy="4829196"/>
          </a:xfrm>
        </p:spPr>
        <p:txBody>
          <a:bodyPr>
            <a:normAutofit/>
          </a:bodyPr>
          <a:lstStyle/>
          <a:p>
            <a:pPr algn="ctr">
              <a:buNone/>
            </a:pPr>
            <a:r>
              <a:rPr lang="uk-UA" sz="2400" dirty="0" smtClean="0"/>
              <a:t>1. Знайди собі співрозмовника/співрозмовницю </a:t>
            </a:r>
          </a:p>
          <a:p>
            <a:pPr algn="ctr">
              <a:buNone/>
            </a:pPr>
            <a:r>
              <a:rPr lang="uk-UA" sz="2400" dirty="0" smtClean="0"/>
              <a:t>серед однокласників чи однокласниць. </a:t>
            </a:r>
          </a:p>
          <a:p>
            <a:pPr algn="ctr">
              <a:buNone/>
            </a:pPr>
            <a:endParaRPr lang="uk-UA" sz="1600" dirty="0" smtClean="0"/>
          </a:p>
          <a:p>
            <a:pPr algn="ctr">
              <a:buNone/>
            </a:pPr>
            <a:r>
              <a:rPr lang="uk-UA" sz="2400" dirty="0" smtClean="0"/>
              <a:t>2. Виберіть тему для розмови. Наприклад, розкажіть, </a:t>
            </a:r>
          </a:p>
          <a:p>
            <a:pPr algn="ctr">
              <a:buNone/>
            </a:pPr>
            <a:r>
              <a:rPr lang="uk-UA" sz="2400" dirty="0" smtClean="0"/>
              <a:t>як провели вчорашній день. </a:t>
            </a:r>
          </a:p>
          <a:p>
            <a:pPr algn="ctr">
              <a:buNone/>
            </a:pPr>
            <a:endParaRPr lang="uk-UA" sz="2000" dirty="0" smtClean="0"/>
          </a:p>
          <a:p>
            <a:pPr algn="ctr">
              <a:buNone/>
            </a:pPr>
            <a:r>
              <a:rPr lang="uk-UA" sz="2400" dirty="0" smtClean="0"/>
              <a:t>3. Один співрозмовник/одна співрозмовниця розповідає, зупиняється і дає можливість іншому/іншій перефразувати, уточнити або резюмувати. </a:t>
            </a:r>
          </a:p>
          <a:p>
            <a:pPr algn="ctr">
              <a:buNone/>
            </a:pPr>
            <a:endParaRPr lang="uk-UA" sz="1600" dirty="0" smtClean="0"/>
          </a:p>
          <a:p>
            <a:pPr algn="ctr">
              <a:buNone/>
            </a:pPr>
            <a:r>
              <a:rPr lang="uk-UA" sz="2400" dirty="0" smtClean="0"/>
              <a:t>4. Після цього поміняйтеся ролями.</a:t>
            </a:r>
            <a:endParaRPr lang="ru-RU" sz="24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2050" name="Picture 2" descr="C:\Users\Ольга\Desktop\istockphoto-1188175692-612x612-removebg-preview.png"/>
          <p:cNvPicPr>
            <a:picLocks noChangeAspect="1" noChangeArrowheads="1"/>
          </p:cNvPicPr>
          <p:nvPr/>
        </p:nvPicPr>
        <p:blipFill>
          <a:blip r:embed="rId2"/>
          <a:srcRect l="15859" t="16665" r="16740" b="16668"/>
          <a:stretch>
            <a:fillRect/>
          </a:stretch>
        </p:blipFill>
        <p:spPr bwMode="auto">
          <a:xfrm>
            <a:off x="-1" y="0"/>
            <a:ext cx="2125247" cy="1500174"/>
          </a:xfrm>
          <a:prstGeom prst="rect">
            <a:avLst/>
          </a:prstGeom>
          <a:noFill/>
        </p:spPr>
      </p:pic>
      <p:sp>
        <p:nvSpPr>
          <p:cNvPr id="17" name="Выгнутая влево стрелка 16"/>
          <p:cNvSpPr/>
          <p:nvPr/>
        </p:nvSpPr>
        <p:spPr>
          <a:xfrm>
            <a:off x="214282" y="3214686"/>
            <a:ext cx="731520" cy="171451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18" name="Выгнутая вправо стрелка 17"/>
          <p:cNvSpPr/>
          <p:nvPr/>
        </p:nvSpPr>
        <p:spPr>
          <a:xfrm>
            <a:off x="8269636" y="1928802"/>
            <a:ext cx="731520" cy="15001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solidFill>
                <a:schemeClr val="tx1"/>
              </a:solidFill>
            </a:endParaRPr>
          </a:p>
          <a:p>
            <a:pPr algn="ctr"/>
            <a:endParaRPr lang="uk-UA" dirty="0">
              <a:solidFill>
                <a:schemeClr val="tx1"/>
              </a:solidFill>
            </a:endParaRPr>
          </a:p>
        </p:txBody>
      </p:sp>
      <p:pic>
        <p:nvPicPr>
          <p:cNvPr id="1026" name="Picture 2" descr="C:\Users\User\Desktop\1-removebg-preview.png"/>
          <p:cNvPicPr>
            <a:picLocks noChangeAspect="1" noChangeArrowheads="1"/>
          </p:cNvPicPr>
          <p:nvPr/>
        </p:nvPicPr>
        <p:blipFill>
          <a:blip r:embed="rId3"/>
          <a:srcRect/>
          <a:stretch>
            <a:fillRect/>
          </a:stretch>
        </p:blipFill>
        <p:spPr bwMode="auto">
          <a:xfrm>
            <a:off x="-1" y="5572140"/>
            <a:ext cx="2018585" cy="1285860"/>
          </a:xfrm>
          <a:prstGeom prst="rect">
            <a:avLst/>
          </a:prstGeom>
          <a:noFill/>
        </p:spPr>
      </p:pic>
      <p:pic>
        <p:nvPicPr>
          <p:cNvPr id="1027" name="Picture 3" descr="C:\Users\User\Desktop\завантаження-removebg-preview (1).png"/>
          <p:cNvPicPr>
            <a:picLocks noChangeAspect="1" noChangeArrowheads="1"/>
          </p:cNvPicPr>
          <p:nvPr/>
        </p:nvPicPr>
        <p:blipFill>
          <a:blip r:embed="rId4"/>
          <a:srcRect/>
          <a:stretch>
            <a:fillRect/>
          </a:stretch>
        </p:blipFill>
        <p:spPr bwMode="auto">
          <a:xfrm>
            <a:off x="6858017" y="5955370"/>
            <a:ext cx="1571636" cy="902629"/>
          </a:xfrm>
          <a:prstGeom prst="rect">
            <a:avLst/>
          </a:prstGeom>
          <a:noFill/>
        </p:spPr>
      </p:pic>
      <p:sp>
        <p:nvSpPr>
          <p:cNvPr id="21" name="Выгнутая вправо стрелка 20"/>
          <p:cNvSpPr/>
          <p:nvPr/>
        </p:nvSpPr>
        <p:spPr>
          <a:xfrm>
            <a:off x="8286776" y="4572008"/>
            <a:ext cx="731520" cy="15001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solidFill>
                <a:schemeClr val="tx1"/>
              </a:solidFill>
            </a:endParaRPr>
          </a:p>
          <a:p>
            <a:pPr algn="ctr"/>
            <a:endParaRPr lang="uk-UA"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linds(horizont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blinds(horizontal)">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C0099"/>
                </a:solidFill>
                <a:effectLst>
                  <a:outerShdw blurRad="38100" dist="38100" dir="2700000" algn="tl">
                    <a:srgbClr val="000000">
                      <a:alpha val="43137"/>
                    </a:srgbClr>
                  </a:outerShdw>
                </a:effectLst>
              </a:rPr>
              <a:t>Інформація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571612"/>
            <a:ext cx="8229600" cy="1471610"/>
          </a:xfrm>
        </p:spPr>
        <p:txBody>
          <a:bodyPr/>
          <a:lstStyle/>
          <a:p>
            <a:pPr algn="ctr"/>
            <a:r>
              <a:rPr lang="ru-RU" dirty="0" smtClean="0"/>
              <a:t>Опрацювання інформації підручника стор. 73-74.</a:t>
            </a:r>
          </a:p>
          <a:p>
            <a:pPr algn="ctr"/>
            <a:endParaRPr lang="ru-RU" dirty="0"/>
          </a:p>
        </p:txBody>
      </p:sp>
      <p:sp>
        <p:nvSpPr>
          <p:cNvPr id="4" name="Нижний колонтитул 3"/>
          <p:cNvSpPr>
            <a:spLocks noGrp="1"/>
          </p:cNvSpPr>
          <p:nvPr>
            <p:ph type="ftr" sz="quarter" idx="11"/>
          </p:nvPr>
        </p:nvSpPr>
        <p:spPr>
          <a:xfrm>
            <a:off x="5929322" y="6143644"/>
            <a:ext cx="2895600" cy="365125"/>
          </a:xfrm>
        </p:spPr>
        <p:txBody>
          <a:bodyPr/>
          <a:lstStyle/>
          <a:p>
            <a:r>
              <a:rPr lang="ru-RU" dirty="0" smtClean="0"/>
              <a:t>© Скляренко О.А. 2024</a:t>
            </a:r>
            <a:endParaRPr lang="ru-RU" dirty="0"/>
          </a:p>
        </p:txBody>
      </p:sp>
      <p:pic>
        <p:nvPicPr>
          <p:cNvPr id="5" name="Picture 5" descr="C:\Users\Ольга\Desktop\Без_названия-removebg-preview (1).png"/>
          <p:cNvPicPr>
            <a:picLocks noChangeAspect="1" noChangeArrowheads="1"/>
          </p:cNvPicPr>
          <p:nvPr/>
        </p:nvPicPr>
        <p:blipFill>
          <a:blip r:embed="rId2"/>
          <a:srcRect/>
          <a:stretch>
            <a:fillRect/>
          </a:stretch>
        </p:blipFill>
        <p:spPr bwMode="auto">
          <a:xfrm flipH="1">
            <a:off x="0" y="1"/>
            <a:ext cx="1214414" cy="1967538"/>
          </a:xfrm>
          <a:prstGeom prst="rect">
            <a:avLst/>
          </a:prstGeom>
          <a:noFill/>
        </p:spPr>
      </p:pic>
      <p:pic>
        <p:nvPicPr>
          <p:cNvPr id="1026" name="Picture 2" descr="C:\Users\Ольга\Desktop\istockphoto-1295921345-612x612-removebg-preview.png"/>
          <p:cNvPicPr>
            <a:picLocks noChangeAspect="1" noChangeArrowheads="1"/>
          </p:cNvPicPr>
          <p:nvPr/>
        </p:nvPicPr>
        <p:blipFill>
          <a:blip r:embed="rId3"/>
          <a:srcRect/>
          <a:stretch>
            <a:fillRect/>
          </a:stretch>
        </p:blipFill>
        <p:spPr bwMode="auto">
          <a:xfrm>
            <a:off x="6863768" y="3000372"/>
            <a:ext cx="2280232" cy="2071702"/>
          </a:xfrm>
          <a:prstGeom prst="rect">
            <a:avLst/>
          </a:prstGeom>
          <a:noFill/>
        </p:spPr>
      </p:pic>
      <p:sp>
        <p:nvSpPr>
          <p:cNvPr id="7" name="Содержимое 2"/>
          <p:cNvSpPr txBox="1">
            <a:spLocks/>
          </p:cNvSpPr>
          <p:nvPr/>
        </p:nvSpPr>
        <p:spPr>
          <a:xfrm>
            <a:off x="214282" y="2857496"/>
            <a:ext cx="6572296" cy="2000264"/>
          </a:xfrm>
          <a:prstGeom prst="rect">
            <a:avLst/>
          </a:prstGeom>
        </p:spPr>
        <p:txBody>
          <a:bodyPr vert="horz" lIns="91440" tIns="45720" rIns="91440" bIns="45720" rtlCol="0">
            <a:normAutofit/>
          </a:bodyPr>
          <a:lstStyle/>
          <a:p>
            <a:pPr marL="342900" lvl="0" indent="-342900" algn="ctr">
              <a:spcBef>
                <a:spcPct val="20000"/>
              </a:spcBef>
              <a:buFont typeface="Arial" pitchFamily="34" charset="0"/>
              <a:buChar char="•"/>
            </a:pPr>
            <a:r>
              <a:rPr lang="ru-RU" sz="2800" dirty="0" smtClean="0"/>
              <a:t>Створіть спільний постер «Ефективна комунікація в нашому класі: що маємо робити, щоб ми слухали та чули одне одного?».</a:t>
            </a:r>
            <a:endParaRPr kumimoji="0" lang="ru-RU"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7" name="Picture 3" descr="C:\Users\Ольга\Desktop\1-removebg-preview.png"/>
          <p:cNvPicPr>
            <a:picLocks noChangeAspect="1" noChangeArrowheads="1"/>
          </p:cNvPicPr>
          <p:nvPr/>
        </p:nvPicPr>
        <p:blipFill>
          <a:blip r:embed="rId4"/>
          <a:srcRect/>
          <a:stretch>
            <a:fillRect/>
          </a:stretch>
        </p:blipFill>
        <p:spPr bwMode="auto">
          <a:xfrm>
            <a:off x="2143108" y="4563671"/>
            <a:ext cx="3429024" cy="2294329"/>
          </a:xfrm>
          <a:prstGeom prst="rect">
            <a:avLst/>
          </a:prstGeom>
          <a:noFill/>
        </p:spPr>
      </p:pic>
      <p:pic>
        <p:nvPicPr>
          <p:cNvPr id="1028" name="Picture 4" descr="C:\Users\Ольга\Desktop\1584570072_child-5-removebg-preview.png"/>
          <p:cNvPicPr>
            <a:picLocks noChangeAspect="1" noChangeArrowheads="1"/>
          </p:cNvPicPr>
          <p:nvPr/>
        </p:nvPicPr>
        <p:blipFill>
          <a:blip r:embed="rId5"/>
          <a:srcRect/>
          <a:stretch>
            <a:fillRect/>
          </a:stretch>
        </p:blipFill>
        <p:spPr bwMode="auto">
          <a:xfrm>
            <a:off x="0" y="4668469"/>
            <a:ext cx="1285852" cy="21895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linds(horizont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Закріплення вивченого матеріалу</a:t>
            </a:r>
            <a:endParaRPr lang="ru-RU" b="1" dirty="0">
              <a:solidFill>
                <a:srgbClr val="CC0099"/>
              </a:solidFill>
              <a:effectLst>
                <a:outerShdw blurRad="38100" dist="38100" dir="2700000" algn="tl">
                  <a:srgbClr val="000000">
                    <a:alpha val="43137"/>
                  </a:srgbClr>
                </a:outerShdw>
              </a:effectLst>
            </a:endParaRPr>
          </a:p>
        </p:txBody>
      </p:sp>
      <p:sp>
        <p:nvSpPr>
          <p:cNvPr id="6" name="Содержимое 5"/>
          <p:cNvSpPr>
            <a:spLocks noGrp="1"/>
          </p:cNvSpPr>
          <p:nvPr>
            <p:ph idx="1"/>
          </p:nvPr>
        </p:nvSpPr>
        <p:spPr>
          <a:xfrm>
            <a:off x="457200" y="1600201"/>
            <a:ext cx="8229600" cy="2257428"/>
          </a:xfrm>
        </p:spPr>
        <p:txBody>
          <a:bodyPr/>
          <a:lstStyle/>
          <a:p>
            <a:pPr algn="ctr"/>
            <a:r>
              <a:rPr lang="uk-UA" dirty="0" smtClean="0"/>
              <a:t>Робота з відео «</a:t>
            </a:r>
            <a:r>
              <a:rPr lang="uk-UA" smtClean="0"/>
              <a:t>Культура спілкування»</a:t>
            </a:r>
            <a:endParaRPr lang="uk-UA" dirty="0" smtClean="0"/>
          </a:p>
          <a:p>
            <a:pPr algn="ctr"/>
            <a:r>
              <a:rPr lang="en-US" dirty="0" smtClean="0">
                <a:hlinkClick r:id="rId2"/>
              </a:rPr>
              <a:t>https://learningapps.org/watch?v=psugpiq1k24</a:t>
            </a:r>
            <a:endParaRPr lang="uk-UA" dirty="0" smtClean="0"/>
          </a:p>
          <a:p>
            <a:pPr algn="ctr"/>
            <a:endParaRPr lang="uk-UA" dirty="0" smtClean="0"/>
          </a:p>
          <a:p>
            <a:pPr algn="ctr"/>
            <a:endParaRPr lang="uk-UA" dirty="0" smtClean="0"/>
          </a:p>
        </p:txBody>
      </p:sp>
      <p:pic>
        <p:nvPicPr>
          <p:cNvPr id="4" name="Picture 5" descr="721637218"/>
          <p:cNvPicPr>
            <a:picLocks noChangeAspect="1" noChangeArrowheads="1"/>
          </p:cNvPicPr>
          <p:nvPr/>
        </p:nvPicPr>
        <p:blipFill>
          <a:blip r:embed="rId3"/>
          <a:srcRect/>
          <a:stretch>
            <a:fillRect/>
          </a:stretch>
        </p:blipFill>
        <p:spPr bwMode="auto">
          <a:xfrm>
            <a:off x="6054725" y="3505200"/>
            <a:ext cx="1412875" cy="2843213"/>
          </a:xfrm>
          <a:prstGeom prst="rect">
            <a:avLst/>
          </a:prstGeom>
          <a:noFill/>
          <a:ln w="9525">
            <a:noFill/>
            <a:miter lim="800000"/>
            <a:headEnd/>
            <a:tailEnd/>
          </a:ln>
        </p:spPr>
      </p:pic>
      <p:pic>
        <p:nvPicPr>
          <p:cNvPr id="7" name="Picture 2" descr="C:\Users\Ольга\Desktop\1647018966_1-kartinkin-net-p-kartinki-uchenikov-dlya-prezentatsii-1.png"/>
          <p:cNvPicPr>
            <a:picLocks noChangeAspect="1" noChangeArrowheads="1"/>
          </p:cNvPicPr>
          <p:nvPr/>
        </p:nvPicPr>
        <p:blipFill>
          <a:blip r:embed="rId4" cstate="print"/>
          <a:srcRect/>
          <a:stretch>
            <a:fillRect/>
          </a:stretch>
        </p:blipFill>
        <p:spPr bwMode="auto">
          <a:xfrm flipH="1">
            <a:off x="714348" y="3031699"/>
            <a:ext cx="3643338" cy="38263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85828" y="116633"/>
            <a:ext cx="7886700" cy="954914"/>
          </a:xfrm>
          <a:noFill/>
        </p:spPr>
        <p:txBody>
          <a:bodyPr>
            <a:noAutofit/>
          </a:bodyPr>
          <a:lstStyle/>
          <a:p>
            <a:pPr algn="ctr" fontAlgn="auto">
              <a:spcAft>
                <a:spcPts val="0"/>
              </a:spcAft>
              <a:defRPr/>
            </a:pPr>
            <a:r>
              <a:rPr lang="uk-UA" sz="4400" b="1" i="1" dirty="0" smtClean="0">
                <a:ln w="6600">
                  <a:solidFill>
                    <a:schemeClr val="accent2"/>
                  </a:solidFill>
                  <a:prstDash val="solid"/>
                </a:ln>
                <a:solidFill>
                  <a:srgbClr val="CC0099"/>
                </a:solidFill>
                <a:effectLst>
                  <a:outerShdw dist="38100" dir="2700000" algn="tl" rotWithShape="0">
                    <a:schemeClr val="accent2"/>
                  </a:outerShdw>
                </a:effectLst>
                <a:latin typeface="+mn-lt"/>
              </a:rPr>
              <a:t>Дошка настрою</a:t>
            </a:r>
            <a:endParaRPr lang="ru-RU" sz="4400" b="1" i="1" dirty="0">
              <a:ln w="6600">
                <a:solidFill>
                  <a:schemeClr val="accent2"/>
                </a:solidFill>
                <a:prstDash val="solid"/>
              </a:ln>
              <a:solidFill>
                <a:srgbClr val="CC0099"/>
              </a:solidFill>
              <a:effectLst>
                <a:outerShdw dist="38100" dir="2700000" algn="tl" rotWithShape="0">
                  <a:schemeClr val="accent2"/>
                </a:outerShdw>
              </a:effectLst>
              <a:latin typeface="+mn-lt"/>
            </a:endParaRPr>
          </a:p>
        </p:txBody>
      </p:sp>
      <p:pic>
        <p:nvPicPr>
          <p:cNvPr id="1026" name="Picture 2" descr="C:\Users\Ольга\Desktop\free-png.ru-38.png"/>
          <p:cNvPicPr>
            <a:picLocks noChangeAspect="1" noChangeArrowheads="1"/>
          </p:cNvPicPr>
          <p:nvPr/>
        </p:nvPicPr>
        <p:blipFill>
          <a:blip r:embed="rId2" cstate="print"/>
          <a:srcRect/>
          <a:stretch>
            <a:fillRect/>
          </a:stretch>
        </p:blipFill>
        <p:spPr bwMode="auto">
          <a:xfrm>
            <a:off x="1357290" y="785794"/>
            <a:ext cx="6215106" cy="5914479"/>
          </a:xfrm>
          <a:prstGeom prst="rect">
            <a:avLst/>
          </a:prstGeom>
          <a:noFill/>
        </p:spPr>
      </p:pic>
      <p:pic>
        <p:nvPicPr>
          <p:cNvPr id="8195" name="Picture 3" descr="C:\Users\Ольга\Desktop\букви\_005_yapfiles.ru.png"/>
          <p:cNvPicPr>
            <a:picLocks noChangeAspect="1" noChangeArrowheads="1"/>
          </p:cNvPicPr>
          <p:nvPr/>
        </p:nvPicPr>
        <p:blipFill>
          <a:blip r:embed="rId3" cstate="print"/>
          <a:srcRect l="13298" r="4521"/>
          <a:stretch>
            <a:fillRect/>
          </a:stretch>
        </p:blipFill>
        <p:spPr bwMode="auto">
          <a:xfrm>
            <a:off x="4643438" y="2714620"/>
            <a:ext cx="2579845" cy="1643074"/>
          </a:xfrm>
          <a:prstGeom prst="rect">
            <a:avLst/>
          </a:prstGeom>
          <a:noFill/>
        </p:spPr>
      </p:pic>
      <p:pic>
        <p:nvPicPr>
          <p:cNvPr id="8196" name="Picture 4" descr="C:\Users\Ольга\Desktop\1645708339_15-kartinkin-net-p-krasivie-kartinki-smailiki-16.png"/>
          <p:cNvPicPr>
            <a:picLocks noChangeAspect="1" noChangeArrowheads="1"/>
          </p:cNvPicPr>
          <p:nvPr/>
        </p:nvPicPr>
        <p:blipFill>
          <a:blip r:embed="rId4" cstate="print"/>
          <a:srcRect/>
          <a:stretch>
            <a:fillRect/>
          </a:stretch>
        </p:blipFill>
        <p:spPr bwMode="auto">
          <a:xfrm>
            <a:off x="5072066" y="4500570"/>
            <a:ext cx="1571636" cy="1571636"/>
          </a:xfrm>
          <a:prstGeom prst="rect">
            <a:avLst/>
          </a:prstGeom>
          <a:noFill/>
        </p:spPr>
      </p:pic>
      <p:pic>
        <p:nvPicPr>
          <p:cNvPr id="8197" name="Picture 5" descr="C:\Users\Ольга\Desktop\1576643035_1-8.png"/>
          <p:cNvPicPr>
            <a:picLocks noChangeAspect="1" noChangeArrowheads="1"/>
          </p:cNvPicPr>
          <p:nvPr/>
        </p:nvPicPr>
        <p:blipFill>
          <a:blip r:embed="rId5" cstate="print"/>
          <a:srcRect/>
          <a:stretch>
            <a:fillRect/>
          </a:stretch>
        </p:blipFill>
        <p:spPr bwMode="auto">
          <a:xfrm>
            <a:off x="2643174" y="4714884"/>
            <a:ext cx="1571636" cy="1571636"/>
          </a:xfrm>
          <a:prstGeom prst="rect">
            <a:avLst/>
          </a:prstGeom>
          <a:noFill/>
        </p:spPr>
      </p:pic>
      <p:pic>
        <p:nvPicPr>
          <p:cNvPr id="8198" name="Picture 6" descr="C:\Users\Ольга\Desktop\1647724840_3-amiel-club-p-super-smailiki-kartinki-3.png"/>
          <p:cNvPicPr>
            <a:picLocks noChangeAspect="1" noChangeArrowheads="1"/>
          </p:cNvPicPr>
          <p:nvPr/>
        </p:nvPicPr>
        <p:blipFill>
          <a:blip r:embed="rId6" cstate="print"/>
          <a:srcRect/>
          <a:stretch>
            <a:fillRect/>
          </a:stretch>
        </p:blipFill>
        <p:spPr bwMode="auto">
          <a:xfrm>
            <a:off x="1785918" y="2500306"/>
            <a:ext cx="2974813" cy="235745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Ольга\Desktop\1642499775_36-abrakadabra-fun-p-klipart-na-prozrachnom-fone-shkola-uchenik-61.png"/>
          <p:cNvPicPr>
            <a:picLocks noChangeAspect="1" noChangeArrowheads="1"/>
          </p:cNvPicPr>
          <p:nvPr/>
        </p:nvPicPr>
        <p:blipFill>
          <a:blip r:embed="rId2"/>
          <a:srcRect t="51983"/>
          <a:stretch>
            <a:fillRect/>
          </a:stretch>
        </p:blipFill>
        <p:spPr bwMode="auto">
          <a:xfrm>
            <a:off x="0" y="3532936"/>
            <a:ext cx="9144000" cy="3325066"/>
          </a:xfrm>
          <a:prstGeom prst="rect">
            <a:avLst/>
          </a:prstGeom>
          <a:noFill/>
        </p:spPr>
      </p:pic>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Домашня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1543048"/>
          </a:xfrm>
        </p:spPr>
        <p:txBody>
          <a:bodyPr/>
          <a:lstStyle/>
          <a:p>
            <a:pPr algn="ctr"/>
            <a:r>
              <a:rPr lang="uk-UA" dirty="0" smtClean="0"/>
              <a:t>Стор. 74, вправа 7.</a:t>
            </a:r>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льга\Desktop\++++++.jpg"/>
          <p:cNvPicPr>
            <a:picLocks noChangeAspect="1" noChangeArrowheads="1"/>
          </p:cNvPicPr>
          <p:nvPr/>
        </p:nvPicPr>
        <p:blipFill>
          <a:blip r:embed="rId2"/>
          <a:srcRect b="40707"/>
          <a:stretch>
            <a:fillRect/>
          </a:stretch>
        </p:blipFill>
        <p:spPr bwMode="auto">
          <a:xfrm>
            <a:off x="0" y="0"/>
            <a:ext cx="9161580" cy="6858000"/>
          </a:xfrm>
          <a:prstGeom prst="rect">
            <a:avLst/>
          </a:prstGeom>
          <a:noFill/>
        </p:spPr>
      </p:pic>
      <p:sp>
        <p:nvSpPr>
          <p:cNvPr id="2" name="Заголовок 1"/>
          <p:cNvSpPr>
            <a:spLocks noGrp="1"/>
          </p:cNvSpPr>
          <p:nvPr>
            <p:ph type="ctrTitle"/>
          </p:nvPr>
        </p:nvSpPr>
        <p:spPr>
          <a:xfrm>
            <a:off x="2285984" y="0"/>
            <a:ext cx="5857916" cy="3143272"/>
          </a:xfrm>
        </p:spPr>
        <p:txBody>
          <a:bodyPr>
            <a:normAutofit/>
          </a:bodyPr>
          <a:lstStyle/>
          <a:p>
            <a:r>
              <a:rPr lang="uk-UA" sz="4000" b="1" dirty="0" smtClean="0">
                <a:solidFill>
                  <a:srgbClr val="CC0099"/>
                </a:solidFill>
                <a:effectLst>
                  <a:outerShdw blurRad="38100" dist="38100" dir="2700000" algn="tl">
                    <a:srgbClr val="000000">
                      <a:alpha val="43137"/>
                    </a:srgbClr>
                  </a:outerShdw>
                </a:effectLst>
              </a:rPr>
              <a:t>Тема уроку:</a:t>
            </a:r>
            <a:br>
              <a:rPr lang="uk-UA" sz="4000" b="1" dirty="0" smtClean="0">
                <a:solidFill>
                  <a:srgbClr val="CC0099"/>
                </a:solidFill>
                <a:effectLst>
                  <a:outerShdw blurRad="38100" dist="38100" dir="2700000" algn="tl">
                    <a:srgbClr val="000000">
                      <a:alpha val="43137"/>
                    </a:srgbClr>
                  </a:outerShdw>
                </a:effectLst>
              </a:rPr>
            </a:br>
            <a:r>
              <a:rPr lang="uk-UA" sz="4000" b="1" dirty="0" smtClean="0">
                <a:solidFill>
                  <a:srgbClr val="CC0099"/>
                </a:solidFill>
                <a:effectLst>
                  <a:outerShdw blurRad="38100" dist="38100" dir="2700000" algn="tl">
                    <a:srgbClr val="000000">
                      <a:alpha val="43137"/>
                    </a:srgbClr>
                  </a:outerShdw>
                </a:effectLst>
              </a:rPr>
              <a:t>Ефективна комунікація та співпраця</a:t>
            </a:r>
            <a:endParaRPr lang="ru-RU" sz="4000" b="1" dirty="0">
              <a:solidFill>
                <a:srgbClr val="CC0099"/>
              </a:solidFill>
              <a:effectLst>
                <a:outerShdw blurRad="38100" dist="38100" dir="2700000" algn="tl">
                  <a:srgbClr val="000000">
                    <a:alpha val="43137"/>
                  </a:srgbClr>
                </a:outerShdw>
              </a:effectLst>
            </a:endParaRPr>
          </a:p>
        </p:txBody>
      </p:sp>
      <p:sp>
        <p:nvSpPr>
          <p:cNvPr id="5" name="Нижний колонтитул 4"/>
          <p:cNvSpPr>
            <a:spLocks noGrp="1"/>
          </p:cNvSpPr>
          <p:nvPr>
            <p:ph type="ftr" sz="quarter" idx="11"/>
          </p:nvPr>
        </p:nvSpPr>
        <p:spPr>
          <a:xfrm>
            <a:off x="1928794" y="6421461"/>
            <a:ext cx="2895600" cy="365125"/>
          </a:xfrm>
        </p:spPr>
        <p:txBody>
          <a:bodyPr/>
          <a:lstStyle/>
          <a:p>
            <a:r>
              <a:rPr lang="ru-RU" dirty="0" smtClean="0"/>
              <a:t>© Скляренко О.А. 2024</a:t>
            </a:r>
            <a:endParaRPr lang="ru-RU" dirty="0"/>
          </a:p>
        </p:txBody>
      </p:sp>
      <p:pic>
        <p:nvPicPr>
          <p:cNvPr id="6" name="Picture 2" descr="C:\Users\Ольга\Desktop\free-png.ru-60-340x316.png"/>
          <p:cNvPicPr>
            <a:picLocks noChangeAspect="1" noChangeArrowheads="1"/>
          </p:cNvPicPr>
          <p:nvPr/>
        </p:nvPicPr>
        <p:blipFill>
          <a:blip r:embed="rId3"/>
          <a:srcRect r="14896"/>
          <a:stretch>
            <a:fillRect/>
          </a:stretch>
        </p:blipFill>
        <p:spPr bwMode="auto">
          <a:xfrm>
            <a:off x="5357818" y="2723111"/>
            <a:ext cx="3786214" cy="4134889"/>
          </a:xfrm>
          <a:prstGeom prst="rect">
            <a:avLst/>
          </a:prstGeom>
          <a:noFill/>
        </p:spPr>
      </p:pic>
      <p:pic>
        <p:nvPicPr>
          <p:cNvPr id="4" name="Picture 2" descr="C:\Users\Ольга\Desktop\Картинки КД\free-png.ru-129.png"/>
          <p:cNvPicPr>
            <a:picLocks noChangeAspect="1" noChangeArrowheads="1"/>
          </p:cNvPicPr>
          <p:nvPr/>
        </p:nvPicPr>
        <p:blipFill>
          <a:blip r:embed="rId4" cstate="print"/>
          <a:srcRect/>
          <a:stretch>
            <a:fillRect/>
          </a:stretch>
        </p:blipFill>
        <p:spPr bwMode="auto">
          <a:xfrm>
            <a:off x="4929190" y="6429396"/>
            <a:ext cx="616693" cy="4317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Джерела </a:t>
            </a:r>
            <a:r>
              <a:rPr lang="uk-UA" b="1" smtClean="0">
                <a:solidFill>
                  <a:srgbClr val="CC0099"/>
                </a:solidFill>
                <a:effectLst>
                  <a:outerShdw blurRad="38100" dist="38100" dir="2700000" algn="tl">
                    <a:srgbClr val="000000">
                      <a:alpha val="43137"/>
                    </a:srgbClr>
                  </a:outerShdw>
                </a:effectLst>
              </a:rPr>
              <a:t>та література</a:t>
            </a:r>
            <a:endParaRPr lang="ru-RU" b="1">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0"/>
            <a:ext cx="8472518" cy="4525963"/>
          </a:xfrm>
        </p:spPr>
        <p:txBody>
          <a:bodyPr>
            <a:normAutofit fontScale="85000" lnSpcReduction="20000"/>
          </a:bodyPr>
          <a:lstStyle/>
          <a:p>
            <a:r>
              <a:rPr lang="en-US" dirty="0" smtClean="0">
                <a:hlinkClick r:id="rId2"/>
              </a:rPr>
              <a:t>https://www.calameo.com/read/006191963d289874a374e</a:t>
            </a:r>
            <a:endParaRPr lang="uk-UA" dirty="0" smtClean="0">
              <a:hlinkClick r:id="rId2"/>
            </a:endParaRPr>
          </a:p>
          <a:p>
            <a:r>
              <a:rPr lang="en-US" dirty="0" smtClean="0">
                <a:hlinkClick r:id="rId2"/>
              </a:rPr>
              <a:t>https://ua.izzi.digital/DOS/308410/352660.html</a:t>
            </a:r>
            <a:endParaRPr lang="uk-UA" dirty="0" smtClean="0">
              <a:hlinkClick r:id="rId2"/>
            </a:endParaRPr>
          </a:p>
          <a:p>
            <a:r>
              <a:rPr lang="en-US" dirty="0" smtClean="0">
                <a:hlinkClick r:id="rId3"/>
              </a:rPr>
              <a:t>https://kdukraine.com/app/uploads/2023/07/zbirka_new.pdf</a:t>
            </a:r>
            <a:endParaRPr lang="uk-UA" dirty="0" smtClean="0"/>
          </a:p>
          <a:p>
            <a:r>
              <a:rPr lang="en-US" dirty="0" smtClean="0">
                <a:hlinkClick r:id="rId4"/>
              </a:rPr>
              <a:t>http://wiki.kubg.edu.ua/%D0%94%D0%BE%D0%B7%D0%B2%D1%96%D0%BB%D0%BB%D1%8F</a:t>
            </a:r>
            <a:endParaRPr lang="uk-UA" dirty="0" smtClean="0"/>
          </a:p>
          <a:p>
            <a:r>
              <a:rPr lang="uk-UA" smtClean="0"/>
              <a:t>Культура </a:t>
            </a:r>
            <a:r>
              <a:rPr lang="uk-UA" dirty="0" smtClean="0"/>
              <a:t>добросусідства : підручн. для 6 класу  закладів загальної середньої освіти / М. Араджионі, Л. Гретченко, О. Козорог, Н. Лебідь, В. Потапова., І. Унгурян, З. Філончук – К. : Видавничий дім «Основа», 2023. – 143 с. : іл.  </a:t>
            </a:r>
          </a:p>
          <a:p>
            <a:pPr>
              <a:buNone/>
            </a:pPr>
            <a:endParaRPr lang="uk-UA" dirty="0" smtClean="0"/>
          </a:p>
          <a:p>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Ольга\Desktop\free-png.ru-51 (1).png"/>
          <p:cNvPicPr>
            <a:picLocks noChangeAspect="1" noChangeArrowheads="1"/>
          </p:cNvPicPr>
          <p:nvPr/>
        </p:nvPicPr>
        <p:blipFill>
          <a:blip r:embed="rId2"/>
          <a:srcRect/>
          <a:stretch>
            <a:fillRect/>
          </a:stretch>
        </p:blipFill>
        <p:spPr bwMode="auto">
          <a:xfrm>
            <a:off x="652601" y="1163589"/>
            <a:ext cx="7848489" cy="5480121"/>
          </a:xfrm>
          <a:prstGeom prst="rect">
            <a:avLst/>
          </a:prstGeom>
          <a:noFill/>
        </p:spPr>
      </p:pic>
      <p:sp>
        <p:nvSpPr>
          <p:cNvPr id="2" name="Заголовок 1"/>
          <p:cNvSpPr>
            <a:spLocks noGrp="1"/>
          </p:cNvSpPr>
          <p:nvPr>
            <p:ph type="title"/>
          </p:nvPr>
        </p:nvSpPr>
        <p:spPr>
          <a:xfrm>
            <a:off x="457200"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Мотивація до навчання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643042" y="4000504"/>
            <a:ext cx="6500858" cy="2125659"/>
          </a:xfrm>
        </p:spPr>
        <p:txBody>
          <a:bodyPr>
            <a:normAutofit fontScale="92500" lnSpcReduction="10000"/>
          </a:bodyPr>
          <a:lstStyle/>
          <a:p>
            <a:pPr algn="ctr"/>
            <a:r>
              <a:rPr lang="ru-RU" sz="3600" dirty="0" smtClean="0"/>
              <a:t>Пригадай, що ти вже знаєш за цією темою. </a:t>
            </a:r>
          </a:p>
          <a:p>
            <a:pPr algn="ctr"/>
            <a:r>
              <a:rPr lang="ru-RU" sz="3600" dirty="0" smtClean="0"/>
              <a:t>Чого саме ви очікуєте від </a:t>
            </a:r>
          </a:p>
          <a:p>
            <a:pPr algn="ctr">
              <a:buNone/>
            </a:pPr>
            <a:r>
              <a:rPr lang="ru-RU" sz="3600" dirty="0" smtClean="0"/>
              <a:t>  цього уроку?</a:t>
            </a: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 y="71414"/>
            <a:ext cx="4429156" cy="1143000"/>
          </a:xfrm>
        </p:spPr>
        <p:txBody>
          <a:bodyPr/>
          <a:lstStyle/>
          <a:p>
            <a:r>
              <a:rPr lang="uk-UA" b="1" dirty="0" smtClean="0">
                <a:solidFill>
                  <a:srgbClr val="CC0099"/>
                </a:solidFill>
                <a:effectLst>
                  <a:outerShdw blurRad="38100" dist="38100" dir="2700000" algn="tl">
                    <a:srgbClr val="C0C0C0"/>
                  </a:outerShdw>
                </a:effectLst>
              </a:rPr>
              <a:t>«</a:t>
            </a:r>
            <a:r>
              <a:rPr lang="uk-UA" b="1" dirty="0" smtClean="0">
                <a:solidFill>
                  <a:srgbClr val="CC0099"/>
                </a:solidFill>
                <a:effectLst>
                  <a:outerShdw blurRad="38100" dist="38100" dir="2700000" algn="tl">
                    <a:srgbClr val="000000">
                      <a:alpha val="43137"/>
                    </a:srgbClr>
                  </a:outerShdw>
                </a:effectLst>
              </a:rPr>
              <a:t>Асоціації</a:t>
            </a:r>
            <a:r>
              <a:rPr lang="uk-UA" b="1" dirty="0" smtClean="0">
                <a:solidFill>
                  <a:srgbClr val="CC0099"/>
                </a:solidFill>
                <a:effectLst>
                  <a:outerShdw blurRad="38100" dist="38100" dir="2700000" algn="tl">
                    <a:srgbClr val="C0C0C0"/>
                  </a:outerShdw>
                </a:effectLst>
              </a:rPr>
              <a:t>»</a:t>
            </a:r>
            <a:endParaRPr lang="uk-UA"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6786578" y="6492875"/>
            <a:ext cx="2357422" cy="365125"/>
          </a:xfrm>
        </p:spPr>
        <p:txBody>
          <a:bodyPr/>
          <a:lstStyle/>
          <a:p>
            <a:r>
              <a:rPr lang="ru-RU" dirty="0" smtClean="0"/>
              <a:t>© Скляренко О.А. 2024</a:t>
            </a:r>
            <a:endParaRPr lang="ru-RU" dirty="0"/>
          </a:p>
        </p:txBody>
      </p:sp>
      <p:pic>
        <p:nvPicPr>
          <p:cNvPr id="2051" name="Picture 3" descr="C:\Users\User\Desktop\17844908466b614e00320707a3fec4cb-removebg-preview.png"/>
          <p:cNvPicPr>
            <a:picLocks noChangeAspect="1" noChangeArrowheads="1"/>
          </p:cNvPicPr>
          <p:nvPr/>
        </p:nvPicPr>
        <p:blipFill>
          <a:blip r:embed="rId2"/>
          <a:srcRect/>
          <a:stretch>
            <a:fillRect/>
          </a:stretch>
        </p:blipFill>
        <p:spPr bwMode="auto">
          <a:xfrm>
            <a:off x="214282" y="4212617"/>
            <a:ext cx="3500462" cy="2645383"/>
          </a:xfrm>
          <a:prstGeom prst="rect">
            <a:avLst/>
          </a:prstGeom>
          <a:noFill/>
        </p:spPr>
      </p:pic>
      <p:pic>
        <p:nvPicPr>
          <p:cNvPr id="3" name="Picture 2" descr="C:\Users\Ольга\Desktop\Word_Art-removebg-preview.png"/>
          <p:cNvPicPr>
            <a:picLocks noChangeAspect="1" noChangeArrowheads="1"/>
          </p:cNvPicPr>
          <p:nvPr/>
        </p:nvPicPr>
        <p:blipFill>
          <a:blip r:embed="rId3"/>
          <a:srcRect/>
          <a:stretch>
            <a:fillRect/>
          </a:stretch>
        </p:blipFill>
        <p:spPr bwMode="auto">
          <a:xfrm>
            <a:off x="3714744" y="55677"/>
            <a:ext cx="5314619" cy="651659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Вправа «Шеренга»</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357298"/>
            <a:ext cx="8229600" cy="2900370"/>
          </a:xfrm>
        </p:spPr>
        <p:txBody>
          <a:bodyPr>
            <a:normAutofit/>
          </a:bodyPr>
          <a:lstStyle/>
          <a:p>
            <a:r>
              <a:rPr lang="uk-UA" sz="2800" b="1" dirty="0" smtClean="0">
                <a:solidFill>
                  <a:srgbClr val="FF0000"/>
                </a:solidFill>
              </a:rPr>
              <a:t>Завдання: </a:t>
            </a:r>
            <a:r>
              <a:rPr lang="uk-UA" sz="2800" dirty="0" smtClean="0"/>
              <a:t>вишукуватися в шеренгу за певною ознакою. В одному кінці класу – початок шеренги, в іншому – завершення.</a:t>
            </a:r>
          </a:p>
          <a:p>
            <a:pPr lvl="0">
              <a:buNone/>
            </a:pPr>
            <a:r>
              <a:rPr lang="uk-UA" sz="2800" dirty="0" smtClean="0"/>
              <a:t>1. </a:t>
            </a:r>
            <a:r>
              <a:rPr lang="uk-UA" sz="2800" b="1" i="1" dirty="0" smtClean="0">
                <a:solidFill>
                  <a:srgbClr val="0000FF"/>
                </a:solidFill>
                <a:effectLst>
                  <a:outerShdw blurRad="38100" dist="38100" dir="2700000" algn="tl">
                    <a:srgbClr val="000000">
                      <a:alpha val="43137"/>
                    </a:srgbClr>
                  </a:outerShdw>
                </a:effectLst>
              </a:rPr>
              <a:t>За простою ознакою </a:t>
            </a:r>
            <a:r>
              <a:rPr lang="uk-UA" sz="2800" dirty="0" smtClean="0"/>
              <a:t> (вміння вербально спілкуватися) – вишикуватися за датою народження;</a:t>
            </a:r>
          </a:p>
          <a:p>
            <a:pPr>
              <a:buNone/>
            </a:pPr>
            <a:endParaRPr lang="uk-UA" dirty="0"/>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1026" name="Picture 2" descr="C:\Users\User\Desktop\102878.005-removebg-preview.png"/>
          <p:cNvPicPr>
            <a:picLocks noChangeAspect="1" noChangeArrowheads="1"/>
          </p:cNvPicPr>
          <p:nvPr/>
        </p:nvPicPr>
        <p:blipFill>
          <a:blip r:embed="rId2"/>
          <a:srcRect/>
          <a:stretch>
            <a:fillRect/>
          </a:stretch>
        </p:blipFill>
        <p:spPr bwMode="auto">
          <a:xfrm>
            <a:off x="2983613" y="3929066"/>
            <a:ext cx="6201261" cy="2928934"/>
          </a:xfrm>
          <a:prstGeom prst="rect">
            <a:avLst/>
          </a:prstGeom>
          <a:noFill/>
        </p:spPr>
      </p:pic>
      <p:pic>
        <p:nvPicPr>
          <p:cNvPr id="1027" name="Picture 3" descr="C:\Users\User\Desktop\завантаження__1_-removebg-preview (1).png"/>
          <p:cNvPicPr>
            <a:picLocks noChangeAspect="1" noChangeArrowheads="1"/>
          </p:cNvPicPr>
          <p:nvPr/>
        </p:nvPicPr>
        <p:blipFill>
          <a:blip r:embed="rId3"/>
          <a:srcRect/>
          <a:stretch>
            <a:fillRect/>
          </a:stretch>
        </p:blipFill>
        <p:spPr bwMode="auto">
          <a:xfrm>
            <a:off x="0" y="4082249"/>
            <a:ext cx="2714612" cy="2775752"/>
          </a:xfrm>
          <a:prstGeom prst="rect">
            <a:avLst/>
          </a:prstGeom>
          <a:noFill/>
        </p:spPr>
      </p:pic>
      <p:pic>
        <p:nvPicPr>
          <p:cNvPr id="9" name="Picture 4" descr="C:\Users\User\Desktop\1636598288_1-papik-pro-p-shkolnii-fon-risunok-1-removebg-preview.png"/>
          <p:cNvPicPr>
            <a:picLocks noChangeAspect="1" noChangeArrowheads="1"/>
          </p:cNvPicPr>
          <p:nvPr/>
        </p:nvPicPr>
        <p:blipFill>
          <a:blip r:embed="rId4"/>
          <a:srcRect l="11009" t="66055" r="69725" b="9174"/>
          <a:stretch>
            <a:fillRect/>
          </a:stretch>
        </p:blipFill>
        <p:spPr bwMode="auto">
          <a:xfrm>
            <a:off x="785786" y="4367899"/>
            <a:ext cx="714380" cy="918489"/>
          </a:xfrm>
          <a:prstGeom prst="rect">
            <a:avLst/>
          </a:prstGeom>
          <a:noFill/>
        </p:spPr>
      </p:pic>
      <p:pic>
        <p:nvPicPr>
          <p:cNvPr id="10" name="Picture 5" descr="C:\Users\User\Desktop\1681842757_kartinki-pibig-info-p-kletka-po-matematike-kartinka-arti-krasivo-13-removebg-preview.png"/>
          <p:cNvPicPr>
            <a:picLocks noChangeAspect="1" noChangeArrowheads="1"/>
          </p:cNvPicPr>
          <p:nvPr/>
        </p:nvPicPr>
        <p:blipFill>
          <a:blip r:embed="rId5"/>
          <a:srcRect l="41818" t="26224" r="38256" b="51200"/>
          <a:stretch>
            <a:fillRect/>
          </a:stretch>
        </p:blipFill>
        <p:spPr bwMode="auto">
          <a:xfrm>
            <a:off x="1714480" y="4214818"/>
            <a:ext cx="526043" cy="64294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Вправа «Шеренга»</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243150" y="1285860"/>
            <a:ext cx="6615130" cy="4525963"/>
          </a:xfrm>
        </p:spPr>
        <p:txBody>
          <a:bodyPr>
            <a:normAutofit/>
          </a:bodyPr>
          <a:lstStyle/>
          <a:p>
            <a:pPr algn="ctr">
              <a:buNone/>
            </a:pPr>
            <a:r>
              <a:rPr lang="uk-UA" sz="2800" dirty="0" smtClean="0"/>
              <a:t>2. </a:t>
            </a:r>
            <a:r>
              <a:rPr lang="uk-UA" sz="2800" b="1" i="1" dirty="0" smtClean="0">
                <a:solidFill>
                  <a:srgbClr val="0000FF"/>
                </a:solidFill>
                <a:effectLst>
                  <a:outerShdw blurRad="38100" dist="38100" dir="2700000" algn="tl">
                    <a:srgbClr val="000000">
                      <a:alpha val="43137"/>
                    </a:srgbClr>
                  </a:outerShdw>
                </a:effectLst>
              </a:rPr>
              <a:t>За простою ознакою </a:t>
            </a:r>
            <a:r>
              <a:rPr lang="uk-UA" sz="2800" dirty="0" smtClean="0"/>
              <a:t> </a:t>
            </a:r>
            <a:r>
              <a:rPr lang="uk-UA" sz="2800" b="1" i="1" dirty="0" smtClean="0">
                <a:solidFill>
                  <a:srgbClr val="0000FF"/>
                </a:solidFill>
                <a:effectLst>
                  <a:outerShdw blurRad="38100" dist="38100" dir="2700000" algn="tl">
                    <a:srgbClr val="000000">
                      <a:alpha val="43137"/>
                    </a:srgbClr>
                  </a:outerShdw>
                </a:effectLst>
              </a:rPr>
              <a:t>без можливості вербально спілкуватися </a:t>
            </a:r>
            <a:r>
              <a:rPr lang="uk-UA" sz="2800" dirty="0" smtClean="0"/>
              <a:t>і промовляти будь-які звуки, треба вишукуватися у шеренгу за допомогою засобів невербальної комунікації – вишикуватися за зростом від найвищого до найнижчого;</a:t>
            </a:r>
          </a:p>
        </p:txBody>
      </p:sp>
      <p:sp>
        <p:nvSpPr>
          <p:cNvPr id="4" name="Нижний колонтитул 3"/>
          <p:cNvSpPr>
            <a:spLocks noGrp="1"/>
          </p:cNvSpPr>
          <p:nvPr>
            <p:ph type="ftr" sz="quarter" idx="11"/>
          </p:nvPr>
        </p:nvSpPr>
        <p:spPr>
          <a:xfrm>
            <a:off x="6429388" y="6356350"/>
            <a:ext cx="2643206" cy="365125"/>
          </a:xfrm>
        </p:spPr>
        <p:txBody>
          <a:bodyPr/>
          <a:lstStyle/>
          <a:p>
            <a:r>
              <a:rPr lang="ru-RU" dirty="0" smtClean="0"/>
              <a:t>© Скляренко О.А. 2024</a:t>
            </a:r>
            <a:endParaRPr lang="ru-RU" dirty="0"/>
          </a:p>
        </p:txBody>
      </p:sp>
      <p:pic>
        <p:nvPicPr>
          <p:cNvPr id="2050" name="Picture 2" descr="C:\Users\User\Desktop\завантаження__1_-removebg-preview (1).png"/>
          <p:cNvPicPr>
            <a:picLocks noChangeAspect="1" noChangeArrowheads="1"/>
          </p:cNvPicPr>
          <p:nvPr/>
        </p:nvPicPr>
        <p:blipFill>
          <a:blip r:embed="rId2"/>
          <a:srcRect l="21311" r="21311" b="14545"/>
          <a:stretch>
            <a:fillRect/>
          </a:stretch>
        </p:blipFill>
        <p:spPr bwMode="auto">
          <a:xfrm>
            <a:off x="0" y="622581"/>
            <a:ext cx="2786050" cy="6235419"/>
          </a:xfrm>
          <a:prstGeom prst="rect">
            <a:avLst/>
          </a:prstGeom>
          <a:noFill/>
        </p:spPr>
      </p:pic>
      <p:pic>
        <p:nvPicPr>
          <p:cNvPr id="2051" name="Picture 3" descr="C:\Users\User\Desktop\images__2_-removebg-preview (3).png"/>
          <p:cNvPicPr>
            <a:picLocks noChangeAspect="1" noChangeArrowheads="1"/>
          </p:cNvPicPr>
          <p:nvPr/>
        </p:nvPicPr>
        <p:blipFill>
          <a:blip r:embed="rId3"/>
          <a:srcRect/>
          <a:stretch>
            <a:fillRect/>
          </a:stretch>
        </p:blipFill>
        <p:spPr bwMode="auto">
          <a:xfrm>
            <a:off x="4214810" y="4741860"/>
            <a:ext cx="2714644" cy="21161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Вправа «Шеренга»</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357686" y="1000108"/>
            <a:ext cx="4500594" cy="4614881"/>
          </a:xfrm>
        </p:spPr>
        <p:txBody>
          <a:bodyPr>
            <a:normAutofit/>
          </a:bodyPr>
          <a:lstStyle/>
          <a:p>
            <a:pPr lvl="0" algn="ctr">
              <a:buNone/>
            </a:pPr>
            <a:r>
              <a:rPr lang="uk-UA" sz="2800" dirty="0" smtClean="0"/>
              <a:t>3. </a:t>
            </a:r>
            <a:r>
              <a:rPr lang="uk-UA" sz="2800" b="1" i="1" dirty="0" smtClean="0">
                <a:solidFill>
                  <a:srgbClr val="0000FF"/>
                </a:solidFill>
                <a:effectLst>
                  <a:outerShdw blurRad="38100" dist="38100" dir="2700000" algn="tl">
                    <a:srgbClr val="000000">
                      <a:alpha val="43137"/>
                    </a:srgbClr>
                  </a:outerShdw>
                </a:effectLst>
              </a:rPr>
              <a:t>За складною ознакою з можливістю вербально спілкуватися </a:t>
            </a:r>
            <a:r>
              <a:rPr lang="uk-UA" sz="2800" dirty="0" smtClean="0"/>
              <a:t>– вишикуватися за відстанню від дому до школи від найменшої до найбільшої;</a:t>
            </a:r>
          </a:p>
          <a:p>
            <a:pPr>
              <a:buNone/>
            </a:pPr>
            <a:endParaRPr lang="uk-UA" sz="2800" dirty="0" smtClean="0"/>
          </a:p>
        </p:txBody>
      </p:sp>
      <p:pic>
        <p:nvPicPr>
          <p:cNvPr id="3075" name="Picture 3" descr="C:\Users\User\Desktop\1639640960_2-abrakadabra-fun-p-doroga-na-prozrachnom-fone-2.png"/>
          <p:cNvPicPr>
            <a:picLocks noChangeAspect="1" noChangeArrowheads="1"/>
          </p:cNvPicPr>
          <p:nvPr/>
        </p:nvPicPr>
        <p:blipFill>
          <a:blip r:embed="rId2" cstate="print"/>
          <a:srcRect/>
          <a:stretch>
            <a:fillRect/>
          </a:stretch>
        </p:blipFill>
        <p:spPr bwMode="auto">
          <a:xfrm>
            <a:off x="0" y="3695446"/>
            <a:ext cx="4429156" cy="3162554"/>
          </a:xfrm>
          <a:prstGeom prst="rect">
            <a:avLst/>
          </a:prstGeom>
          <a:noFill/>
        </p:spPr>
      </p:pic>
      <p:pic>
        <p:nvPicPr>
          <p:cNvPr id="3074" name="Picture 2" descr="C:\Users\User\Desktop\8d9350343553050fb6ffa32600118c95-removebg-preview.png"/>
          <p:cNvPicPr>
            <a:picLocks noChangeAspect="1" noChangeArrowheads="1"/>
          </p:cNvPicPr>
          <p:nvPr/>
        </p:nvPicPr>
        <p:blipFill>
          <a:blip r:embed="rId3"/>
          <a:srcRect/>
          <a:stretch>
            <a:fillRect/>
          </a:stretch>
        </p:blipFill>
        <p:spPr bwMode="auto">
          <a:xfrm>
            <a:off x="6435220" y="4784091"/>
            <a:ext cx="2708780" cy="2073909"/>
          </a:xfrm>
          <a:prstGeom prst="rect">
            <a:avLst/>
          </a:prstGeom>
          <a:noFill/>
        </p:spPr>
      </p:pic>
      <p:pic>
        <p:nvPicPr>
          <p:cNvPr id="3076" name="Picture 4" descr="C:\Users\User\Desktop\1648503562_1-kartinkin-net-p-shkola-multyashnie-kartinki-1-removebg-preview.png"/>
          <p:cNvPicPr>
            <a:picLocks noChangeAspect="1" noChangeArrowheads="1"/>
          </p:cNvPicPr>
          <p:nvPr/>
        </p:nvPicPr>
        <p:blipFill>
          <a:blip r:embed="rId4"/>
          <a:srcRect/>
          <a:stretch>
            <a:fillRect/>
          </a:stretch>
        </p:blipFill>
        <p:spPr bwMode="auto">
          <a:xfrm>
            <a:off x="1165429" y="1204912"/>
            <a:ext cx="3120819" cy="2724154"/>
          </a:xfrm>
          <a:prstGeom prst="rect">
            <a:avLst/>
          </a:prstGeom>
          <a:noFill/>
        </p:spPr>
      </p:pic>
      <p:sp>
        <p:nvSpPr>
          <p:cNvPr id="8" name="Нижний колонтитул 3"/>
          <p:cNvSpPr txBox="1">
            <a:spLocks/>
          </p:cNvSpPr>
          <p:nvPr/>
        </p:nvSpPr>
        <p:spPr>
          <a:xfrm>
            <a:off x="4000496" y="6492899"/>
            <a:ext cx="2895600"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chemeClr val="tx1">
                    <a:tint val="75000"/>
                  </a:schemeClr>
                </a:solidFill>
                <a:effectLst/>
                <a:uLnTx/>
                <a:uFillTx/>
                <a:latin typeface="+mn-lt"/>
                <a:ea typeface="+mn-ea"/>
                <a:cs typeface="+mn-cs"/>
              </a:rPr>
              <a:t>© Скляренко О.А. 2024</a:t>
            </a:r>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3077" name="Picture 5" descr="C:\Users\User\Desktop\1681124836_kartinki-pibig-info-p-derevo-kartinka-dlya-prezentatsii-arti-2.png"/>
          <p:cNvPicPr>
            <a:picLocks noChangeAspect="1" noChangeArrowheads="1"/>
          </p:cNvPicPr>
          <p:nvPr/>
        </p:nvPicPr>
        <p:blipFill>
          <a:blip r:embed="rId5" cstate="print"/>
          <a:srcRect/>
          <a:stretch>
            <a:fillRect/>
          </a:stretch>
        </p:blipFill>
        <p:spPr bwMode="auto">
          <a:xfrm>
            <a:off x="0" y="2857496"/>
            <a:ext cx="1047425" cy="1181092"/>
          </a:xfrm>
          <a:prstGeom prst="rect">
            <a:avLst/>
          </a:prstGeom>
          <a:noFill/>
        </p:spPr>
      </p:pic>
      <p:pic>
        <p:nvPicPr>
          <p:cNvPr id="10" name="Picture 5" descr="C:\Users\User\Desktop\1681124836_kartinki-pibig-info-p-derevo-kartinka-dlya-prezentatsii-arti-2.png"/>
          <p:cNvPicPr>
            <a:picLocks noChangeAspect="1" noChangeArrowheads="1"/>
          </p:cNvPicPr>
          <p:nvPr/>
        </p:nvPicPr>
        <p:blipFill>
          <a:blip r:embed="rId6" cstate="print"/>
          <a:srcRect/>
          <a:stretch>
            <a:fillRect/>
          </a:stretch>
        </p:blipFill>
        <p:spPr bwMode="auto">
          <a:xfrm>
            <a:off x="714348" y="2428868"/>
            <a:ext cx="603953" cy="681026"/>
          </a:xfrm>
          <a:prstGeom prst="rect">
            <a:avLst/>
          </a:prstGeom>
          <a:noFill/>
        </p:spPr>
      </p:pic>
      <p:pic>
        <p:nvPicPr>
          <p:cNvPr id="11" name="Picture 5" descr="C:\Users\User\Desktop\1681124836_kartinki-pibig-info-p-derevo-kartinka-dlya-prezentatsii-arti-2.png"/>
          <p:cNvPicPr>
            <a:picLocks noChangeAspect="1" noChangeArrowheads="1"/>
          </p:cNvPicPr>
          <p:nvPr/>
        </p:nvPicPr>
        <p:blipFill>
          <a:blip r:embed="rId5" cstate="print"/>
          <a:srcRect/>
          <a:stretch>
            <a:fillRect/>
          </a:stretch>
        </p:blipFill>
        <p:spPr bwMode="auto">
          <a:xfrm>
            <a:off x="3286116" y="4286256"/>
            <a:ext cx="1047425" cy="1181092"/>
          </a:xfrm>
          <a:prstGeom prst="rect">
            <a:avLst/>
          </a:prstGeom>
          <a:noFill/>
        </p:spPr>
      </p:pic>
      <p:pic>
        <p:nvPicPr>
          <p:cNvPr id="3078" name="Picture 6" descr="C:\Users\User\Desktop\завантаження__1_-removebg-preview (1).png"/>
          <p:cNvPicPr>
            <a:picLocks noChangeAspect="1" noChangeArrowheads="1"/>
          </p:cNvPicPr>
          <p:nvPr/>
        </p:nvPicPr>
        <p:blipFill>
          <a:blip r:embed="rId7" cstate="print"/>
          <a:srcRect/>
          <a:stretch>
            <a:fillRect/>
          </a:stretch>
        </p:blipFill>
        <p:spPr bwMode="auto">
          <a:xfrm>
            <a:off x="0" y="1857364"/>
            <a:ext cx="857224" cy="727235"/>
          </a:xfrm>
          <a:prstGeom prst="rect">
            <a:avLst/>
          </a:prstGeom>
          <a:noFill/>
        </p:spPr>
      </p:pic>
      <p:pic>
        <p:nvPicPr>
          <p:cNvPr id="3080" name="Picture 8" descr="C:\Users\User\Desktop\1647018464_2-abrakadabra-fun-p-klipart-solntse-na-prozrachnom-fone-3-removebg-preview.png"/>
          <p:cNvPicPr>
            <a:picLocks noChangeAspect="1" noChangeArrowheads="1"/>
          </p:cNvPicPr>
          <p:nvPr/>
        </p:nvPicPr>
        <p:blipFill>
          <a:blip r:embed="rId8" cstate="print"/>
          <a:srcRect/>
          <a:stretch>
            <a:fillRect/>
          </a:stretch>
        </p:blipFill>
        <p:spPr bwMode="auto">
          <a:xfrm>
            <a:off x="0" y="357166"/>
            <a:ext cx="1506197" cy="1039807"/>
          </a:xfrm>
          <a:prstGeom prst="rect">
            <a:avLst/>
          </a:prstGeom>
          <a:noFill/>
        </p:spPr>
      </p:pic>
      <p:pic>
        <p:nvPicPr>
          <p:cNvPr id="3081" name="Picture 9" descr="C:\Users\User\Desktop\fluffy-cloud-design_XJdAZz_SB_PM-removebg-preview.png"/>
          <p:cNvPicPr>
            <a:picLocks noChangeAspect="1" noChangeArrowheads="1"/>
          </p:cNvPicPr>
          <p:nvPr/>
        </p:nvPicPr>
        <p:blipFill>
          <a:blip r:embed="rId9" cstate="print"/>
          <a:srcRect/>
          <a:stretch>
            <a:fillRect/>
          </a:stretch>
        </p:blipFill>
        <p:spPr bwMode="auto">
          <a:xfrm>
            <a:off x="4929190" y="4714884"/>
            <a:ext cx="1981200" cy="11699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Вправа «Шеренга»</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2971808"/>
          </a:xfrm>
        </p:spPr>
        <p:txBody>
          <a:bodyPr>
            <a:normAutofit/>
          </a:bodyPr>
          <a:lstStyle/>
          <a:p>
            <a:pPr>
              <a:buNone/>
            </a:pPr>
            <a:r>
              <a:rPr lang="uk-UA" sz="2800" dirty="0" smtClean="0"/>
              <a:t>4. </a:t>
            </a:r>
            <a:r>
              <a:rPr lang="uk-UA" sz="2800" b="1" i="1" dirty="0" smtClean="0">
                <a:solidFill>
                  <a:srgbClr val="0000FF"/>
                </a:solidFill>
                <a:effectLst>
                  <a:outerShdw blurRad="38100" dist="38100" dir="2700000" algn="tl">
                    <a:srgbClr val="000000">
                      <a:alpha val="43137"/>
                    </a:srgbClr>
                  </a:outerShdw>
                </a:effectLst>
              </a:rPr>
              <a:t>За складною ознакою без можливості вербально спілкуватися і промовляти будь-які звуки</a:t>
            </a:r>
            <a:r>
              <a:rPr lang="uk-UA" sz="2800" dirty="0" smtClean="0"/>
              <a:t>, треба вишукуватися у шеренгу за допомогою засобів невербальної комунікації – за першою буквою по-батькові від А до Я.</a:t>
            </a:r>
          </a:p>
          <a:p>
            <a:pPr lvl="0">
              <a:buNone/>
            </a:pPr>
            <a:endParaRPr lang="uk-UA" sz="2800" dirty="0" smtClean="0"/>
          </a:p>
          <a:p>
            <a:pPr>
              <a:buNone/>
            </a:pPr>
            <a:endParaRPr lang="uk-UA" sz="2800" dirty="0" smtClean="0"/>
          </a:p>
        </p:txBody>
      </p:sp>
      <p:sp>
        <p:nvSpPr>
          <p:cNvPr id="4" name="Нижний колонтитул 3"/>
          <p:cNvSpPr>
            <a:spLocks noGrp="1"/>
          </p:cNvSpPr>
          <p:nvPr>
            <p:ph type="ftr" sz="quarter" idx="11"/>
          </p:nvPr>
        </p:nvSpPr>
        <p:spPr/>
        <p:txBody>
          <a:bodyPr/>
          <a:lstStyle/>
          <a:p>
            <a:r>
              <a:rPr lang="ru-RU" dirty="0" smtClean="0"/>
              <a:t>© Скляренко О.А. 2024</a:t>
            </a:r>
            <a:endParaRPr lang="ru-RU" dirty="0"/>
          </a:p>
        </p:txBody>
      </p:sp>
      <p:pic>
        <p:nvPicPr>
          <p:cNvPr id="4098" name="Picture 2" descr="C:\Users\User\Desktop\1653718346_7-kartinkof-club-p-kartinki-veselie-bukvi-na-prozrachnom-fone-7.png"/>
          <p:cNvPicPr>
            <a:picLocks noChangeAspect="1" noChangeArrowheads="1"/>
          </p:cNvPicPr>
          <p:nvPr/>
        </p:nvPicPr>
        <p:blipFill>
          <a:blip r:embed="rId2" cstate="print"/>
          <a:srcRect l="13294" t="15510" r="1403" b="9158"/>
          <a:stretch>
            <a:fillRect/>
          </a:stretch>
        </p:blipFill>
        <p:spPr bwMode="auto">
          <a:xfrm>
            <a:off x="1501243" y="5786454"/>
            <a:ext cx="1213369" cy="1071546"/>
          </a:xfrm>
          <a:prstGeom prst="rect">
            <a:avLst/>
          </a:prstGeom>
          <a:noFill/>
        </p:spPr>
      </p:pic>
      <p:pic>
        <p:nvPicPr>
          <p:cNvPr id="4099" name="Picture 3" descr="C:\Users\User\Desktop\1653718332_2-kartinkof-club-p-kartinki-veselie-bukvi-na-prozrachnom-fone-2.png"/>
          <p:cNvPicPr>
            <a:picLocks noChangeAspect="1" noChangeArrowheads="1"/>
          </p:cNvPicPr>
          <p:nvPr/>
        </p:nvPicPr>
        <p:blipFill>
          <a:blip r:embed="rId3" cstate="print"/>
          <a:srcRect/>
          <a:stretch>
            <a:fillRect/>
          </a:stretch>
        </p:blipFill>
        <p:spPr bwMode="auto">
          <a:xfrm>
            <a:off x="0" y="214290"/>
            <a:ext cx="1142987" cy="1142987"/>
          </a:xfrm>
          <a:prstGeom prst="rect">
            <a:avLst/>
          </a:prstGeom>
          <a:noFill/>
        </p:spPr>
      </p:pic>
      <p:pic>
        <p:nvPicPr>
          <p:cNvPr id="4100" name="Picture 4" descr="C:\Users\User\Desktop\1653718347_8-kartinkof-club-p-kartinki-veselie-bukvi-na-prozrachnom-fone-8.png"/>
          <p:cNvPicPr>
            <a:picLocks noChangeAspect="1" noChangeArrowheads="1"/>
          </p:cNvPicPr>
          <p:nvPr/>
        </p:nvPicPr>
        <p:blipFill>
          <a:blip r:embed="rId4" cstate="print"/>
          <a:srcRect/>
          <a:stretch>
            <a:fillRect/>
          </a:stretch>
        </p:blipFill>
        <p:spPr bwMode="auto">
          <a:xfrm>
            <a:off x="3857641" y="3786190"/>
            <a:ext cx="1285863" cy="1285863"/>
          </a:xfrm>
          <a:prstGeom prst="rect">
            <a:avLst/>
          </a:prstGeom>
          <a:noFill/>
        </p:spPr>
      </p:pic>
      <p:pic>
        <p:nvPicPr>
          <p:cNvPr id="4101" name="Picture 5" descr="C:\Users\User\Desktop\1653718375_18-kartinkof-club-p-kartinki-veselie-bukvi-na-prozrachnom-fone-18.png"/>
          <p:cNvPicPr>
            <a:picLocks noChangeAspect="1" noChangeArrowheads="1"/>
          </p:cNvPicPr>
          <p:nvPr/>
        </p:nvPicPr>
        <p:blipFill>
          <a:blip r:embed="rId5" cstate="print"/>
          <a:srcRect/>
          <a:stretch>
            <a:fillRect/>
          </a:stretch>
        </p:blipFill>
        <p:spPr bwMode="auto">
          <a:xfrm>
            <a:off x="6643702" y="5357822"/>
            <a:ext cx="1500178" cy="1500178"/>
          </a:xfrm>
          <a:prstGeom prst="rect">
            <a:avLst/>
          </a:prstGeom>
          <a:noFill/>
        </p:spPr>
      </p:pic>
      <p:pic>
        <p:nvPicPr>
          <p:cNvPr id="4102" name="Picture 6" descr="C:\Users\User\Desktop\1653718385_20-kartinkof-club-p-kartinki-veselie-bukvi-na-prozrachnom-fone-20.png"/>
          <p:cNvPicPr>
            <a:picLocks noChangeAspect="1" noChangeArrowheads="1"/>
          </p:cNvPicPr>
          <p:nvPr/>
        </p:nvPicPr>
        <p:blipFill>
          <a:blip r:embed="rId6" cstate="print"/>
          <a:srcRect/>
          <a:stretch>
            <a:fillRect/>
          </a:stretch>
        </p:blipFill>
        <p:spPr bwMode="auto">
          <a:xfrm>
            <a:off x="6000760" y="3786190"/>
            <a:ext cx="1500174" cy="1500174"/>
          </a:xfrm>
          <a:prstGeom prst="rect">
            <a:avLst/>
          </a:prstGeom>
          <a:noFill/>
        </p:spPr>
      </p:pic>
      <p:pic>
        <p:nvPicPr>
          <p:cNvPr id="4103" name="Picture 7" descr="C:\Users\User\Desktop\1653718438_37-kartinkof-club-p-kartinki-veselie-bukvi-na-prozrachnom-fone-37.png"/>
          <p:cNvPicPr>
            <a:picLocks noChangeAspect="1" noChangeArrowheads="1"/>
          </p:cNvPicPr>
          <p:nvPr/>
        </p:nvPicPr>
        <p:blipFill>
          <a:blip r:embed="rId7" cstate="print"/>
          <a:srcRect/>
          <a:stretch>
            <a:fillRect/>
          </a:stretch>
        </p:blipFill>
        <p:spPr bwMode="auto">
          <a:xfrm>
            <a:off x="1571604" y="4286256"/>
            <a:ext cx="1071570" cy="1071570"/>
          </a:xfrm>
          <a:prstGeom prst="rect">
            <a:avLst/>
          </a:prstGeom>
          <a:noFill/>
        </p:spPr>
      </p:pic>
      <p:pic>
        <p:nvPicPr>
          <p:cNvPr id="4104" name="Picture 8" descr="C:\Users\User\Desktop\1653634882_39-kartinkof-club-p-veselie-bukvi-kartinki-dlya-detei-39.png"/>
          <p:cNvPicPr>
            <a:picLocks noChangeAspect="1" noChangeArrowheads="1"/>
          </p:cNvPicPr>
          <p:nvPr/>
        </p:nvPicPr>
        <p:blipFill>
          <a:blip r:embed="rId8" cstate="print"/>
          <a:srcRect/>
          <a:stretch>
            <a:fillRect/>
          </a:stretch>
        </p:blipFill>
        <p:spPr bwMode="auto">
          <a:xfrm>
            <a:off x="2857508" y="5214950"/>
            <a:ext cx="1142988" cy="1142988"/>
          </a:xfrm>
          <a:prstGeom prst="rect">
            <a:avLst/>
          </a:prstGeom>
          <a:noFill/>
        </p:spPr>
      </p:pic>
      <p:pic>
        <p:nvPicPr>
          <p:cNvPr id="4105" name="Picture 9" descr="C:\Users\User\Desktop\1653634767_1-kartinkof-club-p-veselie-bukvi-kartinki-dlya-detei-1.png"/>
          <p:cNvPicPr>
            <a:picLocks noChangeAspect="1" noChangeArrowheads="1"/>
          </p:cNvPicPr>
          <p:nvPr/>
        </p:nvPicPr>
        <p:blipFill>
          <a:blip r:embed="rId9" cstate="print"/>
          <a:srcRect/>
          <a:stretch>
            <a:fillRect/>
          </a:stretch>
        </p:blipFill>
        <p:spPr bwMode="auto">
          <a:xfrm>
            <a:off x="4929190" y="5072074"/>
            <a:ext cx="1047740" cy="1244840"/>
          </a:xfrm>
          <a:prstGeom prst="rect">
            <a:avLst/>
          </a:prstGeom>
          <a:noFill/>
        </p:spPr>
      </p:pic>
      <p:pic>
        <p:nvPicPr>
          <p:cNvPr id="4106" name="Picture 10" descr="C:\Users\User\Desktop\1653634822_22-kartinkof-club-p-veselie-bukvi-kartinki-dlya-detei-22.png"/>
          <p:cNvPicPr>
            <a:picLocks noChangeAspect="1" noChangeArrowheads="1"/>
          </p:cNvPicPr>
          <p:nvPr/>
        </p:nvPicPr>
        <p:blipFill>
          <a:blip r:embed="rId10" cstate="print"/>
          <a:srcRect/>
          <a:stretch>
            <a:fillRect/>
          </a:stretch>
        </p:blipFill>
        <p:spPr bwMode="auto">
          <a:xfrm>
            <a:off x="7715240" y="-24"/>
            <a:ext cx="1428760" cy="1428760"/>
          </a:xfrm>
          <a:prstGeom prst="rect">
            <a:avLst/>
          </a:prstGeom>
          <a:noFill/>
        </p:spPr>
      </p:pic>
      <p:pic>
        <p:nvPicPr>
          <p:cNvPr id="4107" name="Picture 11" descr="C:\Users\User\Desktop\fe2339224e4bdd2e1429af76cba10205.png"/>
          <p:cNvPicPr>
            <a:picLocks noChangeAspect="1" noChangeArrowheads="1"/>
          </p:cNvPicPr>
          <p:nvPr/>
        </p:nvPicPr>
        <p:blipFill>
          <a:blip r:embed="rId11" cstate="print"/>
          <a:srcRect l="15746"/>
          <a:stretch>
            <a:fillRect/>
          </a:stretch>
        </p:blipFill>
        <p:spPr bwMode="auto">
          <a:xfrm>
            <a:off x="-1" y="4071942"/>
            <a:ext cx="1848995" cy="2846048"/>
          </a:xfrm>
          <a:prstGeom prst="rect">
            <a:avLst/>
          </a:prstGeom>
          <a:noFill/>
        </p:spPr>
      </p:pic>
      <p:pic>
        <p:nvPicPr>
          <p:cNvPr id="4108" name="Picture 12" descr="C:\Users\User\Desktop\depositphotos_136275600-stock-illustration-happy-schoolgirl-standing-and-holding__1_-removebg-preview.png"/>
          <p:cNvPicPr>
            <a:picLocks noChangeAspect="1" noChangeArrowheads="1"/>
          </p:cNvPicPr>
          <p:nvPr/>
        </p:nvPicPr>
        <p:blipFill>
          <a:blip r:embed="rId12"/>
          <a:srcRect l="16497" r="21975" b="6403"/>
          <a:stretch>
            <a:fillRect/>
          </a:stretch>
        </p:blipFill>
        <p:spPr bwMode="auto">
          <a:xfrm flipH="1">
            <a:off x="8001024" y="3571875"/>
            <a:ext cx="1142976" cy="31024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4103"/>
                                        </p:tgtEl>
                                        <p:attrNameLst>
                                          <p:attrName>style.visibility</p:attrName>
                                        </p:attrNameLst>
                                      </p:cBhvr>
                                      <p:to>
                                        <p:strVal val="visible"/>
                                      </p:to>
                                    </p:set>
                                    <p:animEffect transition="in" filter="wheel(8)">
                                      <p:cBhvr>
                                        <p:cTn id="11" dur="500"/>
                                        <p:tgtEl>
                                          <p:spTgt spid="4103"/>
                                        </p:tgtEl>
                                      </p:cBhvr>
                                    </p:animEffect>
                                  </p:childTnLst>
                                </p:cTn>
                              </p:par>
                              <p:par>
                                <p:cTn id="12" presetID="21" presetClass="entr" presetSubtype="8"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heel(8)">
                                      <p:cBhvr>
                                        <p:cTn id="14" dur="500"/>
                                        <p:tgtEl>
                                          <p:spTgt spid="4098"/>
                                        </p:tgtEl>
                                      </p:cBhvr>
                                    </p:animEffect>
                                  </p:childTnLst>
                                </p:cTn>
                              </p:par>
                              <p:par>
                                <p:cTn id="15" presetID="21" presetClass="entr" presetSubtype="8"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wheel(8)">
                                      <p:cBhvr>
                                        <p:cTn id="17" dur="500"/>
                                        <p:tgtEl>
                                          <p:spTgt spid="4104"/>
                                        </p:tgtEl>
                                      </p:cBhvr>
                                    </p:animEffect>
                                  </p:childTnLst>
                                </p:cTn>
                              </p:par>
                              <p:par>
                                <p:cTn id="18" presetID="21" presetClass="entr" presetSubtype="8"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wheel(8)">
                                      <p:cBhvr>
                                        <p:cTn id="20" dur="500"/>
                                        <p:tgtEl>
                                          <p:spTgt spid="4100"/>
                                        </p:tgtEl>
                                      </p:cBhvr>
                                    </p:animEffect>
                                  </p:childTnLst>
                                </p:cTn>
                              </p:par>
                              <p:par>
                                <p:cTn id="21" presetID="21" presetClass="entr" presetSubtype="8" fill="hold" nodeType="withEffect">
                                  <p:stCondLst>
                                    <p:cond delay="0"/>
                                  </p:stCondLst>
                                  <p:childTnLst>
                                    <p:set>
                                      <p:cBhvr>
                                        <p:cTn id="22" dur="1" fill="hold">
                                          <p:stCondLst>
                                            <p:cond delay="0"/>
                                          </p:stCondLst>
                                        </p:cTn>
                                        <p:tgtEl>
                                          <p:spTgt spid="4105"/>
                                        </p:tgtEl>
                                        <p:attrNameLst>
                                          <p:attrName>style.visibility</p:attrName>
                                        </p:attrNameLst>
                                      </p:cBhvr>
                                      <p:to>
                                        <p:strVal val="visible"/>
                                      </p:to>
                                    </p:set>
                                    <p:animEffect transition="in" filter="wheel(8)">
                                      <p:cBhvr>
                                        <p:cTn id="23" dur="500"/>
                                        <p:tgtEl>
                                          <p:spTgt spid="4105"/>
                                        </p:tgtEl>
                                      </p:cBhvr>
                                    </p:animEffect>
                                  </p:childTnLst>
                                </p:cTn>
                              </p:par>
                              <p:par>
                                <p:cTn id="24" presetID="21" presetClass="entr" presetSubtype="8" fill="hold" nodeType="withEffect">
                                  <p:stCondLst>
                                    <p:cond delay="0"/>
                                  </p:stCondLst>
                                  <p:childTnLst>
                                    <p:set>
                                      <p:cBhvr>
                                        <p:cTn id="25" dur="1" fill="hold">
                                          <p:stCondLst>
                                            <p:cond delay="0"/>
                                          </p:stCondLst>
                                        </p:cTn>
                                        <p:tgtEl>
                                          <p:spTgt spid="4102"/>
                                        </p:tgtEl>
                                        <p:attrNameLst>
                                          <p:attrName>style.visibility</p:attrName>
                                        </p:attrNameLst>
                                      </p:cBhvr>
                                      <p:to>
                                        <p:strVal val="visible"/>
                                      </p:to>
                                    </p:set>
                                    <p:animEffect transition="in" filter="wheel(8)">
                                      <p:cBhvr>
                                        <p:cTn id="26" dur="500"/>
                                        <p:tgtEl>
                                          <p:spTgt spid="4102"/>
                                        </p:tgtEl>
                                      </p:cBhvr>
                                    </p:animEffect>
                                  </p:childTnLst>
                                </p:cTn>
                              </p:par>
                              <p:par>
                                <p:cTn id="27" presetID="21" presetClass="entr" presetSubtype="8" fill="hold" nodeType="withEffect">
                                  <p:stCondLst>
                                    <p:cond delay="0"/>
                                  </p:stCondLst>
                                  <p:childTnLst>
                                    <p:set>
                                      <p:cBhvr>
                                        <p:cTn id="28" dur="1" fill="hold">
                                          <p:stCondLst>
                                            <p:cond delay="0"/>
                                          </p:stCondLst>
                                        </p:cTn>
                                        <p:tgtEl>
                                          <p:spTgt spid="4101"/>
                                        </p:tgtEl>
                                        <p:attrNameLst>
                                          <p:attrName>style.visibility</p:attrName>
                                        </p:attrNameLst>
                                      </p:cBhvr>
                                      <p:to>
                                        <p:strVal val="visible"/>
                                      </p:to>
                                    </p:set>
                                    <p:animEffect transition="in" filter="wheel(8)">
                                      <p:cBhvr>
                                        <p:cTn id="29" dur="500"/>
                                        <p:tgtEl>
                                          <p:spTgt spid="4101"/>
                                        </p:tgtEl>
                                      </p:cBhvr>
                                    </p:animEffect>
                                  </p:childTnLst>
                                </p:cTn>
                              </p:par>
                              <p:par>
                                <p:cTn id="30" presetID="21" presetClass="entr" presetSubtype="8" fill="hold" nodeType="withEffect">
                                  <p:stCondLst>
                                    <p:cond delay="0"/>
                                  </p:stCondLst>
                                  <p:childTnLst>
                                    <p:set>
                                      <p:cBhvr>
                                        <p:cTn id="31" dur="1" fill="hold">
                                          <p:stCondLst>
                                            <p:cond delay="0"/>
                                          </p:stCondLst>
                                        </p:cTn>
                                        <p:tgtEl>
                                          <p:spTgt spid="4106"/>
                                        </p:tgtEl>
                                        <p:attrNameLst>
                                          <p:attrName>style.visibility</p:attrName>
                                        </p:attrNameLst>
                                      </p:cBhvr>
                                      <p:to>
                                        <p:strVal val="visible"/>
                                      </p:to>
                                    </p:set>
                                    <p:animEffect transition="in" filter="wheel(8)">
                                      <p:cBhvr>
                                        <p:cTn id="32" dur="500"/>
                                        <p:tgtEl>
                                          <p:spTgt spid="4106"/>
                                        </p:tgtEl>
                                      </p:cBhvr>
                                    </p:animEffect>
                                  </p:childTnLst>
                                </p:cTn>
                              </p:par>
                              <p:par>
                                <p:cTn id="33" presetID="21" presetClass="entr" presetSubtype="8" fill="hold" nodeType="withEffect">
                                  <p:stCondLst>
                                    <p:cond delay="0"/>
                                  </p:stCondLst>
                                  <p:childTnLst>
                                    <p:set>
                                      <p:cBhvr>
                                        <p:cTn id="34" dur="1" fill="hold">
                                          <p:stCondLst>
                                            <p:cond delay="0"/>
                                          </p:stCondLst>
                                        </p:cTn>
                                        <p:tgtEl>
                                          <p:spTgt spid="4099"/>
                                        </p:tgtEl>
                                        <p:attrNameLst>
                                          <p:attrName>style.visibility</p:attrName>
                                        </p:attrNameLst>
                                      </p:cBhvr>
                                      <p:to>
                                        <p:strVal val="visible"/>
                                      </p:to>
                                    </p:set>
                                    <p:animEffect transition="in" filter="wheel(8)">
                                      <p:cBhvr>
                                        <p:cTn id="35"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2824</TotalTime>
  <Words>1073</Words>
  <PresentationFormat>Экран (4:3)</PresentationFormat>
  <Paragraphs>133</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Щоб дізнатися про що буде сьогоднішній урок - розгадайте ребус</vt:lpstr>
      <vt:lpstr>Очікування </vt:lpstr>
      <vt:lpstr>Тема уроку: Ефективна комунікація та співпраця</vt:lpstr>
      <vt:lpstr>Мотивація до навчання</vt:lpstr>
      <vt:lpstr>«Асоціації»</vt:lpstr>
      <vt:lpstr>Вправа «Шеренга»</vt:lpstr>
      <vt:lpstr>Вправа «Шеренга»</vt:lpstr>
      <vt:lpstr>Вправа «Шеренга»</vt:lpstr>
      <vt:lpstr>Вправа «Шеренга»</vt:lpstr>
      <vt:lpstr>Обговорення </vt:lpstr>
      <vt:lpstr>Пригадаймо засоби спілкування</vt:lpstr>
      <vt:lpstr>Дослідницька робота</vt:lpstr>
      <vt:lpstr>Словничок </vt:lpstr>
      <vt:lpstr>Словничок </vt:lpstr>
      <vt:lpstr>Словничок </vt:lpstr>
      <vt:lpstr>Робота з підручником</vt:lpstr>
      <vt:lpstr>Інформація </vt:lpstr>
      <vt:lpstr>Робота з підручником</vt:lpstr>
      <vt:lpstr>Інформаційне повідомлення</vt:lpstr>
      <vt:lpstr>Інформаційне повідомлення</vt:lpstr>
      <vt:lpstr>Інформаційне повідомлення</vt:lpstr>
      <vt:lpstr>Навчальне відео:  Активне слухання</vt:lpstr>
      <vt:lpstr>Робота з підручником</vt:lpstr>
      <vt:lpstr>Поміркуйте!</vt:lpstr>
      <vt:lpstr>Робота в парах «Активне слухання»</vt:lpstr>
      <vt:lpstr>Інформація </vt:lpstr>
      <vt:lpstr>Закріплення вивченого матеріалу</vt:lpstr>
      <vt:lpstr>Дошка настрою</vt:lpstr>
      <vt:lpstr>Домашня робота</vt:lpstr>
      <vt:lpstr>Джерела та 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Ольга</cp:lastModifiedBy>
  <cp:revision>294</cp:revision>
  <dcterms:modified xsi:type="dcterms:W3CDTF">2024-01-30T18:11:28Z</dcterms:modified>
</cp:coreProperties>
</file>