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3" r:id="rId2"/>
    <p:sldId id="257" r:id="rId3"/>
    <p:sldId id="282" r:id="rId4"/>
    <p:sldId id="258" r:id="rId5"/>
    <p:sldId id="299" r:id="rId6"/>
    <p:sldId id="440" r:id="rId7"/>
    <p:sldId id="441" r:id="rId8"/>
    <p:sldId id="439" r:id="rId9"/>
    <p:sldId id="443" r:id="rId10"/>
    <p:sldId id="451" r:id="rId11"/>
    <p:sldId id="453" r:id="rId12"/>
    <p:sldId id="444" r:id="rId13"/>
    <p:sldId id="445" r:id="rId14"/>
    <p:sldId id="454" r:id="rId15"/>
    <p:sldId id="456" r:id="rId16"/>
    <p:sldId id="457" r:id="rId17"/>
    <p:sldId id="463" r:id="rId18"/>
    <p:sldId id="476" r:id="rId19"/>
    <p:sldId id="465" r:id="rId20"/>
    <p:sldId id="470" r:id="rId21"/>
    <p:sldId id="469" r:id="rId22"/>
    <p:sldId id="468" r:id="rId23"/>
    <p:sldId id="471" r:id="rId24"/>
    <p:sldId id="475" r:id="rId25"/>
    <p:sldId id="474" r:id="rId26"/>
    <p:sldId id="473" r:id="rId27"/>
    <p:sldId id="458" r:id="rId28"/>
    <p:sldId id="459" r:id="rId29"/>
    <p:sldId id="298" r:id="rId30"/>
    <p:sldId id="264" r:id="rId31"/>
    <p:sldId id="265" r:id="rId32"/>
    <p:sldId id="263"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0000FF"/>
    <a:srgbClr val="0033CC"/>
    <a:srgbClr val="000000"/>
    <a:srgbClr val="00FFFF"/>
    <a:srgbClr val="33CCFF"/>
    <a:srgbClr val="6666FF"/>
    <a:srgbClr val="3399FF"/>
    <a:srgbClr val="FFFF99"/>
    <a:srgbClr val="00FF00"/>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088" autoAdjust="0"/>
    <p:restoredTop sz="94660"/>
  </p:normalViewPr>
  <p:slideViewPr>
    <p:cSldViewPr>
      <p:cViewPr>
        <p:scale>
          <a:sx n="70" d="100"/>
          <a:sy n="70" d="100"/>
        </p:scale>
        <p:origin x="-1404" y="-5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E07830-3F00-41FE-9C79-6D2C0B47DA7C}" type="datetimeFigureOut">
              <a:rPr lang="ru-RU" smtClean="0"/>
              <a:pPr/>
              <a:t>30.01.2024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1B6103-860A-41DC-A019-180D9A78E67F}"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E84B2CA-7C35-40D5-9D97-FAFB04196A87}"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69AEE7D-AEDC-4480-94A8-FDDEBD162114}"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C8A1F5C-B6B5-4A57-A28E-954A4DA27085}"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56D8D8E-04DB-45DE-A97D-52188836C8BF}"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C3E5D3C-C89E-41E2-8971-2E7675C73AE7}"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76BE1F4-42BC-46CC-B09C-C8E5407A31C8}" type="datetime1">
              <a:rPr lang="ru-RU" smtClean="0"/>
              <a:pPr/>
              <a:t>30.01.2024</a:t>
            </a:fld>
            <a:endParaRPr lang="ru-RU"/>
          </a:p>
        </p:txBody>
      </p:sp>
      <p:sp>
        <p:nvSpPr>
          <p:cNvPr id="6" name="Нижний колонтитул 5"/>
          <p:cNvSpPr>
            <a:spLocks noGrp="1"/>
          </p:cNvSpPr>
          <p:nvPr>
            <p:ph type="ftr" sz="quarter" idx="11"/>
          </p:nvPr>
        </p:nvSpPr>
        <p:spPr/>
        <p:txBody>
          <a:bodyPr/>
          <a:lstStyle/>
          <a:p>
            <a:r>
              <a:rPr lang="ru-RU" smtClean="0"/>
              <a:t>© Скляренко О.А. 2024</a:t>
            </a:r>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B886C50-F0CB-452D-91A8-0ACE6EE3E0D7}" type="datetime1">
              <a:rPr lang="ru-RU" smtClean="0"/>
              <a:pPr/>
              <a:t>30.01.2024</a:t>
            </a:fld>
            <a:endParaRPr lang="ru-RU"/>
          </a:p>
        </p:txBody>
      </p:sp>
      <p:sp>
        <p:nvSpPr>
          <p:cNvPr id="8" name="Нижний колонтитул 7"/>
          <p:cNvSpPr>
            <a:spLocks noGrp="1"/>
          </p:cNvSpPr>
          <p:nvPr>
            <p:ph type="ftr" sz="quarter" idx="11"/>
          </p:nvPr>
        </p:nvSpPr>
        <p:spPr/>
        <p:txBody>
          <a:bodyPr/>
          <a:lstStyle/>
          <a:p>
            <a:r>
              <a:rPr lang="ru-RU" smtClean="0"/>
              <a:t>© Скляренко О.А. 2024</a:t>
            </a:r>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088E488-655C-4FF7-821E-C2CB78B385B2}" type="datetime1">
              <a:rPr lang="ru-RU" smtClean="0"/>
              <a:pPr/>
              <a:t>30.01.2024</a:t>
            </a:fld>
            <a:endParaRPr lang="ru-RU"/>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53EFEBB-390A-4754-B744-90DA082E2CB4}" type="datetime1">
              <a:rPr lang="ru-RU" smtClean="0"/>
              <a:pPr/>
              <a:t>30.01.2024</a:t>
            </a:fld>
            <a:endParaRPr lang="ru-RU"/>
          </a:p>
        </p:txBody>
      </p:sp>
      <p:sp>
        <p:nvSpPr>
          <p:cNvPr id="3" name="Нижний колонтитул 2"/>
          <p:cNvSpPr>
            <a:spLocks noGrp="1"/>
          </p:cNvSpPr>
          <p:nvPr>
            <p:ph type="ftr" sz="quarter" idx="11"/>
          </p:nvPr>
        </p:nvSpPr>
        <p:spPr/>
        <p:txBody>
          <a:bodyPr/>
          <a:lstStyle/>
          <a:p>
            <a:r>
              <a:rPr lang="ru-RU" smtClean="0"/>
              <a:t>© Скляренко О.А. 2024</a:t>
            </a:r>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BE12EF2-AE2D-418C-92F7-90CB56AD3179}" type="datetime1">
              <a:rPr lang="ru-RU" smtClean="0"/>
              <a:pPr/>
              <a:t>30.01.2024</a:t>
            </a:fld>
            <a:endParaRPr lang="ru-RU"/>
          </a:p>
        </p:txBody>
      </p:sp>
      <p:sp>
        <p:nvSpPr>
          <p:cNvPr id="6" name="Нижний колонтитул 5"/>
          <p:cNvSpPr>
            <a:spLocks noGrp="1"/>
          </p:cNvSpPr>
          <p:nvPr>
            <p:ph type="ftr" sz="quarter" idx="11"/>
          </p:nvPr>
        </p:nvSpPr>
        <p:spPr/>
        <p:txBody>
          <a:bodyPr/>
          <a:lstStyle/>
          <a:p>
            <a:r>
              <a:rPr lang="ru-RU" smtClean="0"/>
              <a:t>© Скляренко О.А. 2024</a:t>
            </a:r>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2C402DA-6CEC-40DF-A5AE-C13336FE950E}" type="datetime1">
              <a:rPr lang="ru-RU" smtClean="0"/>
              <a:pPr/>
              <a:t>30.01.2024</a:t>
            </a:fld>
            <a:endParaRPr lang="ru-RU"/>
          </a:p>
        </p:txBody>
      </p:sp>
      <p:sp>
        <p:nvSpPr>
          <p:cNvPr id="6" name="Нижний колонтитул 5"/>
          <p:cNvSpPr>
            <a:spLocks noGrp="1"/>
          </p:cNvSpPr>
          <p:nvPr>
            <p:ph type="ftr" sz="quarter" idx="11"/>
          </p:nvPr>
        </p:nvSpPr>
        <p:spPr/>
        <p:txBody>
          <a:bodyPr/>
          <a:lstStyle/>
          <a:p>
            <a:r>
              <a:rPr lang="ru-RU" smtClean="0"/>
              <a:t>© Скляренко О.А. 2024</a:t>
            </a:r>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0">
              <a:srgbClr val="FFFF00"/>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2A103-60AF-42A3-BDCD-F155E6357AD4}" type="datetime1">
              <a:rPr lang="ru-RU" smtClean="0"/>
              <a:pPr/>
              <a:t>30.01.2024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u-RU" smtClean="0"/>
              <a:t>© Скляренко О.А. 2024</a:t>
            </a: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youtube.com/watch?v=PMnQHBsoxCM&amp;ab_channel=%D0%9D%D0%9C%D0%A6%D0%9F%D0%A1%D0%A7%D0%B5%D1%80%D0%BA%D0%B0%D1%81%D0%B8" TargetMode="Externa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learningapps.org/watch?v=pboz99o7c24" TargetMode="Externa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kdukraine.com/app/uploads/2023/07/zbirka_new.pdf" TargetMode="External"/><Relationship Id="rId2" Type="http://schemas.openxmlformats.org/officeDocument/2006/relationships/hyperlink" Target="https://uk.wikipedia.org/wiki/%D0%9F%D1%96%D1%80%D0%B0%D0%BC%D1%96%D0%B4%D0%B0_%D0%BF%D0%BE%D1%82%D1%80%D0%B5%D0%B1_%D0%90%D0%B1%D1%80%D0%B0%D0%B3%D0%B0%D0%BC%D0%B0_%D0%9C%D0%B0%D1%81%D0%BB%D0%BE%D1%83" TargetMode="External"/><Relationship Id="rId1" Type="http://schemas.openxmlformats.org/officeDocument/2006/relationships/slideLayout" Target="../slideLayouts/slideLayout2.xml"/><Relationship Id="rId4" Type="http://schemas.openxmlformats.org/officeDocument/2006/relationships/hyperlink" Target="https://uk.wikipedia.org/wiki/%D0%9D%D0%B5%D0%BD%D0%B0%D1%81%D0%B8%D0%BB%D1%8C%D0%BD%D0%B8%D1%86%D1%8C%D0%BA%D0%B5_%D1%81%D0%BF%D1%96%D0%BB%D0%BA%D1%83%D0%B2%D0%B0%D0%BD%D0%BD%D1%8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011354"/>
          </a:xfrm>
        </p:spPr>
        <p:txBody>
          <a:bodyPr>
            <a:normAutofit fontScale="90000"/>
          </a:bodyPr>
          <a:lstStyle/>
          <a:p>
            <a:r>
              <a:rPr lang="uk-UA" b="1" dirty="0" smtClean="0">
                <a:solidFill>
                  <a:srgbClr val="CC0099"/>
                </a:solidFill>
                <a:effectLst>
                  <a:outerShdw blurRad="38100" dist="38100" dir="2700000" algn="tl">
                    <a:srgbClr val="000000">
                      <a:alpha val="43137"/>
                    </a:srgbClr>
                  </a:outerShdw>
                </a:effectLst>
              </a:rPr>
              <a:t>Щоб дізнатися про що буде сьогоднішній урок - розгадайте ребус</a:t>
            </a:r>
            <a:endParaRPr lang="ru-RU" dirty="0">
              <a:solidFill>
                <a:srgbClr val="CC0099"/>
              </a:solidFill>
            </a:endParaRPr>
          </a:p>
        </p:txBody>
      </p:sp>
      <p:sp>
        <p:nvSpPr>
          <p:cNvPr id="4" name="Нижний колонтитул 3"/>
          <p:cNvSpPr>
            <a:spLocks noGrp="1"/>
          </p:cNvSpPr>
          <p:nvPr>
            <p:ph type="ftr" sz="quarter" idx="11"/>
          </p:nvPr>
        </p:nvSpPr>
        <p:spPr>
          <a:xfrm>
            <a:off x="6072198" y="6286520"/>
            <a:ext cx="2895600" cy="365125"/>
          </a:xfrm>
        </p:spPr>
        <p:txBody>
          <a:bodyPr/>
          <a:lstStyle/>
          <a:p>
            <a:r>
              <a:rPr lang="ru-RU" dirty="0" smtClean="0"/>
              <a:t>© Скляренко О.А. 2024</a:t>
            </a:r>
            <a:endParaRPr lang="ru-RU" dirty="0"/>
          </a:p>
        </p:txBody>
      </p:sp>
      <p:sp>
        <p:nvSpPr>
          <p:cNvPr id="5" name="WordArt 7"/>
          <p:cNvSpPr>
            <a:spLocks noChangeArrowheads="1" noChangeShapeType="1" noTextEdit="1"/>
          </p:cNvSpPr>
          <p:nvPr/>
        </p:nvSpPr>
        <p:spPr bwMode="auto">
          <a:xfrm>
            <a:off x="785786" y="5715016"/>
            <a:ext cx="5357850" cy="1142984"/>
          </a:xfrm>
          <a:prstGeom prst="rect">
            <a:avLst/>
          </a:prstGeom>
        </p:spPr>
        <p:txBody>
          <a:bodyPr wrap="none" numCol="1" fromWordArt="1">
            <a:prstTxWarp prst="textPlain">
              <a:avLst>
                <a:gd name="adj" fmla="val 50000"/>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ru-RU" sz="3600" b="1" kern="10" spc="0" dirty="0" smtClean="0">
                <a:ln w="19050">
                  <a:solidFill>
                    <a:srgbClr val="99CCFF"/>
                  </a:solidFill>
                  <a:round/>
                  <a:headEnd/>
                  <a:tailEnd/>
                </a:ln>
                <a:solidFill>
                  <a:srgbClr val="0066CC"/>
                </a:solidFill>
                <a:effectLst>
                  <a:outerShdw dist="35921" dir="2700000" algn="ctr" rotWithShape="0">
                    <a:srgbClr val="990000"/>
                  </a:outerShdw>
                </a:effectLst>
                <a:latin typeface="Georgia"/>
              </a:rPr>
              <a:t>Спілкування</a:t>
            </a:r>
            <a:endParaRPr lang="ru-RU" sz="3600" b="1" kern="10" spc="0" dirty="0">
              <a:ln w="19050">
                <a:solidFill>
                  <a:srgbClr val="99CCFF"/>
                </a:solidFill>
                <a:round/>
                <a:headEnd/>
                <a:tailEnd/>
              </a:ln>
              <a:solidFill>
                <a:srgbClr val="0066CC"/>
              </a:solidFill>
              <a:effectLst>
                <a:outerShdw dist="35921" dir="2700000" algn="ctr" rotWithShape="0">
                  <a:srgbClr val="990000"/>
                </a:outerShdw>
              </a:effectLst>
              <a:latin typeface="Georgia"/>
            </a:endParaRPr>
          </a:p>
        </p:txBody>
      </p:sp>
      <p:sp>
        <p:nvSpPr>
          <p:cNvPr id="13" name="Содержимое 2"/>
          <p:cNvSpPr txBox="1">
            <a:spLocks/>
          </p:cNvSpPr>
          <p:nvPr/>
        </p:nvSpPr>
        <p:spPr bwMode="auto">
          <a:xfrm>
            <a:off x="571472" y="4714884"/>
            <a:ext cx="928694" cy="785818"/>
          </a:xfrm>
          <a:prstGeom prst="rect">
            <a:avLst/>
          </a:prstGeom>
          <a:noFill/>
          <a:ln w="9525">
            <a:noFill/>
            <a:miter lim="800000"/>
            <a:headEnd/>
            <a:tailEnd/>
          </a:ln>
        </p:spPr>
        <p:txBody>
          <a:bodyPr/>
          <a:lstStyle/>
          <a:p>
            <a:pPr marL="342900" indent="-342900" algn="ctr" eaLnBrk="0" hangingPunct="0">
              <a:spcBef>
                <a:spcPct val="20000"/>
              </a:spcBef>
              <a:buFont typeface="Georgia" pitchFamily="18" charset="0"/>
              <a:buNone/>
            </a:pPr>
            <a:r>
              <a:rPr lang="uk-UA" sz="4400" b="1" dirty="0" smtClean="0">
                <a:solidFill>
                  <a:srgbClr val="FF0000"/>
                </a:solidFill>
                <a:effectLst>
                  <a:outerShdw blurRad="38100" dist="38100" dir="2700000" algn="tl">
                    <a:srgbClr val="000000">
                      <a:alpha val="43137"/>
                    </a:srgbClr>
                  </a:outerShdw>
                </a:effectLst>
              </a:rPr>
              <a:t>2 </a:t>
            </a:r>
            <a:endParaRPr lang="ru-RU" sz="4400" b="1" dirty="0">
              <a:solidFill>
                <a:srgbClr val="FF0000"/>
              </a:solidFill>
              <a:effectLst>
                <a:outerShdw blurRad="38100" dist="38100" dir="2700000" algn="tl">
                  <a:srgbClr val="000000">
                    <a:alpha val="43137"/>
                  </a:srgbClr>
                </a:outerShdw>
              </a:effectLst>
            </a:endParaRPr>
          </a:p>
        </p:txBody>
      </p:sp>
      <p:pic>
        <p:nvPicPr>
          <p:cNvPr id="3" name="Picture 2" descr="C:\Users\Ольга\Desktop\sopilka-diatonichna-removebg-preview.png"/>
          <p:cNvPicPr>
            <a:picLocks noChangeAspect="1" noChangeArrowheads="1"/>
          </p:cNvPicPr>
          <p:nvPr/>
        </p:nvPicPr>
        <p:blipFill>
          <a:blip r:embed="rId2"/>
          <a:srcRect/>
          <a:stretch>
            <a:fillRect/>
          </a:stretch>
        </p:blipFill>
        <p:spPr bwMode="auto">
          <a:xfrm rot="983012">
            <a:off x="1013749" y="2139129"/>
            <a:ext cx="2426678" cy="2978792"/>
          </a:xfrm>
          <a:prstGeom prst="rect">
            <a:avLst/>
          </a:prstGeom>
          <a:noFill/>
        </p:spPr>
      </p:pic>
      <p:sp>
        <p:nvSpPr>
          <p:cNvPr id="15" name="Содержимое 2"/>
          <p:cNvSpPr txBox="1">
            <a:spLocks/>
          </p:cNvSpPr>
          <p:nvPr/>
        </p:nvSpPr>
        <p:spPr bwMode="auto">
          <a:xfrm>
            <a:off x="1857356" y="4714884"/>
            <a:ext cx="1643074" cy="785818"/>
          </a:xfrm>
          <a:prstGeom prst="rect">
            <a:avLst/>
          </a:prstGeom>
          <a:noFill/>
          <a:ln w="9525">
            <a:noFill/>
            <a:miter lim="800000"/>
            <a:headEnd/>
            <a:tailEnd/>
          </a:ln>
        </p:spPr>
        <p:txBody>
          <a:bodyPr/>
          <a:lstStyle/>
          <a:p>
            <a:pPr marL="342900" indent="-342900" algn="ctr" eaLnBrk="0" hangingPunct="0">
              <a:spcBef>
                <a:spcPct val="20000"/>
              </a:spcBef>
              <a:buFont typeface="Georgia" pitchFamily="18" charset="0"/>
              <a:buNone/>
            </a:pPr>
            <a:r>
              <a:rPr lang="uk-UA" sz="4400" b="1" dirty="0" smtClean="0">
                <a:solidFill>
                  <a:srgbClr val="FF0000"/>
                </a:solidFill>
                <a:effectLst>
                  <a:outerShdw blurRad="38100" dist="38100" dir="2700000" algn="tl">
                    <a:srgbClr val="000000">
                      <a:alpha val="43137"/>
                    </a:srgbClr>
                  </a:outerShdw>
                </a:effectLst>
              </a:rPr>
              <a:t>4 = у</a:t>
            </a:r>
            <a:endParaRPr lang="ru-RU" sz="4400" b="1" dirty="0">
              <a:solidFill>
                <a:srgbClr val="FF0000"/>
              </a:solidFill>
              <a:effectLst>
                <a:outerShdw blurRad="38100" dist="38100" dir="2700000" algn="tl">
                  <a:srgbClr val="000000">
                    <a:alpha val="43137"/>
                  </a:srgbClr>
                </a:outerShdw>
              </a:effectLst>
            </a:endParaRPr>
          </a:p>
        </p:txBody>
      </p:sp>
      <p:cxnSp>
        <p:nvCxnSpPr>
          <p:cNvPr id="18" name="Прямая соединительная линия 17"/>
          <p:cNvCxnSpPr/>
          <p:nvPr/>
        </p:nvCxnSpPr>
        <p:spPr>
          <a:xfrm rot="16200000" flipH="1">
            <a:off x="678629" y="4893479"/>
            <a:ext cx="571504" cy="50006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Содержимое 2"/>
          <p:cNvSpPr txBox="1">
            <a:spLocks/>
          </p:cNvSpPr>
          <p:nvPr/>
        </p:nvSpPr>
        <p:spPr bwMode="auto">
          <a:xfrm>
            <a:off x="6357950" y="4714884"/>
            <a:ext cx="1643074" cy="785818"/>
          </a:xfrm>
          <a:prstGeom prst="rect">
            <a:avLst/>
          </a:prstGeom>
          <a:noFill/>
          <a:ln w="9525">
            <a:noFill/>
            <a:miter lim="800000"/>
            <a:headEnd/>
            <a:tailEnd/>
          </a:ln>
        </p:spPr>
        <p:txBody>
          <a:bodyPr/>
          <a:lstStyle/>
          <a:p>
            <a:pPr marL="342900" indent="-342900" algn="ctr" eaLnBrk="0" hangingPunct="0">
              <a:spcBef>
                <a:spcPct val="20000"/>
              </a:spcBef>
              <a:buFont typeface="Georgia" pitchFamily="18" charset="0"/>
              <a:buNone/>
            </a:pPr>
            <a:r>
              <a:rPr lang="uk-UA" sz="4400" b="1" dirty="0" smtClean="0">
                <a:solidFill>
                  <a:srgbClr val="FF0000"/>
                </a:solidFill>
                <a:effectLst>
                  <a:outerShdw blurRad="38100" dist="38100" dir="2700000" algn="tl">
                    <a:srgbClr val="000000">
                      <a:alpha val="43137"/>
                    </a:srgbClr>
                  </a:outerShdw>
                </a:effectLst>
              </a:rPr>
              <a:t>5 = я</a:t>
            </a:r>
            <a:endParaRPr lang="ru-RU" sz="4400" b="1" dirty="0">
              <a:solidFill>
                <a:srgbClr val="FF0000"/>
              </a:solidFill>
              <a:effectLst>
                <a:outerShdw blurRad="38100" dist="38100" dir="2700000" algn="tl">
                  <a:srgbClr val="000000">
                    <a:alpha val="43137"/>
                  </a:srgbClr>
                </a:outerShdw>
              </a:effectLst>
            </a:endParaRPr>
          </a:p>
        </p:txBody>
      </p:sp>
      <p:pic>
        <p:nvPicPr>
          <p:cNvPr id="6" name="Picture 3" descr="C:\Users\Ольга\Desktop\images-removebg-preview.png"/>
          <p:cNvPicPr>
            <a:picLocks noChangeAspect="1" noChangeArrowheads="1"/>
          </p:cNvPicPr>
          <p:nvPr/>
        </p:nvPicPr>
        <p:blipFill>
          <a:blip r:embed="rId3"/>
          <a:srcRect/>
          <a:stretch>
            <a:fillRect/>
          </a:stretch>
        </p:blipFill>
        <p:spPr bwMode="auto">
          <a:xfrm>
            <a:off x="4065948" y="2318279"/>
            <a:ext cx="4435142" cy="28252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Ольга\Desktop\1643338595_18-abrakadabra-fun-p-uchitel-na-prozrachnom-fone-37.png"/>
          <p:cNvPicPr>
            <a:picLocks noChangeAspect="1" noChangeArrowheads="1"/>
          </p:cNvPicPr>
          <p:nvPr/>
        </p:nvPicPr>
        <p:blipFill>
          <a:blip r:embed="rId2" cstate="print"/>
          <a:srcRect b="6250"/>
          <a:stretch>
            <a:fillRect/>
          </a:stretch>
        </p:blipFill>
        <p:spPr bwMode="auto">
          <a:xfrm>
            <a:off x="500034" y="-12605"/>
            <a:ext cx="7786742" cy="6870629"/>
          </a:xfrm>
          <a:prstGeom prst="rect">
            <a:avLst/>
          </a:prstGeom>
          <a:noFill/>
        </p:spPr>
      </p:pic>
      <p:sp>
        <p:nvSpPr>
          <p:cNvPr id="3" name="Содержимое 2"/>
          <p:cNvSpPr>
            <a:spLocks noGrp="1"/>
          </p:cNvSpPr>
          <p:nvPr>
            <p:ph idx="1"/>
          </p:nvPr>
        </p:nvSpPr>
        <p:spPr>
          <a:xfrm>
            <a:off x="4000496" y="2643182"/>
            <a:ext cx="3929090" cy="2071702"/>
          </a:xfrm>
        </p:spPr>
        <p:txBody>
          <a:bodyPr>
            <a:normAutofit/>
          </a:bodyPr>
          <a:lstStyle/>
          <a:p>
            <a:pPr algn="ctr">
              <a:buNone/>
            </a:pPr>
            <a:r>
              <a:rPr lang="ru-RU" b="1" i="1" dirty="0" smtClean="0">
                <a:solidFill>
                  <a:schemeClr val="bg1"/>
                </a:solidFill>
              </a:rPr>
              <a:t>  </a:t>
            </a:r>
            <a:r>
              <a:rPr lang="ru-RU" sz="2800" b="1" i="1" dirty="0" smtClean="0">
                <a:solidFill>
                  <a:schemeClr val="bg1"/>
                </a:solidFill>
              </a:rPr>
              <a:t>Опрацювання інформації підручника стор. 76 - 77.</a:t>
            </a:r>
          </a:p>
        </p:txBody>
      </p:sp>
      <p:sp>
        <p:nvSpPr>
          <p:cNvPr id="4" name="Нижний колонтитул 3"/>
          <p:cNvSpPr>
            <a:spLocks noGrp="1"/>
          </p:cNvSpPr>
          <p:nvPr>
            <p:ph type="ftr" sz="quarter" idx="11"/>
          </p:nvPr>
        </p:nvSpPr>
        <p:spPr>
          <a:xfrm>
            <a:off x="6000760" y="6492875"/>
            <a:ext cx="2895600" cy="365125"/>
          </a:xfrm>
        </p:spPr>
        <p:txBody>
          <a:bodyPr/>
          <a:lstStyle/>
          <a:p>
            <a:r>
              <a:rPr lang="ru-RU" dirty="0" smtClean="0"/>
              <a:t>© Скляренко О.А. 2024</a:t>
            </a:r>
            <a:endParaRPr lang="ru-RU" dirty="0"/>
          </a:p>
        </p:txBody>
      </p:sp>
      <p:pic>
        <p:nvPicPr>
          <p:cNvPr id="5" name="Picture 5" descr="C:\Users\Ольга\Desktop\Без_названия-removebg-preview (1).png"/>
          <p:cNvPicPr>
            <a:picLocks noChangeAspect="1" noChangeArrowheads="1"/>
          </p:cNvPicPr>
          <p:nvPr/>
        </p:nvPicPr>
        <p:blipFill>
          <a:blip r:embed="rId3"/>
          <a:srcRect/>
          <a:stretch>
            <a:fillRect/>
          </a:stretch>
        </p:blipFill>
        <p:spPr bwMode="auto">
          <a:xfrm>
            <a:off x="7929554" y="0"/>
            <a:ext cx="1214446" cy="19675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214290"/>
            <a:ext cx="7615262" cy="939784"/>
          </a:xfrm>
        </p:spPr>
        <p:txBody>
          <a:bodyPr/>
          <a:lstStyle/>
          <a:p>
            <a:r>
              <a:rPr lang="uk-UA" b="1" dirty="0" smtClean="0">
                <a:solidFill>
                  <a:srgbClr val="CC0099"/>
                </a:solidFill>
                <a:effectLst>
                  <a:outerShdw blurRad="38100" dist="38100" dir="2700000" algn="tl">
                    <a:srgbClr val="000000">
                      <a:alpha val="43137"/>
                    </a:srgbClr>
                  </a:outerShdw>
                </a:effectLst>
              </a:rPr>
              <a:t>Робота в парах</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142984"/>
            <a:ext cx="8229600" cy="3857652"/>
          </a:xfrm>
        </p:spPr>
        <p:txBody>
          <a:bodyPr>
            <a:normAutofit/>
          </a:bodyPr>
          <a:lstStyle/>
          <a:p>
            <a:pPr algn="ctr"/>
            <a:r>
              <a:rPr lang="ru-RU" sz="2800" dirty="0" smtClean="0"/>
              <a:t>Стор.77, вправа 1: </a:t>
            </a:r>
          </a:p>
          <a:p>
            <a:pPr marL="514350" indent="-514350">
              <a:buAutoNum type="arabicPeriod"/>
            </a:pPr>
            <a:r>
              <a:rPr lang="ru-RU" sz="2800" dirty="0" smtClean="0"/>
              <a:t>Перша дитина розповідає про себе все (до 1 хв.), що захоче. Друга дитина уважно слухає, нічого не каже, не перебиває.</a:t>
            </a:r>
          </a:p>
          <a:p>
            <a:pPr marL="514350" indent="-514350">
              <a:buAutoNum type="arabicPeriod"/>
            </a:pPr>
            <a:r>
              <a:rPr lang="ru-RU" sz="2800" dirty="0" smtClean="0"/>
              <a:t>Друга дитина переповідає, що почула (без власних оцінок, думок, порад щодо ситуацій).</a:t>
            </a:r>
          </a:p>
          <a:p>
            <a:pPr marL="514350" indent="-514350">
              <a:buAutoNum type="arabicPeriod"/>
            </a:pPr>
            <a:r>
              <a:rPr lang="ru-RU" sz="2800" dirty="0" smtClean="0"/>
              <a:t>Партнери міняються місцями. </a:t>
            </a:r>
          </a:p>
        </p:txBody>
      </p:sp>
      <p:sp>
        <p:nvSpPr>
          <p:cNvPr id="4" name="Нижний колонтитул 3"/>
          <p:cNvSpPr>
            <a:spLocks noGrp="1"/>
          </p:cNvSpPr>
          <p:nvPr>
            <p:ph type="ftr" sz="quarter" idx="11"/>
          </p:nvPr>
        </p:nvSpPr>
        <p:spPr>
          <a:xfrm>
            <a:off x="2928926" y="6492875"/>
            <a:ext cx="2895600" cy="365125"/>
          </a:xfrm>
        </p:spPr>
        <p:txBody>
          <a:bodyPr/>
          <a:lstStyle/>
          <a:p>
            <a:r>
              <a:rPr lang="ru-RU" dirty="0" smtClean="0"/>
              <a:t>© Скляренко О.А. 2024</a:t>
            </a:r>
            <a:endParaRPr lang="ru-RU" dirty="0"/>
          </a:p>
        </p:txBody>
      </p:sp>
      <p:pic>
        <p:nvPicPr>
          <p:cNvPr id="5122" name="Picture 2" descr="C:\Users\Ольга\Desktop\istockphoto-1188175692-612x612-removebg-preview.png"/>
          <p:cNvPicPr>
            <a:picLocks noChangeAspect="1" noChangeArrowheads="1"/>
          </p:cNvPicPr>
          <p:nvPr/>
        </p:nvPicPr>
        <p:blipFill>
          <a:blip r:embed="rId2"/>
          <a:srcRect l="18690" t="23015" b="16666"/>
          <a:stretch>
            <a:fillRect/>
          </a:stretch>
        </p:blipFill>
        <p:spPr bwMode="auto">
          <a:xfrm>
            <a:off x="0" y="0"/>
            <a:ext cx="2833624" cy="1500174"/>
          </a:xfrm>
          <a:prstGeom prst="rect">
            <a:avLst/>
          </a:prstGeom>
          <a:noFill/>
        </p:spPr>
      </p:pic>
      <p:pic>
        <p:nvPicPr>
          <p:cNvPr id="5123" name="Picture 3" descr="C:\Users\Ольга\Desktop\c89a2d9fd463b8a59a62b63ff4c3b842.png"/>
          <p:cNvPicPr>
            <a:picLocks noChangeAspect="1" noChangeArrowheads="1"/>
          </p:cNvPicPr>
          <p:nvPr/>
        </p:nvPicPr>
        <p:blipFill>
          <a:blip r:embed="rId3"/>
          <a:srcRect/>
          <a:stretch>
            <a:fillRect/>
          </a:stretch>
        </p:blipFill>
        <p:spPr bwMode="auto">
          <a:xfrm>
            <a:off x="5296395" y="3429000"/>
            <a:ext cx="3847605" cy="3429000"/>
          </a:xfrm>
          <a:prstGeom prst="rect">
            <a:avLst/>
          </a:prstGeom>
          <a:noFill/>
        </p:spPr>
      </p:pic>
      <p:pic>
        <p:nvPicPr>
          <p:cNvPr id="5124" name="Picture 4" descr="C:\Users\Ольга\Desktop\1647941693_21-abrakadabra-fun-p-shkolnik-klipart-50.png"/>
          <p:cNvPicPr>
            <a:picLocks noChangeAspect="1" noChangeArrowheads="1"/>
          </p:cNvPicPr>
          <p:nvPr/>
        </p:nvPicPr>
        <p:blipFill>
          <a:blip r:embed="rId4" cstate="print"/>
          <a:srcRect/>
          <a:stretch>
            <a:fillRect/>
          </a:stretch>
        </p:blipFill>
        <p:spPr bwMode="auto">
          <a:xfrm flipH="1">
            <a:off x="357190" y="4857760"/>
            <a:ext cx="2500298" cy="200023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42852"/>
            <a:ext cx="8229600" cy="868346"/>
          </a:xfrm>
        </p:spPr>
        <p:txBody>
          <a:bodyPr/>
          <a:lstStyle/>
          <a:p>
            <a:r>
              <a:rPr lang="uk-UA" b="1" dirty="0" smtClean="0">
                <a:solidFill>
                  <a:srgbClr val="CC0099"/>
                </a:solidFill>
                <a:effectLst>
                  <a:outerShdw blurRad="38100" dist="38100" dir="2700000" algn="tl">
                    <a:srgbClr val="000000">
                      <a:alpha val="43137"/>
                    </a:srgbClr>
                  </a:outerShdw>
                </a:effectLst>
              </a:rPr>
              <a:t>Обговорення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500034" y="928670"/>
            <a:ext cx="8229600" cy="4525963"/>
          </a:xfrm>
        </p:spPr>
        <p:txBody>
          <a:bodyPr>
            <a:normAutofit/>
          </a:bodyPr>
          <a:lstStyle/>
          <a:p>
            <a:pPr marL="0" algn="just">
              <a:spcBef>
                <a:spcPts val="0"/>
              </a:spcBef>
            </a:pPr>
            <a:r>
              <a:rPr lang="ru-RU" sz="2800" dirty="0" smtClean="0"/>
              <a:t>Яку роль важче виконувати – розповідати історію чи уважно слухати?  </a:t>
            </a:r>
          </a:p>
          <a:p>
            <a:pPr marL="0" algn="just">
              <a:spcBef>
                <a:spcPts val="0"/>
              </a:spcBef>
            </a:pPr>
            <a:r>
              <a:rPr lang="ru-RU" sz="2800" dirty="0" smtClean="0"/>
              <a:t>Чи вдалося вам почути одне одного?  </a:t>
            </a:r>
          </a:p>
          <a:p>
            <a:pPr marL="0" algn="just">
              <a:spcBef>
                <a:spcPts val="0"/>
              </a:spcBef>
            </a:pPr>
            <a:r>
              <a:rPr lang="ru-RU" sz="2800" dirty="0" smtClean="0"/>
              <a:t>Чи помітили ви, які емоції переживав(-ла) співрозмовник/співрозмовниця під час розповіді? Поділіться своїми спостереженнями.</a:t>
            </a:r>
            <a:endParaRPr lang="ru-RU" sz="2800" dirty="0"/>
          </a:p>
        </p:txBody>
      </p:sp>
      <p:sp>
        <p:nvSpPr>
          <p:cNvPr id="4" name="Нижний колонтитул 3"/>
          <p:cNvSpPr>
            <a:spLocks noGrp="1"/>
          </p:cNvSpPr>
          <p:nvPr>
            <p:ph type="ftr" sz="quarter" idx="11"/>
          </p:nvPr>
        </p:nvSpPr>
        <p:spPr>
          <a:xfrm>
            <a:off x="1214414" y="6492875"/>
            <a:ext cx="2286016" cy="365125"/>
          </a:xfrm>
        </p:spPr>
        <p:txBody>
          <a:bodyPr/>
          <a:lstStyle/>
          <a:p>
            <a:r>
              <a:rPr lang="ru-RU" dirty="0" smtClean="0"/>
              <a:t>© Скляренко О.А. 2024</a:t>
            </a:r>
            <a:endParaRPr lang="ru-RU" dirty="0"/>
          </a:p>
        </p:txBody>
      </p:sp>
      <p:pic>
        <p:nvPicPr>
          <p:cNvPr id="1026" name="Picture 2" descr="C:\Users\Ольга\Desktop\1681178588_pictures-pibig-info-p-risunok-deti-za-partoi-pinterest-20.png"/>
          <p:cNvPicPr>
            <a:picLocks noChangeAspect="1" noChangeArrowheads="1"/>
          </p:cNvPicPr>
          <p:nvPr/>
        </p:nvPicPr>
        <p:blipFill>
          <a:blip r:embed="rId2" cstate="print"/>
          <a:srcRect/>
          <a:stretch>
            <a:fillRect/>
          </a:stretch>
        </p:blipFill>
        <p:spPr bwMode="auto">
          <a:xfrm>
            <a:off x="5143504" y="3590339"/>
            <a:ext cx="4000496" cy="3267661"/>
          </a:xfrm>
          <a:prstGeom prst="rect">
            <a:avLst/>
          </a:prstGeom>
          <a:noFill/>
        </p:spPr>
      </p:pic>
      <p:pic>
        <p:nvPicPr>
          <p:cNvPr id="1027" name="Picture 3" descr="C:\Users\Ольга\Desktop\kids-studying-studying-world-map-in-school-classroom_679557-546-removebg-preview.png"/>
          <p:cNvPicPr>
            <a:picLocks noChangeAspect="1" noChangeArrowheads="1"/>
          </p:cNvPicPr>
          <p:nvPr/>
        </p:nvPicPr>
        <p:blipFill>
          <a:blip r:embed="rId3"/>
          <a:srcRect/>
          <a:stretch>
            <a:fillRect/>
          </a:stretch>
        </p:blipFill>
        <p:spPr bwMode="auto">
          <a:xfrm>
            <a:off x="0" y="3857629"/>
            <a:ext cx="5885597" cy="27860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lstStyle/>
          <a:p>
            <a:r>
              <a:rPr lang="uk-UA" b="1" dirty="0" smtClean="0">
                <a:solidFill>
                  <a:srgbClr val="CC0099"/>
                </a:solidFill>
                <a:effectLst>
                  <a:outerShdw blurRad="38100" dist="38100" dir="2700000" algn="tl">
                    <a:srgbClr val="000000">
                      <a:alpha val="43137"/>
                    </a:srgbClr>
                  </a:outerShdw>
                </a:effectLst>
              </a:rPr>
              <a:t>Це цікаво!</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142984"/>
            <a:ext cx="8229600" cy="1328734"/>
          </a:xfrm>
        </p:spPr>
        <p:txBody>
          <a:bodyPr/>
          <a:lstStyle/>
          <a:p>
            <a:pPr algn="ctr"/>
            <a:r>
              <a:rPr lang="uk-UA" dirty="0" smtClean="0"/>
              <a:t>Опрацювання матеріалу стор. 78. </a:t>
            </a:r>
            <a:endParaRPr lang="ru-RU" dirty="0" smtClean="0"/>
          </a:p>
        </p:txBody>
      </p:sp>
      <p:sp>
        <p:nvSpPr>
          <p:cNvPr id="4" name="Нижний колонтитул 3"/>
          <p:cNvSpPr>
            <a:spLocks noGrp="1"/>
          </p:cNvSpPr>
          <p:nvPr>
            <p:ph type="ftr" sz="quarter" idx="11"/>
          </p:nvPr>
        </p:nvSpPr>
        <p:spPr>
          <a:xfrm>
            <a:off x="3124200" y="6492899"/>
            <a:ext cx="2895600" cy="365125"/>
          </a:xfrm>
        </p:spPr>
        <p:txBody>
          <a:bodyPr/>
          <a:lstStyle/>
          <a:p>
            <a:r>
              <a:rPr lang="ru-RU" smtClean="0"/>
              <a:t>© Скляренко О.А. 2024</a:t>
            </a:r>
            <a:endParaRPr lang="ru-RU"/>
          </a:p>
        </p:txBody>
      </p:sp>
      <p:pic>
        <p:nvPicPr>
          <p:cNvPr id="2050" name="Picture 2" descr="C:\Users\Ольга\Desktop\images-removebg-preview (1).png"/>
          <p:cNvPicPr>
            <a:picLocks noChangeAspect="1" noChangeArrowheads="1"/>
          </p:cNvPicPr>
          <p:nvPr/>
        </p:nvPicPr>
        <p:blipFill>
          <a:blip r:embed="rId2"/>
          <a:srcRect/>
          <a:stretch>
            <a:fillRect/>
          </a:stretch>
        </p:blipFill>
        <p:spPr bwMode="auto">
          <a:xfrm>
            <a:off x="1142976" y="1785926"/>
            <a:ext cx="6643734" cy="476343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3108" y="214290"/>
            <a:ext cx="6543692" cy="939784"/>
          </a:xfrm>
        </p:spPr>
        <p:txBody>
          <a:bodyPr/>
          <a:lstStyle/>
          <a:p>
            <a:r>
              <a:rPr lang="uk-UA" b="1" dirty="0" smtClean="0">
                <a:solidFill>
                  <a:srgbClr val="CC0099"/>
                </a:solidFill>
                <a:effectLst>
                  <a:outerShdw blurRad="38100" dist="38100" dir="2700000" algn="tl">
                    <a:srgbClr val="000000">
                      <a:alpha val="43137"/>
                    </a:srgbClr>
                  </a:outerShdw>
                </a:effectLst>
              </a:rPr>
              <a:t>Обміркуймо!</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500174"/>
            <a:ext cx="8229600" cy="2543180"/>
          </a:xfrm>
        </p:spPr>
        <p:txBody>
          <a:bodyPr>
            <a:normAutofit/>
          </a:bodyPr>
          <a:lstStyle/>
          <a:p>
            <a:pPr algn="ctr"/>
            <a:r>
              <a:rPr lang="ru-RU" sz="2800" dirty="0" smtClean="0"/>
              <a:t>Порівняй приклади «Ти-твердження» та </a:t>
            </a:r>
          </a:p>
          <a:p>
            <a:pPr algn="ctr">
              <a:buNone/>
            </a:pPr>
            <a:r>
              <a:rPr lang="ru-RU" sz="2800" dirty="0" smtClean="0"/>
              <a:t>  «Я-твердження» в таблиці нижче та відчуй різницю.</a:t>
            </a:r>
            <a:endParaRPr lang="uk-UA" sz="2800" dirty="0" smtClean="0"/>
          </a:p>
          <a:p>
            <a:pPr>
              <a:buNone/>
            </a:pPr>
            <a:endParaRPr lang="uk-UA" dirty="0"/>
          </a:p>
        </p:txBody>
      </p:sp>
      <p:sp>
        <p:nvSpPr>
          <p:cNvPr id="4" name="Нижний колонтитул 3"/>
          <p:cNvSpPr>
            <a:spLocks noGrp="1"/>
          </p:cNvSpPr>
          <p:nvPr>
            <p:ph type="ftr" sz="quarter" idx="11"/>
          </p:nvPr>
        </p:nvSpPr>
        <p:spPr>
          <a:xfrm>
            <a:off x="3105160" y="6492875"/>
            <a:ext cx="2895600" cy="365125"/>
          </a:xfrm>
        </p:spPr>
        <p:txBody>
          <a:bodyPr/>
          <a:lstStyle/>
          <a:p>
            <a:r>
              <a:rPr lang="ru-RU" dirty="0" smtClean="0"/>
              <a:t>© Скляренко О.А. 2024</a:t>
            </a:r>
            <a:endParaRPr lang="ru-RU" dirty="0"/>
          </a:p>
        </p:txBody>
      </p:sp>
      <p:pic>
        <p:nvPicPr>
          <p:cNvPr id="3074" name="Picture 2"/>
          <p:cNvPicPr>
            <a:picLocks noChangeAspect="1" noChangeArrowheads="1"/>
          </p:cNvPicPr>
          <p:nvPr/>
        </p:nvPicPr>
        <p:blipFill>
          <a:blip r:embed="rId2"/>
          <a:srcRect l="41647" t="47087" r="12724" b="26116"/>
          <a:stretch>
            <a:fillRect/>
          </a:stretch>
        </p:blipFill>
        <p:spPr bwMode="auto">
          <a:xfrm>
            <a:off x="136721" y="3000372"/>
            <a:ext cx="8870558" cy="3214710"/>
          </a:xfrm>
          <a:prstGeom prst="rect">
            <a:avLst/>
          </a:prstGeom>
          <a:noFill/>
          <a:ln w="9525">
            <a:noFill/>
            <a:miter lim="800000"/>
            <a:headEnd/>
            <a:tailEnd/>
          </a:ln>
          <a:effectLst/>
        </p:spPr>
      </p:pic>
      <p:sp>
        <p:nvSpPr>
          <p:cNvPr id="11" name="Блок-схема: ручное управление 10"/>
          <p:cNvSpPr/>
          <p:nvPr/>
        </p:nvSpPr>
        <p:spPr>
          <a:xfrm flipV="1">
            <a:off x="571472" y="684062"/>
            <a:ext cx="1000132" cy="744674"/>
          </a:xfrm>
          <a:prstGeom prst="flowChartManualOper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кругленная прямоугольная выноска 11"/>
          <p:cNvSpPr/>
          <p:nvPr/>
        </p:nvSpPr>
        <p:spPr>
          <a:xfrm rot="20970662" flipH="1">
            <a:off x="119412" y="285728"/>
            <a:ext cx="928694" cy="612648"/>
          </a:xfrm>
          <a:prstGeom prst="wedgeRoundRectCallout">
            <a:avLst>
              <a:gd name="adj1" fmla="val -20833"/>
              <a:gd name="adj2" fmla="val 95915"/>
              <a:gd name="adj3" fmla="val 16667"/>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кругленная прямоугольная выноска 12"/>
          <p:cNvSpPr/>
          <p:nvPr/>
        </p:nvSpPr>
        <p:spPr>
          <a:xfrm rot="494076">
            <a:off x="1118110" y="428604"/>
            <a:ext cx="914400" cy="612648"/>
          </a:xfrm>
          <a:prstGeom prst="wedgeRoundRectCallout">
            <a:avLst>
              <a:gd name="adj1" fmla="val -20833"/>
              <a:gd name="adj2" fmla="val 95915"/>
              <a:gd name="adj3" fmla="val 16667"/>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5" name="Picture 3" descr="C:\Users\Ольга\Desktop\1681178620_pictures-pibig-info-p-risunok-deti-za-partoi-pinterest-48.png"/>
          <p:cNvPicPr>
            <a:picLocks noChangeAspect="1" noChangeArrowheads="1"/>
          </p:cNvPicPr>
          <p:nvPr/>
        </p:nvPicPr>
        <p:blipFill>
          <a:blip r:embed="rId3" cstate="print"/>
          <a:srcRect/>
          <a:stretch>
            <a:fillRect/>
          </a:stretch>
        </p:blipFill>
        <p:spPr bwMode="auto">
          <a:xfrm flipH="1">
            <a:off x="1567148" y="5286388"/>
            <a:ext cx="1290340" cy="15716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7224" y="214290"/>
            <a:ext cx="7829576" cy="796908"/>
          </a:xfrm>
        </p:spPr>
        <p:txBody>
          <a:bodyPr/>
          <a:lstStyle/>
          <a:p>
            <a:r>
              <a:rPr lang="uk-UA" b="1" dirty="0" smtClean="0">
                <a:solidFill>
                  <a:srgbClr val="CC0099"/>
                </a:solidFill>
                <a:effectLst>
                  <a:outerShdw blurRad="38100" dist="38100" dir="2700000" algn="tl">
                    <a:srgbClr val="000000">
                      <a:alpha val="43137"/>
                    </a:srgbClr>
                  </a:outerShdw>
                </a:effectLst>
              </a:rPr>
              <a:t>Важливо!</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28596" y="1071546"/>
            <a:ext cx="8429684" cy="4668839"/>
          </a:xfrm>
        </p:spPr>
        <p:txBody>
          <a:bodyPr>
            <a:normAutofit fontScale="92500" lnSpcReduction="10000"/>
          </a:bodyPr>
          <a:lstStyle/>
          <a:p>
            <a:pPr algn="ctr">
              <a:buNone/>
            </a:pPr>
            <a:r>
              <a:rPr lang="ru-RU" sz="2800" dirty="0" smtClean="0"/>
              <a:t>    Для ненасильницького спілкування та ефективної взаємодії з оточенням запам’ятай і використовуй формулу «Я-твердження»: </a:t>
            </a:r>
          </a:p>
          <a:p>
            <a:pPr algn="just">
              <a:buNone/>
            </a:pPr>
            <a:r>
              <a:rPr lang="ru-RU" sz="2800" dirty="0" smtClean="0"/>
              <a:t>- </a:t>
            </a:r>
            <a:r>
              <a:rPr lang="ru-RU" sz="2800" b="1" i="1" dirty="0" smtClean="0">
                <a:solidFill>
                  <a:srgbClr val="0000FF"/>
                </a:solidFill>
              </a:rPr>
              <a:t>Коли... </a:t>
            </a:r>
            <a:r>
              <a:rPr lang="ru-RU" sz="2800" dirty="0" smtClean="0"/>
              <a:t>(спостереження, віддзеркалення ситуації/дії) </a:t>
            </a:r>
          </a:p>
          <a:p>
            <a:pPr algn="just">
              <a:buFontTx/>
              <a:buChar char="-"/>
            </a:pPr>
            <a:r>
              <a:rPr lang="ru-RU" sz="2800" b="1" i="1" dirty="0" smtClean="0">
                <a:solidFill>
                  <a:srgbClr val="0000FF"/>
                </a:solidFill>
              </a:rPr>
              <a:t>Тому що мені </a:t>
            </a:r>
            <a:r>
              <a:rPr lang="ru-RU" sz="2800" dirty="0" smtClean="0"/>
              <a:t>потрібно / для меня важливо... (озвучування потреби) </a:t>
            </a:r>
          </a:p>
          <a:p>
            <a:pPr algn="just">
              <a:buFontTx/>
              <a:buChar char="-"/>
            </a:pPr>
            <a:r>
              <a:rPr lang="ru-RU" sz="2800" b="1" i="1" dirty="0" smtClean="0">
                <a:solidFill>
                  <a:srgbClr val="0000FF"/>
                </a:solidFill>
              </a:rPr>
              <a:t>Я відчуваю</a:t>
            </a:r>
            <a:r>
              <a:rPr lang="ru-RU" sz="2800" dirty="0" smtClean="0"/>
              <a:t>... (відображення своєї емоції чи почуття) </a:t>
            </a:r>
          </a:p>
          <a:p>
            <a:pPr algn="just">
              <a:buFontTx/>
              <a:buChar char="-"/>
            </a:pPr>
            <a:r>
              <a:rPr lang="ru-RU" sz="2800" b="1" i="1" dirty="0" smtClean="0">
                <a:solidFill>
                  <a:srgbClr val="0000FF"/>
                </a:solidFill>
              </a:rPr>
              <a:t>Я прошу вас/тебе</a:t>
            </a:r>
            <a:r>
              <a:rPr lang="ru-RU" sz="2800" dirty="0" smtClean="0"/>
              <a:t>... або Чи не міг би / могла б ти / могли б ви... (прохання)</a:t>
            </a:r>
          </a:p>
        </p:txBody>
      </p:sp>
      <p:sp>
        <p:nvSpPr>
          <p:cNvPr id="4" name="Нижний колонтитул 3"/>
          <p:cNvSpPr>
            <a:spLocks noGrp="1"/>
          </p:cNvSpPr>
          <p:nvPr>
            <p:ph type="ftr" sz="quarter" idx="11"/>
          </p:nvPr>
        </p:nvSpPr>
        <p:spPr>
          <a:xfrm>
            <a:off x="3500430" y="6492875"/>
            <a:ext cx="2643206" cy="365125"/>
          </a:xfrm>
        </p:spPr>
        <p:txBody>
          <a:bodyPr/>
          <a:lstStyle/>
          <a:p>
            <a:r>
              <a:rPr lang="ru-RU" dirty="0" smtClean="0"/>
              <a:t>© Скляренко О.А. 2024</a:t>
            </a:r>
            <a:endParaRPr lang="ru-RU" dirty="0"/>
          </a:p>
        </p:txBody>
      </p:sp>
      <p:pic>
        <p:nvPicPr>
          <p:cNvPr id="4098" name="Picture 2" descr="C:\Users\Ольга\Desktop\Без_названия-removebg-preview (1).png"/>
          <p:cNvPicPr>
            <a:picLocks noChangeAspect="1" noChangeArrowheads="1"/>
          </p:cNvPicPr>
          <p:nvPr/>
        </p:nvPicPr>
        <p:blipFill>
          <a:blip r:embed="rId2"/>
          <a:srcRect/>
          <a:stretch>
            <a:fillRect/>
          </a:stretch>
        </p:blipFill>
        <p:spPr bwMode="auto">
          <a:xfrm flipH="1">
            <a:off x="-1" y="0"/>
            <a:ext cx="847699" cy="1357298"/>
          </a:xfrm>
          <a:prstGeom prst="rect">
            <a:avLst/>
          </a:prstGeom>
          <a:noFill/>
        </p:spPr>
      </p:pic>
      <p:pic>
        <p:nvPicPr>
          <p:cNvPr id="4099" name="Picture 3" descr="C:\Users\Ольга\Desktop\images-removebg-preview (2).png"/>
          <p:cNvPicPr>
            <a:picLocks noChangeAspect="1" noChangeArrowheads="1"/>
          </p:cNvPicPr>
          <p:nvPr/>
        </p:nvPicPr>
        <p:blipFill>
          <a:blip r:embed="rId3"/>
          <a:srcRect/>
          <a:stretch>
            <a:fillRect/>
          </a:stretch>
        </p:blipFill>
        <p:spPr bwMode="auto">
          <a:xfrm>
            <a:off x="6143636" y="4929175"/>
            <a:ext cx="1928826" cy="1928826"/>
          </a:xfrm>
          <a:prstGeom prst="rect">
            <a:avLst/>
          </a:prstGeom>
          <a:noFill/>
        </p:spPr>
      </p:pic>
      <p:pic>
        <p:nvPicPr>
          <p:cNvPr id="4100" name="Picture 4" descr="C:\Users\Ольга\Desktop\image-removebg-preview.png"/>
          <p:cNvPicPr>
            <a:picLocks noChangeAspect="1" noChangeArrowheads="1"/>
          </p:cNvPicPr>
          <p:nvPr/>
        </p:nvPicPr>
        <p:blipFill>
          <a:blip r:embed="rId4"/>
          <a:srcRect/>
          <a:stretch>
            <a:fillRect/>
          </a:stretch>
        </p:blipFill>
        <p:spPr bwMode="auto">
          <a:xfrm>
            <a:off x="0" y="5004416"/>
            <a:ext cx="3438532" cy="18535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linds(horizontal)">
                                      <p:cBhvr>
                                        <p:cTn id="19" dur="500"/>
                                        <p:tgtEl>
                                          <p:spTgt spid="3">
                                            <p:txEl>
                                              <p:pRg st="3" end="3"/>
                                            </p:txEl>
                                          </p:spTgt>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C:\Users\User\Desktop\pngtree-rectangular-green-chalkboard-png-image_5683105.png"/>
          <p:cNvPicPr>
            <a:picLocks noChangeAspect="1" noChangeArrowheads="1"/>
          </p:cNvPicPr>
          <p:nvPr/>
        </p:nvPicPr>
        <p:blipFill>
          <a:blip r:embed="rId2"/>
          <a:srcRect l="9186" t="25000" b="22916"/>
          <a:stretch>
            <a:fillRect/>
          </a:stretch>
        </p:blipFill>
        <p:spPr bwMode="auto">
          <a:xfrm>
            <a:off x="0" y="1000108"/>
            <a:ext cx="7286644" cy="4871551"/>
          </a:xfrm>
          <a:prstGeom prst="rect">
            <a:avLst/>
          </a:prstGeom>
          <a:noFill/>
        </p:spPr>
      </p:pic>
      <p:sp>
        <p:nvSpPr>
          <p:cNvPr id="2" name="Заголовок 1"/>
          <p:cNvSpPr>
            <a:spLocks noGrp="1"/>
          </p:cNvSpPr>
          <p:nvPr>
            <p:ph type="title"/>
          </p:nvPr>
        </p:nvSpPr>
        <p:spPr>
          <a:xfrm>
            <a:off x="457200" y="274638"/>
            <a:ext cx="8258204" cy="796908"/>
          </a:xfrm>
        </p:spPr>
        <p:txBody>
          <a:bodyPr/>
          <a:lstStyle/>
          <a:p>
            <a:r>
              <a:rPr lang="uk-UA" b="1" dirty="0" smtClean="0">
                <a:solidFill>
                  <a:srgbClr val="CC0099"/>
                </a:solidFill>
                <a:effectLst>
                  <a:outerShdw blurRad="38100" dist="38100" dir="2700000" algn="tl">
                    <a:srgbClr val="000000">
                      <a:alpha val="43137"/>
                    </a:srgbClr>
                  </a:outerShdw>
                </a:effectLst>
              </a:rPr>
              <a:t>Робота в зошитах</a:t>
            </a:r>
            <a:endParaRPr lang="uk-UA" dirty="0"/>
          </a:p>
        </p:txBody>
      </p:sp>
      <p:sp>
        <p:nvSpPr>
          <p:cNvPr id="3" name="Содержимое 2"/>
          <p:cNvSpPr>
            <a:spLocks noGrp="1"/>
          </p:cNvSpPr>
          <p:nvPr>
            <p:ph idx="1"/>
          </p:nvPr>
        </p:nvSpPr>
        <p:spPr>
          <a:xfrm>
            <a:off x="500034" y="1571612"/>
            <a:ext cx="5572164" cy="3000396"/>
          </a:xfrm>
        </p:spPr>
        <p:txBody>
          <a:bodyPr>
            <a:normAutofit/>
          </a:bodyPr>
          <a:lstStyle/>
          <a:p>
            <a:pPr algn="ctr">
              <a:buNone/>
            </a:pPr>
            <a:r>
              <a:rPr lang="ru-RU" sz="2800" dirty="0" smtClean="0"/>
              <a:t>   </a:t>
            </a:r>
            <a:r>
              <a:rPr lang="ru-RU" sz="2800" b="1" i="1" dirty="0" smtClean="0">
                <a:solidFill>
                  <a:schemeClr val="bg1"/>
                </a:solidFill>
              </a:rPr>
              <a:t>Напишіть в зошиті свої варіанти фраз </a:t>
            </a:r>
          </a:p>
          <a:p>
            <a:pPr algn="ctr">
              <a:buNone/>
            </a:pPr>
            <a:r>
              <a:rPr lang="ru-RU" sz="2800" b="1" i="1" dirty="0" smtClean="0">
                <a:solidFill>
                  <a:schemeClr val="bg1"/>
                </a:solidFill>
              </a:rPr>
              <a:t>«Я-твердження» на противагу </a:t>
            </a:r>
          </a:p>
          <a:p>
            <a:pPr algn="ctr">
              <a:buNone/>
            </a:pPr>
            <a:r>
              <a:rPr lang="ru-RU" sz="2800" b="1" i="1" dirty="0" smtClean="0">
                <a:solidFill>
                  <a:schemeClr val="bg1"/>
                </a:solidFill>
              </a:rPr>
              <a:t>«Ти-твердженням», </a:t>
            </a:r>
          </a:p>
          <a:p>
            <a:pPr algn="ctr">
              <a:buNone/>
            </a:pPr>
            <a:r>
              <a:rPr lang="ru-RU" sz="2800" b="1" i="1" dirty="0" smtClean="0">
                <a:solidFill>
                  <a:schemeClr val="bg1"/>
                </a:solidFill>
              </a:rPr>
              <a:t>впр.4 стор. 79</a:t>
            </a:r>
            <a:endParaRPr lang="uk-UA" sz="2800" b="1" i="1" dirty="0" smtClean="0">
              <a:solidFill>
                <a:schemeClr val="bg1"/>
              </a:solidFill>
            </a:endParaRPr>
          </a:p>
        </p:txBody>
      </p:sp>
      <p:pic>
        <p:nvPicPr>
          <p:cNvPr id="7173" name="Picture 5" descr="C:\Users\User\Desktop\1671749450_kartinkin-net-p-kartinka-deti-za-partoi-pinterest-5-removebg-preview.png"/>
          <p:cNvPicPr>
            <a:picLocks noChangeAspect="1" noChangeArrowheads="1"/>
          </p:cNvPicPr>
          <p:nvPr/>
        </p:nvPicPr>
        <p:blipFill>
          <a:blip r:embed="rId3"/>
          <a:srcRect t="47162" b="5465"/>
          <a:stretch>
            <a:fillRect/>
          </a:stretch>
        </p:blipFill>
        <p:spPr bwMode="auto">
          <a:xfrm>
            <a:off x="-32" y="4786322"/>
            <a:ext cx="6210113" cy="2071678"/>
          </a:xfrm>
          <a:prstGeom prst="rect">
            <a:avLst/>
          </a:prstGeom>
          <a:noFill/>
        </p:spPr>
      </p:pic>
      <p:pic>
        <p:nvPicPr>
          <p:cNvPr id="5123" name="Picture 3" descr="C:\Users\Ольга\Desktop\1643338629_2-abrakadabra-fun-p-uchitel-na-prozrachnom-fone-2.png"/>
          <p:cNvPicPr>
            <a:picLocks noChangeAspect="1" noChangeArrowheads="1"/>
          </p:cNvPicPr>
          <p:nvPr/>
        </p:nvPicPr>
        <p:blipFill>
          <a:blip r:embed="rId4" cstate="print"/>
          <a:srcRect b="23616"/>
          <a:stretch>
            <a:fillRect/>
          </a:stretch>
        </p:blipFill>
        <p:spPr bwMode="auto">
          <a:xfrm>
            <a:off x="5429256" y="2605081"/>
            <a:ext cx="3714744" cy="425291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39784"/>
          </a:xfrm>
        </p:spPr>
        <p:txBody>
          <a:bodyPr/>
          <a:lstStyle/>
          <a:p>
            <a:r>
              <a:rPr lang="uk-UA" b="1" dirty="0" smtClean="0">
                <a:solidFill>
                  <a:srgbClr val="CC0099"/>
                </a:solidFill>
                <a:effectLst>
                  <a:outerShdw blurRad="38100" dist="38100" dir="2700000" algn="tl">
                    <a:srgbClr val="000000">
                      <a:alpha val="43137"/>
                    </a:srgbClr>
                  </a:outerShdw>
                </a:effectLst>
              </a:rPr>
              <a:t>Самостійна робота</a:t>
            </a:r>
            <a:endParaRPr lang="ru-RU" b="1" dirty="0">
              <a:solidFill>
                <a:srgbClr val="CC0099"/>
              </a:solidFill>
              <a:effectLst>
                <a:outerShdw blurRad="38100" dist="38100" dir="2700000" algn="tl">
                  <a:srgbClr val="000000">
                    <a:alpha val="43137"/>
                  </a:srgbClr>
                </a:outerShdw>
              </a:effectLst>
            </a:endParaRPr>
          </a:p>
        </p:txBody>
      </p:sp>
      <p:graphicFrame>
        <p:nvGraphicFramePr>
          <p:cNvPr id="6" name="Содержимое 5"/>
          <p:cNvGraphicFramePr>
            <a:graphicFrameLocks noGrp="1"/>
          </p:cNvGraphicFramePr>
          <p:nvPr>
            <p:ph idx="1"/>
          </p:nvPr>
        </p:nvGraphicFramePr>
        <p:xfrm>
          <a:off x="928662" y="2285992"/>
          <a:ext cx="7358114" cy="3500462"/>
        </p:xfrm>
        <a:graphic>
          <a:graphicData uri="http://schemas.openxmlformats.org/drawingml/2006/table">
            <a:tbl>
              <a:tblPr/>
              <a:tblGrid>
                <a:gridCol w="3929090"/>
                <a:gridCol w="3429024"/>
              </a:tblGrid>
              <a:tr h="505422">
                <a:tc>
                  <a:txBody>
                    <a:bodyPr/>
                    <a:lstStyle/>
                    <a:p>
                      <a:pPr algn="ctr">
                        <a:spcAft>
                          <a:spcPts val="0"/>
                        </a:spcAft>
                      </a:pPr>
                      <a:r>
                        <a:rPr lang="uk-UA" sz="2400" b="1" dirty="0">
                          <a:solidFill>
                            <a:srgbClr val="FF0000"/>
                          </a:solidFill>
                          <a:latin typeface="+mn-lt"/>
                          <a:ea typeface="Times New Roman"/>
                          <a:cs typeface="Times New Roman"/>
                        </a:rPr>
                        <a:t>Ти-твердження</a:t>
                      </a:r>
                      <a:endParaRPr lang="ru-RU" sz="2400" dirty="0">
                        <a:solidFill>
                          <a:srgbClr val="FF0000"/>
                        </a:solidFill>
                        <a:latin typeface="+mn-lt"/>
                        <a:ea typeface="Times New Roman"/>
                        <a:cs typeface="Times New Roman"/>
                      </a:endParaRPr>
                    </a:p>
                  </a:txBody>
                  <a:tcPr marL="28129" marR="28129" marT="0" marB="0">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tc>
                  <a:txBody>
                    <a:bodyPr/>
                    <a:lstStyle/>
                    <a:p>
                      <a:pPr algn="ctr">
                        <a:spcAft>
                          <a:spcPts val="0"/>
                        </a:spcAft>
                      </a:pPr>
                      <a:r>
                        <a:rPr lang="uk-UA" sz="2400" b="1" dirty="0">
                          <a:solidFill>
                            <a:srgbClr val="FF0000"/>
                          </a:solidFill>
                          <a:latin typeface="+mn-lt"/>
                          <a:ea typeface="Times New Roman"/>
                          <a:cs typeface="Times New Roman"/>
                        </a:rPr>
                        <a:t>Я-твердження</a:t>
                      </a:r>
                      <a:endParaRPr lang="ru-RU" sz="2400" dirty="0">
                        <a:solidFill>
                          <a:srgbClr val="FF0000"/>
                        </a:solidFill>
                        <a:latin typeface="+mn-lt"/>
                        <a:ea typeface="Times New Roman"/>
                        <a:cs typeface="Times New Roman"/>
                      </a:endParaRPr>
                    </a:p>
                  </a:txBody>
                  <a:tcPr marL="28129" marR="28129" marT="0" marB="0">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tr>
              <a:tr h="505422">
                <a:tc>
                  <a:txBody>
                    <a:bodyPr/>
                    <a:lstStyle/>
                    <a:p>
                      <a:pPr>
                        <a:spcAft>
                          <a:spcPts val="0"/>
                        </a:spcAft>
                      </a:pPr>
                      <a:r>
                        <a:rPr lang="uk-UA" sz="2400" dirty="0" smtClean="0">
                          <a:solidFill>
                            <a:srgbClr val="000000"/>
                          </a:solidFill>
                          <a:latin typeface="+mn-lt"/>
                          <a:ea typeface="Times New Roman"/>
                          <a:cs typeface="Times New Roman"/>
                        </a:rPr>
                        <a:t> Ти </a:t>
                      </a:r>
                      <a:r>
                        <a:rPr lang="uk-UA" sz="2400" dirty="0">
                          <a:solidFill>
                            <a:srgbClr val="000000"/>
                          </a:solidFill>
                          <a:latin typeface="+mn-lt"/>
                          <a:ea typeface="Times New Roman"/>
                          <a:cs typeface="Times New Roman"/>
                        </a:rPr>
                        <a:t>завжди запізнюєшся </a:t>
                      </a:r>
                      <a:endParaRPr lang="ru-RU" sz="2400" dirty="0">
                        <a:latin typeface="+mn-lt"/>
                        <a:ea typeface="Times New Roman"/>
                        <a:cs typeface="Times New Roman"/>
                      </a:endParaRPr>
                    </a:p>
                  </a:txBody>
                  <a:tcPr marL="28129" marR="28129" marT="0" marB="0">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tc>
                  <a:txBody>
                    <a:bodyPr/>
                    <a:lstStyle/>
                    <a:p>
                      <a:pPr>
                        <a:spcAft>
                          <a:spcPts val="0"/>
                        </a:spcAft>
                      </a:pPr>
                      <a:endParaRPr lang="uk-UA" sz="2400" dirty="0">
                        <a:solidFill>
                          <a:srgbClr val="000000"/>
                        </a:solidFill>
                        <a:latin typeface="+mn-lt"/>
                        <a:ea typeface="Times New Roman"/>
                        <a:cs typeface="Times New Roman"/>
                      </a:endParaRPr>
                    </a:p>
                  </a:txBody>
                  <a:tcPr marL="28129" marR="28129" marT="0" marB="0">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tr>
              <a:tr h="846544">
                <a:tc>
                  <a:txBody>
                    <a:bodyPr/>
                    <a:lstStyle/>
                    <a:p>
                      <a:pPr>
                        <a:spcAft>
                          <a:spcPts val="0"/>
                        </a:spcAft>
                      </a:pPr>
                      <a:r>
                        <a:rPr lang="uk-UA" sz="2400" dirty="0" smtClean="0">
                          <a:solidFill>
                            <a:srgbClr val="000000"/>
                          </a:solidFill>
                          <a:latin typeface="+mn-lt"/>
                          <a:ea typeface="Times New Roman"/>
                          <a:cs typeface="Times New Roman"/>
                        </a:rPr>
                        <a:t> Ти </a:t>
                      </a:r>
                      <a:r>
                        <a:rPr lang="uk-UA" sz="2400" dirty="0">
                          <a:solidFill>
                            <a:srgbClr val="000000"/>
                          </a:solidFill>
                          <a:latin typeface="+mn-lt"/>
                          <a:ea typeface="Times New Roman"/>
                          <a:cs typeface="Times New Roman"/>
                        </a:rPr>
                        <a:t>взяв мої речі не </a:t>
                      </a:r>
                      <a:r>
                        <a:rPr lang="uk-UA" sz="2400" dirty="0" smtClean="0">
                          <a:solidFill>
                            <a:srgbClr val="000000"/>
                          </a:solidFill>
                          <a:latin typeface="+mn-lt"/>
                          <a:ea typeface="Times New Roman"/>
                          <a:cs typeface="Times New Roman"/>
                        </a:rPr>
                        <a:t>  питаючи</a:t>
                      </a:r>
                      <a:endParaRPr lang="ru-RU" sz="2400" dirty="0">
                        <a:latin typeface="+mn-lt"/>
                        <a:ea typeface="Times New Roman"/>
                        <a:cs typeface="Times New Roman"/>
                      </a:endParaRPr>
                    </a:p>
                  </a:txBody>
                  <a:tcPr marL="28129" marR="28129" marT="0" marB="0">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tc>
                  <a:txBody>
                    <a:bodyPr/>
                    <a:lstStyle/>
                    <a:p>
                      <a:pPr>
                        <a:spcAft>
                          <a:spcPts val="0"/>
                        </a:spcAft>
                      </a:pPr>
                      <a:endParaRPr lang="uk-UA" sz="2400" dirty="0">
                        <a:solidFill>
                          <a:srgbClr val="000000"/>
                        </a:solidFill>
                        <a:latin typeface="+mn-lt"/>
                        <a:ea typeface="Times New Roman"/>
                        <a:cs typeface="Times New Roman"/>
                      </a:endParaRPr>
                    </a:p>
                  </a:txBody>
                  <a:tcPr marL="28129" marR="28129" marT="0" marB="0">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tr>
              <a:tr h="785818">
                <a:tc>
                  <a:txBody>
                    <a:bodyPr/>
                    <a:lstStyle/>
                    <a:p>
                      <a:pPr>
                        <a:spcAft>
                          <a:spcPts val="0"/>
                        </a:spcAft>
                      </a:pPr>
                      <a:r>
                        <a:rPr lang="uk-UA" sz="2400" dirty="0" smtClean="0">
                          <a:solidFill>
                            <a:srgbClr val="000000"/>
                          </a:solidFill>
                          <a:latin typeface="+mn-lt"/>
                          <a:ea typeface="Times New Roman"/>
                          <a:cs typeface="Times New Roman"/>
                        </a:rPr>
                        <a:t> Це </a:t>
                      </a:r>
                      <a:r>
                        <a:rPr lang="uk-UA" sz="2400" dirty="0">
                          <a:solidFill>
                            <a:srgbClr val="000000"/>
                          </a:solidFill>
                          <a:latin typeface="+mn-lt"/>
                          <a:ea typeface="Times New Roman"/>
                          <a:cs typeface="Times New Roman"/>
                        </a:rPr>
                        <a:t>був мій пиріжок! Як ти міг з’їсти його!</a:t>
                      </a:r>
                      <a:endParaRPr lang="ru-RU" sz="2400" dirty="0">
                        <a:latin typeface="+mn-lt"/>
                        <a:ea typeface="Times New Roman"/>
                        <a:cs typeface="Times New Roman"/>
                      </a:endParaRPr>
                    </a:p>
                  </a:txBody>
                  <a:tcPr marL="28129" marR="28129" marT="0" marB="0">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tc>
                  <a:txBody>
                    <a:bodyPr/>
                    <a:lstStyle/>
                    <a:p>
                      <a:pPr>
                        <a:spcAft>
                          <a:spcPts val="0"/>
                        </a:spcAft>
                      </a:pPr>
                      <a:endParaRPr lang="uk-UA" sz="2400" dirty="0">
                        <a:solidFill>
                          <a:srgbClr val="000000"/>
                        </a:solidFill>
                        <a:latin typeface="+mn-lt"/>
                        <a:ea typeface="Times New Roman"/>
                        <a:cs typeface="Times New Roman"/>
                      </a:endParaRPr>
                    </a:p>
                  </a:txBody>
                  <a:tcPr marL="28129" marR="28129" marT="0" marB="0">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tr>
              <a:tr h="857256">
                <a:tc>
                  <a:txBody>
                    <a:bodyPr/>
                    <a:lstStyle/>
                    <a:p>
                      <a:pPr>
                        <a:spcAft>
                          <a:spcPts val="0"/>
                        </a:spcAft>
                      </a:pPr>
                      <a:r>
                        <a:rPr lang="uk-UA" sz="2400" dirty="0" smtClean="0">
                          <a:solidFill>
                            <a:srgbClr val="000000"/>
                          </a:solidFill>
                          <a:latin typeface="+mn-lt"/>
                          <a:ea typeface="Times New Roman"/>
                          <a:cs typeface="Times New Roman"/>
                        </a:rPr>
                        <a:t> Як </a:t>
                      </a:r>
                      <a:r>
                        <a:rPr lang="uk-UA" sz="2400" dirty="0">
                          <a:solidFill>
                            <a:srgbClr val="000000"/>
                          </a:solidFill>
                          <a:latin typeface="+mn-lt"/>
                          <a:ea typeface="Times New Roman"/>
                          <a:cs typeface="Times New Roman"/>
                        </a:rPr>
                        <a:t>ти міг піти в кіно без мене?!</a:t>
                      </a:r>
                      <a:endParaRPr lang="ru-RU" sz="2400" dirty="0">
                        <a:latin typeface="+mn-lt"/>
                        <a:ea typeface="Times New Roman"/>
                        <a:cs typeface="Times New Roman"/>
                      </a:endParaRPr>
                    </a:p>
                  </a:txBody>
                  <a:tcPr marL="28129" marR="28129" marT="0" marB="0">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tc>
                  <a:txBody>
                    <a:bodyPr/>
                    <a:lstStyle/>
                    <a:p>
                      <a:pPr>
                        <a:spcAft>
                          <a:spcPts val="0"/>
                        </a:spcAft>
                      </a:pPr>
                      <a:endParaRPr lang="uk-UA" sz="2400" dirty="0">
                        <a:solidFill>
                          <a:srgbClr val="000000"/>
                        </a:solidFill>
                        <a:latin typeface="+mn-lt"/>
                        <a:ea typeface="Times New Roman"/>
                        <a:cs typeface="Times New Roman"/>
                      </a:endParaRPr>
                    </a:p>
                  </a:txBody>
                  <a:tcPr marL="28129" marR="28129" marT="0" marB="0">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tr>
            </a:tbl>
          </a:graphicData>
        </a:graphic>
      </p:graphicFrame>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
        <p:nvSpPr>
          <p:cNvPr id="7" name="Заголовок 1"/>
          <p:cNvSpPr txBox="1">
            <a:spLocks/>
          </p:cNvSpPr>
          <p:nvPr/>
        </p:nvSpPr>
        <p:spPr>
          <a:xfrm>
            <a:off x="428596" y="1142992"/>
            <a:ext cx="8229600" cy="1143000"/>
          </a:xfrm>
          <a:prstGeom prst="rect">
            <a:avLst/>
          </a:prstGeom>
        </p:spPr>
        <p:txBody>
          <a:bodyPr vert="horz" lIns="91440" tIns="45720" rIns="91440" bIns="45720" rtlCol="0" anchor="ctr">
            <a:normAutofit/>
          </a:bodyPr>
          <a:lstStyle/>
          <a:p>
            <a:pPr algn="ctr">
              <a:spcBef>
                <a:spcPct val="0"/>
              </a:spcBef>
            </a:pPr>
            <a:r>
              <a:rPr lang="uk-UA" sz="2800" dirty="0" smtClean="0"/>
              <a:t>Перефразування «ти-тверджень» в </a:t>
            </a:r>
          </a:p>
          <a:p>
            <a:pPr algn="ctr">
              <a:spcBef>
                <a:spcPct val="0"/>
              </a:spcBef>
            </a:pPr>
            <a:r>
              <a:rPr lang="uk-UA" sz="2800" dirty="0" smtClean="0"/>
              <a:t>«я-твердження»</a:t>
            </a:r>
            <a:endParaRPr lang="ru-RU" sz="2800" dirty="0" smtClean="0"/>
          </a:p>
        </p:txBody>
      </p:sp>
      <p:pic>
        <p:nvPicPr>
          <p:cNvPr id="8193" name="Picture 1" descr="C:\Users\Ольга\Desktop\1643294451_1-abrakadabra-fun-p-devochka-na-prozrachnom-fone-4.png"/>
          <p:cNvPicPr>
            <a:picLocks noChangeAspect="1" noChangeArrowheads="1"/>
          </p:cNvPicPr>
          <p:nvPr/>
        </p:nvPicPr>
        <p:blipFill>
          <a:blip r:embed="rId2" cstate="print"/>
          <a:srcRect/>
          <a:stretch>
            <a:fillRect/>
          </a:stretch>
        </p:blipFill>
        <p:spPr bwMode="auto">
          <a:xfrm flipH="1">
            <a:off x="6572263" y="3643289"/>
            <a:ext cx="2143140" cy="3214711"/>
          </a:xfrm>
          <a:prstGeom prst="rect">
            <a:avLst/>
          </a:prstGeom>
          <a:noFill/>
        </p:spPr>
      </p:pic>
      <p:pic>
        <p:nvPicPr>
          <p:cNvPr id="8194" name="Picture 2" descr="C:\Users\Ольга\Desktop\images__1_-removebg-preview (5).png"/>
          <p:cNvPicPr>
            <a:picLocks noChangeAspect="1" noChangeArrowheads="1"/>
          </p:cNvPicPr>
          <p:nvPr/>
        </p:nvPicPr>
        <p:blipFill>
          <a:blip r:embed="rId3"/>
          <a:srcRect/>
          <a:stretch>
            <a:fillRect/>
          </a:stretch>
        </p:blipFill>
        <p:spPr bwMode="auto">
          <a:xfrm>
            <a:off x="0" y="5591174"/>
            <a:ext cx="1014470" cy="12668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strips(downRight)">
                                      <p:cBhvr>
                                        <p:cTn id="7" dur="500"/>
                                        <p:tgtEl>
                                          <p:spTgt spid="7">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strips(downRight)">
                                      <p:cBhvr>
                                        <p:cTn id="1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939784"/>
          </a:xfrm>
        </p:spPr>
        <p:txBody>
          <a:bodyPr/>
          <a:lstStyle/>
          <a:p>
            <a:r>
              <a:rPr lang="uk-UA" b="1" dirty="0" smtClean="0">
                <a:solidFill>
                  <a:srgbClr val="CC0099"/>
                </a:solidFill>
                <a:effectLst>
                  <a:outerShdw blurRad="38100" dist="38100" dir="2700000" algn="tl">
                    <a:srgbClr val="000000">
                      <a:alpha val="43137"/>
                    </a:srgbClr>
                  </a:outerShdw>
                </a:effectLst>
              </a:rPr>
              <a:t>Фізкультхфилинка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142984"/>
            <a:ext cx="8229600" cy="2900370"/>
          </a:xfrm>
        </p:spPr>
        <p:txBody>
          <a:bodyPr/>
          <a:lstStyle/>
          <a:p>
            <a:pPr algn="ctr"/>
            <a:r>
              <a:rPr lang="ru-RU" sz="2800" dirty="0" smtClean="0"/>
              <a:t>Лічилка-заклик «ДЖЕБЕРІШ»</a:t>
            </a:r>
            <a:endParaRPr lang="uk-UA" sz="2800" dirty="0" smtClean="0"/>
          </a:p>
          <a:p>
            <a:pPr algn="ctr"/>
            <a:r>
              <a:rPr lang="en-US" sz="2800" dirty="0" smtClean="0">
                <a:hlinkClick r:id="rId2"/>
              </a:rPr>
              <a:t>https://www.youtube.com/watch?v=PMnQHBsoxCM&amp;ab_channel=%D0%9D%D0%9C%D0%A6%D0%9F%D0%A1%D0%A7%D0%B5%D1%80%D0%BA%D0%B0%D1%81%D0%B8</a:t>
            </a:r>
            <a:endParaRPr lang="uk-UA" sz="2800" dirty="0" smtClean="0"/>
          </a:p>
          <a:p>
            <a:endParaRPr lang="ru-RU" dirty="0"/>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pic>
        <p:nvPicPr>
          <p:cNvPr id="5122" name="Picture 2" descr="C:\Users\Ольга\Desktop\354306 3.png"/>
          <p:cNvPicPr>
            <a:picLocks noChangeAspect="1" noChangeArrowheads="1"/>
          </p:cNvPicPr>
          <p:nvPr/>
        </p:nvPicPr>
        <p:blipFill>
          <a:blip r:embed="rId3"/>
          <a:srcRect t="8813"/>
          <a:stretch>
            <a:fillRect/>
          </a:stretch>
        </p:blipFill>
        <p:spPr bwMode="auto">
          <a:xfrm>
            <a:off x="2071670" y="3429000"/>
            <a:ext cx="4787908" cy="2956537"/>
          </a:xfrm>
          <a:prstGeom prst="rect">
            <a:avLst/>
          </a:prstGeom>
          <a:noFill/>
        </p:spPr>
      </p:pic>
      <p:pic>
        <p:nvPicPr>
          <p:cNvPr id="5123" name="Picture 3" descr="C:\Users\Ольга\Desktop\images-removebg-preview (2).png"/>
          <p:cNvPicPr>
            <a:picLocks noChangeAspect="1" noChangeArrowheads="1"/>
          </p:cNvPicPr>
          <p:nvPr/>
        </p:nvPicPr>
        <p:blipFill>
          <a:blip r:embed="rId4"/>
          <a:srcRect/>
          <a:stretch>
            <a:fillRect/>
          </a:stretch>
        </p:blipFill>
        <p:spPr bwMode="auto">
          <a:xfrm>
            <a:off x="6000750" y="5400675"/>
            <a:ext cx="3143250" cy="1457325"/>
          </a:xfrm>
          <a:prstGeom prst="rect">
            <a:avLst/>
          </a:prstGeom>
          <a:noFill/>
        </p:spPr>
      </p:pic>
      <p:pic>
        <p:nvPicPr>
          <p:cNvPr id="5124" name="Picture 4" descr="C:\Users\Ольга\Desktop\images-removebg-preview (1).png"/>
          <p:cNvPicPr>
            <a:picLocks noChangeAspect="1" noChangeArrowheads="1"/>
          </p:cNvPicPr>
          <p:nvPr/>
        </p:nvPicPr>
        <p:blipFill>
          <a:blip r:embed="rId5"/>
          <a:srcRect/>
          <a:stretch>
            <a:fillRect/>
          </a:stretch>
        </p:blipFill>
        <p:spPr bwMode="auto">
          <a:xfrm>
            <a:off x="0" y="4429133"/>
            <a:ext cx="2428868" cy="24288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0324"/>
            <a:ext cx="8229600" cy="1011222"/>
          </a:xfrm>
        </p:spPr>
        <p:txBody>
          <a:bodyPr/>
          <a:lstStyle/>
          <a:p>
            <a:r>
              <a:rPr lang="uk-UA" b="1" dirty="0" smtClean="0">
                <a:solidFill>
                  <a:srgbClr val="CC0099"/>
                </a:solidFill>
                <a:effectLst>
                  <a:outerShdw blurRad="38100" dist="38100" dir="2700000" algn="tl">
                    <a:srgbClr val="000000">
                      <a:alpha val="43137"/>
                    </a:srgbClr>
                  </a:outerShdw>
                </a:effectLst>
              </a:rPr>
              <a:t>Практична робота</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000108"/>
            <a:ext cx="8229600" cy="3000396"/>
          </a:xfrm>
        </p:spPr>
        <p:txBody>
          <a:bodyPr>
            <a:normAutofit/>
          </a:bodyPr>
          <a:lstStyle/>
          <a:p>
            <a:pPr algn="ctr"/>
            <a:r>
              <a:rPr lang="uk-UA" sz="2800" dirty="0" smtClean="0"/>
              <a:t>Спробуйте скласти та записати «Я – твердження» для ситуації:</a:t>
            </a:r>
          </a:p>
          <a:p>
            <a:pPr algn="ctr">
              <a:buNone/>
            </a:pPr>
            <a:r>
              <a:rPr lang="uk-UA" sz="2800" dirty="0" smtClean="0"/>
              <a:t>«Твій молодший брат постійно розкидає свої речі по кімнаті, тоді доводиться прибирати за ним. Тобі хотілося б, щоб твій брат став охайнішим і сам прибирав за собою».</a:t>
            </a:r>
            <a:endParaRPr lang="ru-RU" sz="2800" dirty="0"/>
          </a:p>
        </p:txBody>
      </p:sp>
      <p:sp>
        <p:nvSpPr>
          <p:cNvPr id="4" name="Нижний колонтитул 3"/>
          <p:cNvSpPr>
            <a:spLocks noGrp="1"/>
          </p:cNvSpPr>
          <p:nvPr>
            <p:ph type="ftr" sz="quarter" idx="11"/>
          </p:nvPr>
        </p:nvSpPr>
        <p:spPr>
          <a:xfrm>
            <a:off x="0" y="6492875"/>
            <a:ext cx="2000232" cy="365125"/>
          </a:xfrm>
        </p:spPr>
        <p:txBody>
          <a:bodyPr/>
          <a:lstStyle/>
          <a:p>
            <a:r>
              <a:rPr lang="ru-RU" dirty="0" smtClean="0"/>
              <a:t>© Скляренко О.А. 2024</a:t>
            </a:r>
            <a:endParaRPr lang="ru-RU" dirty="0"/>
          </a:p>
        </p:txBody>
      </p:sp>
      <p:pic>
        <p:nvPicPr>
          <p:cNvPr id="2050" name="Picture 2" descr="C:\Users\Ольга\Desktop\Новая папка\cf091824984bdb67c75045371603a477.jpeg"/>
          <p:cNvPicPr>
            <a:picLocks noChangeAspect="1" noChangeArrowheads="1"/>
          </p:cNvPicPr>
          <p:nvPr/>
        </p:nvPicPr>
        <p:blipFill>
          <a:blip r:embed="rId2"/>
          <a:srcRect/>
          <a:stretch>
            <a:fillRect/>
          </a:stretch>
        </p:blipFill>
        <p:spPr bwMode="auto">
          <a:xfrm>
            <a:off x="2071670" y="3857628"/>
            <a:ext cx="5306822" cy="2786082"/>
          </a:xfrm>
          <a:prstGeom prst="rect">
            <a:avLst/>
          </a:prstGeom>
          <a:noFill/>
        </p:spPr>
      </p:pic>
      <p:pic>
        <p:nvPicPr>
          <p:cNvPr id="2051" name="Picture 3" descr="C:\Users\Ольга\Desktop\Без_названия__1_-removebg-preview.png"/>
          <p:cNvPicPr>
            <a:picLocks noChangeAspect="1" noChangeArrowheads="1"/>
          </p:cNvPicPr>
          <p:nvPr/>
        </p:nvPicPr>
        <p:blipFill>
          <a:blip r:embed="rId3"/>
          <a:srcRect l="66963" t="30000" b="26666"/>
          <a:stretch>
            <a:fillRect/>
          </a:stretch>
        </p:blipFill>
        <p:spPr bwMode="auto">
          <a:xfrm>
            <a:off x="8001024" y="3714752"/>
            <a:ext cx="847780" cy="1116981"/>
          </a:xfrm>
          <a:prstGeom prst="rect">
            <a:avLst/>
          </a:prstGeom>
          <a:noFill/>
        </p:spPr>
      </p:pic>
      <p:pic>
        <p:nvPicPr>
          <p:cNvPr id="2052" name="Picture 4" descr="C:\Users\Ольга\Desktop\images-removebg-preview (1).png"/>
          <p:cNvPicPr>
            <a:picLocks noChangeAspect="1" noChangeArrowheads="1"/>
          </p:cNvPicPr>
          <p:nvPr/>
        </p:nvPicPr>
        <p:blipFill>
          <a:blip r:embed="rId4"/>
          <a:srcRect/>
          <a:stretch>
            <a:fillRect/>
          </a:stretch>
        </p:blipFill>
        <p:spPr bwMode="auto">
          <a:xfrm>
            <a:off x="6600825" y="5057775"/>
            <a:ext cx="2543175" cy="1800225"/>
          </a:xfrm>
          <a:prstGeom prst="rect">
            <a:avLst/>
          </a:prstGeom>
          <a:noFill/>
        </p:spPr>
      </p:pic>
      <p:pic>
        <p:nvPicPr>
          <p:cNvPr id="2053" name="Picture 5" descr="C:\Users\Ольга\Desktop\Без_названия__1_-removebg-preview (1).png"/>
          <p:cNvPicPr>
            <a:picLocks noChangeAspect="1" noChangeArrowheads="1"/>
          </p:cNvPicPr>
          <p:nvPr/>
        </p:nvPicPr>
        <p:blipFill>
          <a:blip r:embed="rId5"/>
          <a:srcRect/>
          <a:stretch>
            <a:fillRect/>
          </a:stretch>
        </p:blipFill>
        <p:spPr bwMode="auto">
          <a:xfrm flipH="1">
            <a:off x="214282" y="4857760"/>
            <a:ext cx="1928826" cy="1471609"/>
          </a:xfrm>
          <a:prstGeom prst="rect">
            <a:avLst/>
          </a:prstGeom>
          <a:noFill/>
        </p:spPr>
      </p:pic>
      <p:pic>
        <p:nvPicPr>
          <p:cNvPr id="2054" name="Picture 6" descr="C:\Users\Ольга\Desktop\images__1_-removebg-preview (1).png"/>
          <p:cNvPicPr>
            <a:picLocks noChangeAspect="1" noChangeArrowheads="1"/>
          </p:cNvPicPr>
          <p:nvPr/>
        </p:nvPicPr>
        <p:blipFill>
          <a:blip r:embed="rId6"/>
          <a:srcRect l="63699" b="66304"/>
          <a:stretch>
            <a:fillRect/>
          </a:stretch>
        </p:blipFill>
        <p:spPr bwMode="auto">
          <a:xfrm>
            <a:off x="-5563" y="3286124"/>
            <a:ext cx="1050363" cy="1023937"/>
          </a:xfrm>
          <a:prstGeom prst="rect">
            <a:avLst/>
          </a:prstGeom>
          <a:noFill/>
        </p:spPr>
      </p:pic>
      <p:pic>
        <p:nvPicPr>
          <p:cNvPr id="2055" name="Picture 7" descr="C:\Users\Ольга\Desktop\images__1_-removebg-preview (1).png"/>
          <p:cNvPicPr>
            <a:picLocks noChangeAspect="1" noChangeArrowheads="1"/>
          </p:cNvPicPr>
          <p:nvPr/>
        </p:nvPicPr>
        <p:blipFill>
          <a:blip r:embed="rId6"/>
          <a:srcRect l="53425" t="30435" b="33695"/>
          <a:stretch>
            <a:fillRect/>
          </a:stretch>
        </p:blipFill>
        <p:spPr bwMode="auto">
          <a:xfrm>
            <a:off x="1071538" y="4000503"/>
            <a:ext cx="1071570" cy="86671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6472254" cy="939784"/>
          </a:xfrm>
        </p:spPr>
        <p:txBody>
          <a:bodyPr/>
          <a:lstStyle/>
          <a:p>
            <a:r>
              <a:rPr lang="uk-UA" b="1" dirty="0" smtClean="0">
                <a:solidFill>
                  <a:srgbClr val="CC0099"/>
                </a:solidFill>
                <a:effectLst>
                  <a:outerShdw blurRad="38100" dist="38100" dir="2700000" algn="tl">
                    <a:srgbClr val="000000">
                      <a:alpha val="43137"/>
                    </a:srgbClr>
                  </a:outerShdw>
                </a:effectLst>
              </a:rPr>
              <a:t>Очікування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14282" y="1000108"/>
            <a:ext cx="7000924" cy="5572164"/>
          </a:xfrm>
        </p:spPr>
        <p:txBody>
          <a:bodyPr>
            <a:noAutofit/>
          </a:bodyPr>
          <a:lstStyle/>
          <a:p>
            <a:pPr marL="0" algn="ctr">
              <a:spcBef>
                <a:spcPts val="0"/>
              </a:spcBef>
              <a:buNone/>
            </a:pPr>
            <a:r>
              <a:rPr lang="ru-RU" sz="2100" dirty="0" smtClean="0"/>
              <a:t>Учень/учениця:</a:t>
            </a:r>
          </a:p>
          <a:p>
            <a:pPr marL="0">
              <a:spcBef>
                <a:spcPts val="0"/>
              </a:spcBef>
            </a:pPr>
            <a:r>
              <a:rPr lang="ru-RU" sz="2100" dirty="0" smtClean="0"/>
              <a:t>виконує різні ролі в груповій роботі;</a:t>
            </a:r>
          </a:p>
          <a:p>
            <a:pPr marL="0">
              <a:spcBef>
                <a:spcPts val="0"/>
              </a:spcBef>
            </a:pPr>
            <a:r>
              <a:rPr lang="ru-RU" sz="2100" dirty="0" smtClean="0"/>
              <a:t>протидіє виявам тиску, агресії, маніпуляції і неповаги щодо себе та інших осіб;  </a:t>
            </a:r>
          </a:p>
          <a:p>
            <a:pPr marL="0">
              <a:spcBef>
                <a:spcPts val="0"/>
              </a:spcBef>
            </a:pPr>
            <a:r>
              <a:rPr lang="ru-RU" sz="2100" dirty="0" smtClean="0"/>
              <a:t>ідентифікує причини та наслідки виникнення конфліктів у різних ситуаціях; </a:t>
            </a:r>
          </a:p>
          <a:p>
            <a:pPr marL="0">
              <a:spcBef>
                <a:spcPts val="0"/>
              </a:spcBef>
            </a:pPr>
            <a:r>
              <a:rPr lang="ru-RU" sz="2100" dirty="0" smtClean="0"/>
              <a:t>моделює ситуацію з конструктивним залагодженням конфліктів; </a:t>
            </a:r>
          </a:p>
          <a:p>
            <a:pPr marL="0">
              <a:spcBef>
                <a:spcPts val="0"/>
              </a:spcBef>
            </a:pPr>
            <a:r>
              <a:rPr lang="ru-RU" sz="2100" dirty="0" smtClean="0"/>
              <a:t>застосовує вербальні і невербальні засоби спілкування для конструктивної комунікації;</a:t>
            </a:r>
          </a:p>
          <a:p>
            <a:pPr marL="0">
              <a:spcBef>
                <a:spcPts val="0"/>
              </a:spcBef>
            </a:pPr>
            <a:r>
              <a:rPr lang="ru-RU" sz="2100" dirty="0" smtClean="0"/>
              <a:t>толерантно ставиться до поглядів, переконань, інтересів і потреб інших осіб, що не загрожують здоров’ю, безпеці і добробуту;  </a:t>
            </a:r>
          </a:p>
          <a:p>
            <a:pPr marL="0">
              <a:spcBef>
                <a:spcPts val="0"/>
              </a:spcBef>
            </a:pPr>
            <a:r>
              <a:rPr lang="ru-RU" sz="2100" dirty="0" smtClean="0"/>
              <a:t>пояснює почуття інших осіб і визнає їхнє право на вираження своїх почуттів;  </a:t>
            </a:r>
          </a:p>
          <a:p>
            <a:pPr marL="0">
              <a:spcBef>
                <a:spcPts val="0"/>
              </a:spcBef>
            </a:pPr>
            <a:r>
              <a:rPr lang="ru-RU" sz="2100" dirty="0" smtClean="0"/>
              <a:t>бере участь у груповій роботі з огляду на індивідуальні особливості і потреби.</a:t>
            </a:r>
            <a:endParaRPr lang="uk-UA" sz="2100" dirty="0" smtClean="0"/>
          </a:p>
        </p:txBody>
      </p:sp>
      <p:sp>
        <p:nvSpPr>
          <p:cNvPr id="4" name="Нижний колонтитул 3"/>
          <p:cNvSpPr>
            <a:spLocks noGrp="1"/>
          </p:cNvSpPr>
          <p:nvPr>
            <p:ph type="ftr" sz="quarter" idx="11"/>
          </p:nvPr>
        </p:nvSpPr>
        <p:spPr>
          <a:xfrm>
            <a:off x="5429256" y="6492875"/>
            <a:ext cx="2895600" cy="365125"/>
          </a:xfrm>
        </p:spPr>
        <p:txBody>
          <a:bodyPr/>
          <a:lstStyle/>
          <a:p>
            <a:r>
              <a:rPr lang="ru-RU" dirty="0" smtClean="0"/>
              <a:t>© Скляренко О.А. 2024</a:t>
            </a:r>
            <a:endParaRPr lang="ru-RU" dirty="0"/>
          </a:p>
        </p:txBody>
      </p:sp>
      <p:pic>
        <p:nvPicPr>
          <p:cNvPr id="5" name="Picture 6" descr="C:\Users\Ольга\Desktop\15fdb46866a5e5126e24d9df90eeb25e.png"/>
          <p:cNvPicPr>
            <a:picLocks noChangeAspect="1" noChangeArrowheads="1"/>
          </p:cNvPicPr>
          <p:nvPr/>
        </p:nvPicPr>
        <p:blipFill>
          <a:blip r:embed="rId2"/>
          <a:srcRect l="27967"/>
          <a:stretch>
            <a:fillRect/>
          </a:stretch>
        </p:blipFill>
        <p:spPr bwMode="auto">
          <a:xfrm flipH="1">
            <a:off x="6643702" y="0"/>
            <a:ext cx="2500328"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linds(horizontal)">
                                      <p:cBhvr>
                                        <p:cTn id="28" dur="500"/>
                                        <p:tgtEl>
                                          <p:spTgt spid="3">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linds(horizontal)">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939784"/>
          </a:xfrm>
        </p:spPr>
        <p:txBody>
          <a:bodyPr/>
          <a:lstStyle/>
          <a:p>
            <a:r>
              <a:rPr lang="uk-UA" b="1" dirty="0" smtClean="0">
                <a:solidFill>
                  <a:srgbClr val="CC0099"/>
                </a:solidFill>
                <a:effectLst>
                  <a:outerShdw blurRad="38100" dist="38100" dir="2700000" algn="tl">
                    <a:srgbClr val="000000">
                      <a:alpha val="43137"/>
                    </a:srgbClr>
                  </a:outerShdw>
                </a:effectLst>
              </a:rPr>
              <a:t>Практична робота</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14282" y="1214422"/>
            <a:ext cx="5572164" cy="5000660"/>
          </a:xfrm>
        </p:spPr>
        <p:txBody>
          <a:bodyPr>
            <a:normAutofit lnSpcReduction="10000"/>
          </a:bodyPr>
          <a:lstStyle/>
          <a:p>
            <a:pPr algn="ctr"/>
            <a:r>
              <a:rPr lang="uk-UA" sz="2800" dirty="0" smtClean="0"/>
              <a:t>Спробуйте скласти та записати «Я – твердження» для ситуації:</a:t>
            </a:r>
          </a:p>
          <a:p>
            <a:pPr algn="ctr">
              <a:buNone/>
            </a:pPr>
            <a:r>
              <a:rPr lang="uk-UA" sz="2800" dirty="0" smtClean="0"/>
              <a:t>«Ти гніваєшся на свого сусіда по парті, вчора ви домовилися, що принесете по два підручники на сьогодні, але він забув. Через це ви були без підручника на математиці, а зараз треба читати уривок з літератури, а книжки немає».</a:t>
            </a:r>
            <a:endParaRPr lang="ru-RU" sz="2800" dirty="0"/>
          </a:p>
        </p:txBody>
      </p:sp>
      <p:sp>
        <p:nvSpPr>
          <p:cNvPr id="4" name="Нижний колонтитул 3"/>
          <p:cNvSpPr>
            <a:spLocks noGrp="1"/>
          </p:cNvSpPr>
          <p:nvPr>
            <p:ph type="ftr" sz="quarter" idx="11"/>
          </p:nvPr>
        </p:nvSpPr>
        <p:spPr>
          <a:xfrm>
            <a:off x="1857356" y="6215082"/>
            <a:ext cx="2428860" cy="365125"/>
          </a:xfrm>
        </p:spPr>
        <p:txBody>
          <a:bodyPr/>
          <a:lstStyle/>
          <a:p>
            <a:r>
              <a:rPr lang="ru-RU" dirty="0" smtClean="0"/>
              <a:t>© Скляренко О.А. 2024</a:t>
            </a:r>
            <a:endParaRPr lang="ru-RU" dirty="0"/>
          </a:p>
        </p:txBody>
      </p:sp>
      <p:pic>
        <p:nvPicPr>
          <p:cNvPr id="1028" name="Picture 4" descr="C:\Users\Ольга\Desktop\images-removebg-preview (1).png"/>
          <p:cNvPicPr>
            <a:picLocks noChangeAspect="1" noChangeArrowheads="1"/>
          </p:cNvPicPr>
          <p:nvPr/>
        </p:nvPicPr>
        <p:blipFill>
          <a:blip r:embed="rId2"/>
          <a:srcRect l="22222"/>
          <a:stretch>
            <a:fillRect/>
          </a:stretch>
        </p:blipFill>
        <p:spPr bwMode="auto">
          <a:xfrm flipH="1">
            <a:off x="5500694" y="3857627"/>
            <a:ext cx="3643306" cy="3000373"/>
          </a:xfrm>
          <a:prstGeom prst="rect">
            <a:avLst/>
          </a:prstGeom>
          <a:noFill/>
        </p:spPr>
      </p:pic>
      <p:pic>
        <p:nvPicPr>
          <p:cNvPr id="1029" name="Picture 5" descr="C:\Users\Ольга\Desktop\Без_названия-removebg-preview.png"/>
          <p:cNvPicPr>
            <a:picLocks noChangeAspect="1" noChangeArrowheads="1"/>
          </p:cNvPicPr>
          <p:nvPr/>
        </p:nvPicPr>
        <p:blipFill>
          <a:blip r:embed="rId3"/>
          <a:srcRect/>
          <a:stretch>
            <a:fillRect/>
          </a:stretch>
        </p:blipFill>
        <p:spPr bwMode="auto">
          <a:xfrm>
            <a:off x="5857884" y="1285860"/>
            <a:ext cx="3000364" cy="2170718"/>
          </a:xfrm>
          <a:prstGeom prst="rect">
            <a:avLst/>
          </a:prstGeom>
          <a:noFill/>
        </p:spPr>
      </p:pic>
      <p:pic>
        <p:nvPicPr>
          <p:cNvPr id="1030" name="Picture 6" descr="C:\Users\Ольга\Desktop\images__1_-removebg-preview (1).png"/>
          <p:cNvPicPr>
            <a:picLocks noChangeAspect="1" noChangeArrowheads="1"/>
          </p:cNvPicPr>
          <p:nvPr/>
        </p:nvPicPr>
        <p:blipFill>
          <a:blip r:embed="rId4"/>
          <a:srcRect r="9998"/>
          <a:stretch>
            <a:fillRect/>
          </a:stretch>
        </p:blipFill>
        <p:spPr bwMode="auto">
          <a:xfrm flipH="1">
            <a:off x="-2" y="5349941"/>
            <a:ext cx="1428729" cy="15080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Users\Ольга\Desktop\Без_названия__1_-removebg-preview.png"/>
          <p:cNvPicPr>
            <a:picLocks noChangeAspect="1" noChangeArrowheads="1"/>
          </p:cNvPicPr>
          <p:nvPr/>
        </p:nvPicPr>
        <p:blipFill>
          <a:blip r:embed="rId2"/>
          <a:srcRect/>
          <a:stretch>
            <a:fillRect/>
          </a:stretch>
        </p:blipFill>
        <p:spPr bwMode="auto">
          <a:xfrm>
            <a:off x="0" y="2285992"/>
            <a:ext cx="9144000" cy="4572008"/>
          </a:xfrm>
          <a:prstGeom prst="rect">
            <a:avLst/>
          </a:prstGeom>
          <a:noFill/>
        </p:spPr>
      </p:pic>
      <p:sp>
        <p:nvSpPr>
          <p:cNvPr id="2" name="Заголовок 1"/>
          <p:cNvSpPr>
            <a:spLocks noGrp="1"/>
          </p:cNvSpPr>
          <p:nvPr>
            <p:ph type="title"/>
          </p:nvPr>
        </p:nvSpPr>
        <p:spPr>
          <a:xfrm>
            <a:off x="457200" y="142852"/>
            <a:ext cx="8229600" cy="939784"/>
          </a:xfrm>
        </p:spPr>
        <p:txBody>
          <a:bodyPr/>
          <a:lstStyle/>
          <a:p>
            <a:r>
              <a:rPr lang="uk-UA" b="1" dirty="0" smtClean="0">
                <a:solidFill>
                  <a:srgbClr val="CC0099"/>
                </a:solidFill>
                <a:effectLst>
                  <a:outerShdw blurRad="38100" dist="38100" dir="2700000" algn="tl">
                    <a:srgbClr val="000000">
                      <a:alpha val="43137"/>
                    </a:srgbClr>
                  </a:outerShdw>
                </a:effectLst>
              </a:rPr>
              <a:t>Практична робота</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071546"/>
            <a:ext cx="8229600" cy="2686056"/>
          </a:xfrm>
        </p:spPr>
        <p:txBody>
          <a:bodyPr>
            <a:normAutofit/>
          </a:bodyPr>
          <a:lstStyle/>
          <a:p>
            <a:pPr algn="ctr"/>
            <a:r>
              <a:rPr lang="uk-UA" sz="2800" dirty="0" smtClean="0"/>
              <a:t>Спробуйте скласти та записати «Я – твердження» для ситуації:</a:t>
            </a:r>
          </a:p>
          <a:p>
            <a:pPr algn="ctr">
              <a:buNone/>
            </a:pPr>
            <a:r>
              <a:rPr lang="uk-UA" sz="2800" dirty="0" smtClean="0"/>
              <a:t>«Твій знайомий має звичку постійно тебе штовхати, коли до тебе звертається – тобі це набридло, до того ж у тебе болить плече».</a:t>
            </a:r>
            <a:endParaRPr lang="ru-RU" sz="2800" dirty="0"/>
          </a:p>
        </p:txBody>
      </p:sp>
      <p:sp>
        <p:nvSpPr>
          <p:cNvPr id="4" name="Нижний колонтитул 3"/>
          <p:cNvSpPr>
            <a:spLocks noGrp="1"/>
          </p:cNvSpPr>
          <p:nvPr>
            <p:ph type="ftr" sz="quarter" idx="11"/>
          </p:nvPr>
        </p:nvSpPr>
        <p:spPr>
          <a:xfrm>
            <a:off x="0" y="6492875"/>
            <a:ext cx="2895600" cy="365125"/>
          </a:xfrm>
        </p:spPr>
        <p:txBody>
          <a:bodyPr/>
          <a:lstStyle/>
          <a:p>
            <a:r>
              <a:rPr lang="ru-RU" dirty="0" smtClean="0"/>
              <a:t>© Скляренко О.А. 2024</a:t>
            </a:r>
            <a:endParaRPr lang="ru-RU" dirty="0"/>
          </a:p>
        </p:txBody>
      </p:sp>
      <p:pic>
        <p:nvPicPr>
          <p:cNvPr id="3076" name="Picture 4" descr="C:\Users\Ольга\Desktop\Без_названия-removebg-preview (2).png"/>
          <p:cNvPicPr>
            <a:picLocks noChangeAspect="1" noChangeArrowheads="1"/>
          </p:cNvPicPr>
          <p:nvPr/>
        </p:nvPicPr>
        <p:blipFill>
          <a:blip r:embed="rId3"/>
          <a:srcRect l="26935"/>
          <a:stretch>
            <a:fillRect/>
          </a:stretch>
        </p:blipFill>
        <p:spPr bwMode="auto">
          <a:xfrm>
            <a:off x="0" y="4143380"/>
            <a:ext cx="1968047" cy="1785950"/>
          </a:xfrm>
          <a:prstGeom prst="rect">
            <a:avLst/>
          </a:prstGeom>
          <a:noFill/>
        </p:spPr>
      </p:pic>
      <p:pic>
        <p:nvPicPr>
          <p:cNvPr id="3075" name="Picture 3" descr="C:\Users\Ольга\Desktop\images__3_-removebg-preview.png"/>
          <p:cNvPicPr>
            <a:picLocks noChangeAspect="1" noChangeArrowheads="1"/>
          </p:cNvPicPr>
          <p:nvPr/>
        </p:nvPicPr>
        <p:blipFill>
          <a:blip r:embed="rId4"/>
          <a:srcRect/>
          <a:stretch>
            <a:fillRect/>
          </a:stretch>
        </p:blipFill>
        <p:spPr bwMode="auto">
          <a:xfrm flipH="1">
            <a:off x="2000232" y="3477304"/>
            <a:ext cx="2357454" cy="3380696"/>
          </a:xfrm>
          <a:prstGeom prst="rect">
            <a:avLst/>
          </a:prstGeom>
          <a:noFill/>
        </p:spPr>
      </p:pic>
      <p:pic>
        <p:nvPicPr>
          <p:cNvPr id="3077" name="Picture 5" descr="C:\Users\Ольга\Desktop\images__4_-removebg-preview (1).png"/>
          <p:cNvPicPr>
            <a:picLocks noChangeAspect="1" noChangeArrowheads="1"/>
          </p:cNvPicPr>
          <p:nvPr/>
        </p:nvPicPr>
        <p:blipFill>
          <a:blip r:embed="rId5"/>
          <a:srcRect/>
          <a:stretch>
            <a:fillRect/>
          </a:stretch>
        </p:blipFill>
        <p:spPr bwMode="auto">
          <a:xfrm>
            <a:off x="5457825" y="5619750"/>
            <a:ext cx="3686175" cy="1238250"/>
          </a:xfrm>
          <a:prstGeom prst="rect">
            <a:avLst/>
          </a:prstGeom>
          <a:noFill/>
        </p:spPr>
      </p:pic>
      <p:pic>
        <p:nvPicPr>
          <p:cNvPr id="3074" name="Picture 2" descr="C:\Users\Ольга\Desktop\images__2_-removebg-preview (1).png"/>
          <p:cNvPicPr>
            <a:picLocks noChangeAspect="1" noChangeArrowheads="1"/>
          </p:cNvPicPr>
          <p:nvPr/>
        </p:nvPicPr>
        <p:blipFill>
          <a:blip r:embed="rId6"/>
          <a:srcRect/>
          <a:stretch>
            <a:fillRect/>
          </a:stretch>
        </p:blipFill>
        <p:spPr bwMode="auto">
          <a:xfrm>
            <a:off x="4643438" y="4000504"/>
            <a:ext cx="1828800" cy="25050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939784"/>
          </a:xfrm>
        </p:spPr>
        <p:txBody>
          <a:bodyPr/>
          <a:lstStyle/>
          <a:p>
            <a:r>
              <a:rPr lang="uk-UA" b="1" dirty="0" smtClean="0">
                <a:solidFill>
                  <a:srgbClr val="CC0099"/>
                </a:solidFill>
                <a:effectLst>
                  <a:outerShdw blurRad="38100" dist="38100" dir="2700000" algn="tl">
                    <a:srgbClr val="000000">
                      <a:alpha val="43137"/>
                    </a:srgbClr>
                  </a:outerShdw>
                </a:effectLst>
              </a:rPr>
              <a:t>Практична робота</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3786182" y="1071546"/>
            <a:ext cx="5000660" cy="5786454"/>
          </a:xfrm>
        </p:spPr>
        <p:txBody>
          <a:bodyPr>
            <a:normAutofit/>
          </a:bodyPr>
          <a:lstStyle/>
          <a:p>
            <a:pPr algn="ctr"/>
            <a:r>
              <a:rPr lang="uk-UA" sz="2800" dirty="0" smtClean="0"/>
              <a:t>Спробуйте скласти та записати «Я – твердження» для ситуації:</a:t>
            </a:r>
          </a:p>
          <a:p>
            <a:pPr algn="ctr">
              <a:buNone/>
            </a:pPr>
            <a:r>
              <a:rPr lang="uk-UA" sz="2800" dirty="0" smtClean="0"/>
              <a:t>«На уроці фізкультури ви грали два на два в настільний теніс у парі з товаришем. Ваш товариш відбивав усі подачі, навіть коли м’ячик летів на вашу сторону – ніби він грав сам. Вас це дуже образило, адже ви домовилися грати як партнери».</a:t>
            </a:r>
            <a:endParaRPr lang="ru-RU" sz="2800" dirty="0"/>
          </a:p>
        </p:txBody>
      </p:sp>
      <p:sp>
        <p:nvSpPr>
          <p:cNvPr id="4" name="Нижний колонтитул 3"/>
          <p:cNvSpPr>
            <a:spLocks noGrp="1"/>
          </p:cNvSpPr>
          <p:nvPr>
            <p:ph type="ftr" sz="quarter" idx="11"/>
          </p:nvPr>
        </p:nvSpPr>
        <p:spPr>
          <a:xfrm>
            <a:off x="714348" y="6286520"/>
            <a:ext cx="2895600" cy="365125"/>
          </a:xfrm>
        </p:spPr>
        <p:txBody>
          <a:bodyPr/>
          <a:lstStyle/>
          <a:p>
            <a:r>
              <a:rPr lang="ru-RU" dirty="0" smtClean="0"/>
              <a:t>© Скляренко О.А. 2024</a:t>
            </a:r>
            <a:endParaRPr lang="ru-RU" dirty="0"/>
          </a:p>
        </p:txBody>
      </p:sp>
      <p:pic>
        <p:nvPicPr>
          <p:cNvPr id="4098" name="Picture 2" descr="C:\Users\Ольга\Desktop\images-removebg-preview (1).png"/>
          <p:cNvPicPr>
            <a:picLocks noChangeAspect="1" noChangeArrowheads="1"/>
          </p:cNvPicPr>
          <p:nvPr/>
        </p:nvPicPr>
        <p:blipFill>
          <a:blip r:embed="rId2"/>
          <a:srcRect l="3447"/>
          <a:stretch>
            <a:fillRect/>
          </a:stretch>
        </p:blipFill>
        <p:spPr bwMode="auto">
          <a:xfrm>
            <a:off x="0" y="1928802"/>
            <a:ext cx="4335680" cy="35004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 </a:t>
            </a:r>
            <a:r>
              <a:rPr lang="ru-RU" sz="4000" b="1" dirty="0" smtClean="0">
                <a:solidFill>
                  <a:srgbClr val="CC0099"/>
                </a:solidFill>
                <a:effectLst>
                  <a:outerShdw blurRad="38100" dist="38100" dir="2700000" algn="tl">
                    <a:srgbClr val="000000">
                      <a:alpha val="43137"/>
                    </a:srgbClr>
                  </a:outerShdw>
                </a:effectLst>
              </a:rPr>
              <a:t>Компоненти ненасильницького спілкування</a:t>
            </a:r>
            <a:endParaRPr lang="ru-RU" sz="4000"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500174"/>
            <a:ext cx="8229600" cy="3257560"/>
          </a:xfrm>
        </p:spPr>
        <p:txBody>
          <a:bodyPr>
            <a:normAutofit/>
          </a:bodyPr>
          <a:lstStyle/>
          <a:p>
            <a:pPr algn="ctr">
              <a:buNone/>
            </a:pPr>
            <a:r>
              <a:rPr lang="ru-RU" sz="2800" b="1" i="1" dirty="0" smtClean="0">
                <a:solidFill>
                  <a:srgbClr val="FF0000"/>
                </a:solidFill>
              </a:rPr>
              <a:t>1. Спостереження </a:t>
            </a:r>
            <a:r>
              <a:rPr lang="uk-UA" sz="2800" b="1" i="1" dirty="0" smtClean="0">
                <a:solidFill>
                  <a:srgbClr val="FF0000"/>
                </a:solidFill>
              </a:rPr>
              <a:t>та </a:t>
            </a:r>
            <a:r>
              <a:rPr lang="ru-RU" sz="2800" b="1" i="1" dirty="0" smtClean="0">
                <a:solidFill>
                  <a:srgbClr val="FF0000"/>
                </a:solidFill>
              </a:rPr>
              <a:t>судження:</a:t>
            </a:r>
            <a:r>
              <a:rPr lang="ru-RU" sz="2800" b="1" dirty="0" smtClean="0">
                <a:solidFill>
                  <a:srgbClr val="FF0000"/>
                </a:solidFill>
              </a:rPr>
              <a:t> </a:t>
            </a:r>
            <a:r>
              <a:rPr lang="ru-RU" sz="2800" dirty="0" smtClean="0"/>
              <a:t>Щоб висловити те, що в нас живе, нам потрібен словник, особливий вид мовної компетенції. Вона є основою для внутрішніх і зовнішніх спостережень і має вирішальне значення для подолання моралізаторських суджень, порівнянь і заперечення відповідальності.</a:t>
            </a:r>
          </a:p>
        </p:txBody>
      </p:sp>
      <p:sp>
        <p:nvSpPr>
          <p:cNvPr id="4" name="Нижний колонтитул 3"/>
          <p:cNvSpPr>
            <a:spLocks noGrp="1"/>
          </p:cNvSpPr>
          <p:nvPr>
            <p:ph type="ftr" sz="quarter" idx="11"/>
          </p:nvPr>
        </p:nvSpPr>
        <p:spPr>
          <a:xfrm>
            <a:off x="3071802" y="6492875"/>
            <a:ext cx="2214578" cy="365125"/>
          </a:xfrm>
        </p:spPr>
        <p:txBody>
          <a:bodyPr/>
          <a:lstStyle/>
          <a:p>
            <a:r>
              <a:rPr lang="ru-RU" dirty="0" smtClean="0"/>
              <a:t>© Скляренко О.А. 2024</a:t>
            </a:r>
            <a:endParaRPr lang="ru-RU" dirty="0"/>
          </a:p>
        </p:txBody>
      </p:sp>
      <p:pic>
        <p:nvPicPr>
          <p:cNvPr id="6147" name="Picture 3" descr="C:\Users\Ольга\Desktop\Без_названия__1_-removebg-preview.png"/>
          <p:cNvPicPr>
            <a:picLocks noChangeAspect="1" noChangeArrowheads="1"/>
          </p:cNvPicPr>
          <p:nvPr/>
        </p:nvPicPr>
        <p:blipFill>
          <a:blip r:embed="rId2"/>
          <a:srcRect l="14207" t="14043" b="24278"/>
          <a:stretch>
            <a:fillRect/>
          </a:stretch>
        </p:blipFill>
        <p:spPr bwMode="auto">
          <a:xfrm>
            <a:off x="0" y="4572008"/>
            <a:ext cx="3714776" cy="2285992"/>
          </a:xfrm>
          <a:prstGeom prst="rect">
            <a:avLst/>
          </a:prstGeom>
          <a:noFill/>
        </p:spPr>
      </p:pic>
      <p:pic>
        <p:nvPicPr>
          <p:cNvPr id="6148" name="Picture 4" descr="C:\Users\Ольга\Desktop\Без_названия__1_-removebg-preview (1).png"/>
          <p:cNvPicPr>
            <a:picLocks noChangeAspect="1" noChangeArrowheads="1"/>
          </p:cNvPicPr>
          <p:nvPr/>
        </p:nvPicPr>
        <p:blipFill>
          <a:blip r:embed="rId3"/>
          <a:srcRect r="4536" b="30981"/>
          <a:stretch>
            <a:fillRect/>
          </a:stretch>
        </p:blipFill>
        <p:spPr bwMode="auto">
          <a:xfrm>
            <a:off x="3130586" y="4572008"/>
            <a:ext cx="6013414" cy="228599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1143000"/>
          </a:xfrm>
        </p:spPr>
        <p:txBody>
          <a:bodyPr>
            <a:normAutofit fontScale="90000"/>
          </a:bodyPr>
          <a:lstStyle/>
          <a:p>
            <a:r>
              <a:rPr lang="ru-RU" b="1" dirty="0" smtClean="0"/>
              <a:t> </a:t>
            </a:r>
            <a:r>
              <a:rPr lang="ru-RU" sz="4000" b="1" dirty="0" smtClean="0">
                <a:solidFill>
                  <a:srgbClr val="CC0099"/>
                </a:solidFill>
                <a:effectLst>
                  <a:outerShdw blurRad="38100" dist="38100" dir="2700000" algn="tl">
                    <a:srgbClr val="000000">
                      <a:alpha val="43137"/>
                    </a:srgbClr>
                  </a:outerShdw>
                </a:effectLst>
              </a:rPr>
              <a:t>Компоненти ненасильницького спілкування</a:t>
            </a:r>
            <a:endParaRPr lang="ru-RU" sz="4000"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428736"/>
            <a:ext cx="8229600" cy="3614750"/>
          </a:xfrm>
        </p:spPr>
        <p:txBody>
          <a:bodyPr>
            <a:normAutofit/>
          </a:bodyPr>
          <a:lstStyle/>
          <a:p>
            <a:pPr algn="ctr">
              <a:buNone/>
            </a:pPr>
            <a:r>
              <a:rPr lang="ru-RU" sz="2800" b="1" i="1" dirty="0" smtClean="0">
                <a:solidFill>
                  <a:srgbClr val="FF0000"/>
                </a:solidFill>
              </a:rPr>
              <a:t>2. Виявлення та вираження почуттів:</a:t>
            </a:r>
            <a:r>
              <a:rPr lang="ru-RU" sz="2800" b="1" dirty="0" smtClean="0">
                <a:solidFill>
                  <a:srgbClr val="FF0000"/>
                </a:solidFill>
              </a:rPr>
              <a:t> </a:t>
            </a:r>
            <a:r>
              <a:rPr lang="ru-RU" sz="2800" dirty="0" smtClean="0"/>
              <a:t>У ненасильницькому спілкуванні термін "почуття" включає в себе фізичні відчуття, емоції та переживання. У цьому випадку здатність точно визначити, що саме ви відчуваєте – словник ваших внутрішніх процесів – знову ж таки має вирішальне значення.</a:t>
            </a:r>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pic>
        <p:nvPicPr>
          <p:cNvPr id="7172" name="Picture 4" descr="C:\Users\Ольга\Desktop\Без_названия__2_-removebg-preview (1).png"/>
          <p:cNvPicPr>
            <a:picLocks noChangeAspect="1" noChangeArrowheads="1"/>
          </p:cNvPicPr>
          <p:nvPr/>
        </p:nvPicPr>
        <p:blipFill>
          <a:blip r:embed="rId2"/>
          <a:srcRect/>
          <a:stretch>
            <a:fillRect/>
          </a:stretch>
        </p:blipFill>
        <p:spPr bwMode="auto">
          <a:xfrm>
            <a:off x="0" y="4383897"/>
            <a:ext cx="3286116" cy="2474103"/>
          </a:xfrm>
          <a:prstGeom prst="rect">
            <a:avLst/>
          </a:prstGeom>
          <a:noFill/>
        </p:spPr>
      </p:pic>
      <p:pic>
        <p:nvPicPr>
          <p:cNvPr id="7174" name="Picture 6" descr="C:\Users\Ольга\Desktop\images__2_-removebg-preview (1).png"/>
          <p:cNvPicPr>
            <a:picLocks noChangeAspect="1" noChangeArrowheads="1"/>
          </p:cNvPicPr>
          <p:nvPr/>
        </p:nvPicPr>
        <p:blipFill>
          <a:blip r:embed="rId3"/>
          <a:srcRect r="7537" b="9044"/>
          <a:stretch>
            <a:fillRect/>
          </a:stretch>
        </p:blipFill>
        <p:spPr bwMode="auto">
          <a:xfrm>
            <a:off x="6000760" y="4398465"/>
            <a:ext cx="3000364" cy="2459535"/>
          </a:xfrm>
          <a:prstGeom prst="rect">
            <a:avLst/>
          </a:prstGeom>
          <a:noFill/>
        </p:spPr>
      </p:pic>
      <p:pic>
        <p:nvPicPr>
          <p:cNvPr id="7175" name="Picture 7" descr="C:\Users\Ольга\Desktop\images__3_-removebg-preview.png"/>
          <p:cNvPicPr>
            <a:picLocks noChangeAspect="1" noChangeArrowheads="1"/>
          </p:cNvPicPr>
          <p:nvPr/>
        </p:nvPicPr>
        <p:blipFill>
          <a:blip r:embed="rId4"/>
          <a:srcRect b="22561"/>
          <a:stretch>
            <a:fillRect/>
          </a:stretch>
        </p:blipFill>
        <p:spPr bwMode="auto">
          <a:xfrm>
            <a:off x="3357554" y="4857760"/>
            <a:ext cx="2924175" cy="120967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 </a:t>
            </a:r>
            <a:r>
              <a:rPr lang="ru-RU" sz="4000" b="1" dirty="0" smtClean="0">
                <a:solidFill>
                  <a:srgbClr val="CC0099"/>
                </a:solidFill>
                <a:effectLst>
                  <a:outerShdw blurRad="38100" dist="38100" dir="2700000" algn="tl">
                    <a:srgbClr val="000000">
                      <a:alpha val="43137"/>
                    </a:srgbClr>
                  </a:outerShdw>
                </a:effectLst>
              </a:rPr>
              <a:t>Компоненти ненасильницького спілкування</a:t>
            </a:r>
            <a:endParaRPr lang="ru-RU" sz="4000"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600201"/>
            <a:ext cx="8229600" cy="2114552"/>
          </a:xfrm>
        </p:spPr>
        <p:txBody>
          <a:bodyPr>
            <a:normAutofit/>
          </a:bodyPr>
          <a:lstStyle/>
          <a:p>
            <a:pPr algn="ctr">
              <a:buNone/>
            </a:pPr>
            <a:r>
              <a:rPr lang="ru-RU" sz="2800" b="1" i="1" dirty="0" smtClean="0">
                <a:solidFill>
                  <a:srgbClr val="FF0000"/>
                </a:solidFill>
              </a:rPr>
              <a:t>3. Потреби:</a:t>
            </a:r>
            <a:r>
              <a:rPr lang="ru-RU" sz="2800" dirty="0" smtClean="0"/>
              <a:t> Вони є найбільш базовим і рівневим людським зв’язком, який поділяють усі. Тому потреби є спільною основою для спілкування та вирішення конфліктів.</a:t>
            </a:r>
          </a:p>
        </p:txBody>
      </p:sp>
      <p:sp>
        <p:nvSpPr>
          <p:cNvPr id="4" name="Нижний колонтитул 3"/>
          <p:cNvSpPr>
            <a:spLocks noGrp="1"/>
          </p:cNvSpPr>
          <p:nvPr>
            <p:ph type="ftr" sz="quarter" idx="11"/>
          </p:nvPr>
        </p:nvSpPr>
        <p:spPr>
          <a:xfrm>
            <a:off x="0" y="6492875"/>
            <a:ext cx="2895600" cy="365125"/>
          </a:xfrm>
        </p:spPr>
        <p:txBody>
          <a:bodyPr/>
          <a:lstStyle/>
          <a:p>
            <a:r>
              <a:rPr lang="ru-RU" dirty="0" smtClean="0"/>
              <a:t>© Скляренко О.А. 2024</a:t>
            </a:r>
            <a:endParaRPr lang="ru-RU" dirty="0"/>
          </a:p>
        </p:txBody>
      </p:sp>
      <p:pic>
        <p:nvPicPr>
          <p:cNvPr id="8195" name="Picture 3" descr="C:\Users\Ольга\Desktop\images__6_-removebg-preview.png"/>
          <p:cNvPicPr>
            <a:picLocks noChangeAspect="1" noChangeArrowheads="1"/>
          </p:cNvPicPr>
          <p:nvPr/>
        </p:nvPicPr>
        <p:blipFill>
          <a:blip r:embed="rId2"/>
          <a:srcRect/>
          <a:stretch>
            <a:fillRect/>
          </a:stretch>
        </p:blipFill>
        <p:spPr bwMode="auto">
          <a:xfrm>
            <a:off x="1710676" y="3412195"/>
            <a:ext cx="6076034" cy="3445805"/>
          </a:xfrm>
          <a:prstGeom prst="rect">
            <a:avLst/>
          </a:prstGeom>
          <a:noFill/>
        </p:spPr>
      </p:pic>
      <p:pic>
        <p:nvPicPr>
          <p:cNvPr id="8196" name="Picture 4" descr="C:\Users\Ольга\Desktop\images__5_-removebg-preview.png"/>
          <p:cNvPicPr>
            <a:picLocks noChangeAspect="1" noChangeArrowheads="1"/>
          </p:cNvPicPr>
          <p:nvPr/>
        </p:nvPicPr>
        <p:blipFill>
          <a:blip r:embed="rId3"/>
          <a:srcRect l="16667" r="11955" b="23333"/>
          <a:stretch>
            <a:fillRect/>
          </a:stretch>
        </p:blipFill>
        <p:spPr bwMode="auto">
          <a:xfrm>
            <a:off x="0" y="3357562"/>
            <a:ext cx="1928794" cy="2071702"/>
          </a:xfrm>
          <a:prstGeom prst="rect">
            <a:avLst/>
          </a:prstGeom>
          <a:noFill/>
        </p:spPr>
      </p:pic>
      <p:pic>
        <p:nvPicPr>
          <p:cNvPr id="8197" name="Picture 5" descr="C:\Users\Ольга\Desktop\images__7_-removebg-preview.png"/>
          <p:cNvPicPr>
            <a:picLocks noChangeAspect="1" noChangeArrowheads="1"/>
          </p:cNvPicPr>
          <p:nvPr/>
        </p:nvPicPr>
        <p:blipFill>
          <a:blip r:embed="rId4"/>
          <a:srcRect l="12363" r="50550"/>
          <a:stretch>
            <a:fillRect/>
          </a:stretch>
        </p:blipFill>
        <p:spPr bwMode="auto">
          <a:xfrm>
            <a:off x="7643834" y="4116893"/>
            <a:ext cx="1500166" cy="274110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 </a:t>
            </a:r>
            <a:r>
              <a:rPr lang="ru-RU" sz="4000" b="1" dirty="0" smtClean="0">
                <a:solidFill>
                  <a:srgbClr val="CC0099"/>
                </a:solidFill>
                <a:effectLst>
                  <a:outerShdw blurRad="38100" dist="38100" dir="2700000" algn="tl">
                    <a:srgbClr val="000000">
                      <a:alpha val="43137"/>
                    </a:srgbClr>
                  </a:outerShdw>
                </a:effectLst>
              </a:rPr>
              <a:t>Компоненти ненасильницького спілкування</a:t>
            </a:r>
            <a:endParaRPr lang="ru-RU" sz="4000"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600201"/>
            <a:ext cx="8229600" cy="2543179"/>
          </a:xfrm>
        </p:spPr>
        <p:txBody>
          <a:bodyPr>
            <a:normAutofit/>
          </a:bodyPr>
          <a:lstStyle/>
          <a:p>
            <a:pPr algn="ctr">
              <a:buNone/>
            </a:pPr>
            <a:r>
              <a:rPr lang="ru-RU" sz="2800" b="1" i="1" dirty="0" smtClean="0">
                <a:solidFill>
                  <a:srgbClr val="FF0000"/>
                </a:solidFill>
              </a:rPr>
              <a:t>4. Прохання про дії: </a:t>
            </a:r>
            <a:r>
              <a:rPr lang="ru-RU" sz="2800" dirty="0" smtClean="0"/>
              <a:t>Ваше прохання про вирішення конфлікту або ситуації має бути точним, чітким і доброзичливим. У ненасильницькому спілкуванні не допускається використання узагальнень.</a:t>
            </a:r>
          </a:p>
        </p:txBody>
      </p:sp>
      <p:sp>
        <p:nvSpPr>
          <p:cNvPr id="4" name="Нижний колонтитул 3"/>
          <p:cNvSpPr>
            <a:spLocks noGrp="1"/>
          </p:cNvSpPr>
          <p:nvPr>
            <p:ph type="ftr" sz="quarter" idx="11"/>
          </p:nvPr>
        </p:nvSpPr>
        <p:spPr>
          <a:xfrm>
            <a:off x="3124200" y="6492899"/>
            <a:ext cx="2895600" cy="365125"/>
          </a:xfrm>
        </p:spPr>
        <p:txBody>
          <a:bodyPr/>
          <a:lstStyle/>
          <a:p>
            <a:r>
              <a:rPr lang="ru-RU" smtClean="0"/>
              <a:t>© Скляренко О.А. 2024</a:t>
            </a:r>
            <a:endParaRPr lang="ru-RU"/>
          </a:p>
        </p:txBody>
      </p:sp>
      <p:pic>
        <p:nvPicPr>
          <p:cNvPr id="9218" name="Picture 2" descr="C:\Users\Ольга\Desktop\Без_названия__3_-removebg-preview.png"/>
          <p:cNvPicPr>
            <a:picLocks noChangeAspect="1" noChangeArrowheads="1"/>
          </p:cNvPicPr>
          <p:nvPr/>
        </p:nvPicPr>
        <p:blipFill>
          <a:blip r:embed="rId2"/>
          <a:srcRect l="13333" r="13333" b="13333"/>
          <a:stretch>
            <a:fillRect/>
          </a:stretch>
        </p:blipFill>
        <p:spPr bwMode="auto">
          <a:xfrm>
            <a:off x="0" y="4643446"/>
            <a:ext cx="1873862" cy="2214554"/>
          </a:xfrm>
          <a:prstGeom prst="rect">
            <a:avLst/>
          </a:prstGeom>
          <a:noFill/>
        </p:spPr>
      </p:pic>
      <p:pic>
        <p:nvPicPr>
          <p:cNvPr id="9219" name="Picture 3" descr="C:\Users\Ольга\Desktop\images-removebg-preview (2).png"/>
          <p:cNvPicPr>
            <a:picLocks noChangeAspect="1" noChangeArrowheads="1"/>
          </p:cNvPicPr>
          <p:nvPr/>
        </p:nvPicPr>
        <p:blipFill>
          <a:blip r:embed="rId3"/>
          <a:srcRect l="30220" t="33977" r="16796"/>
          <a:stretch>
            <a:fillRect/>
          </a:stretch>
        </p:blipFill>
        <p:spPr bwMode="auto">
          <a:xfrm>
            <a:off x="5929258" y="4143380"/>
            <a:ext cx="3214742" cy="2714620"/>
          </a:xfrm>
          <a:prstGeom prst="rect">
            <a:avLst/>
          </a:prstGeom>
          <a:noFill/>
        </p:spPr>
      </p:pic>
      <p:pic>
        <p:nvPicPr>
          <p:cNvPr id="9221" name="Picture 5" descr="C:\Users\Ольга\Desktop\images__10_-removebg-preview.png"/>
          <p:cNvPicPr>
            <a:picLocks noChangeAspect="1" noChangeArrowheads="1"/>
          </p:cNvPicPr>
          <p:nvPr/>
        </p:nvPicPr>
        <p:blipFill>
          <a:blip r:embed="rId4"/>
          <a:srcRect/>
          <a:stretch>
            <a:fillRect/>
          </a:stretch>
        </p:blipFill>
        <p:spPr bwMode="auto">
          <a:xfrm>
            <a:off x="2928926" y="3786190"/>
            <a:ext cx="3284077" cy="2786082"/>
          </a:xfrm>
          <a:prstGeom prst="rect">
            <a:avLst/>
          </a:prstGeom>
          <a:noFill/>
        </p:spPr>
      </p:pic>
      <p:pic>
        <p:nvPicPr>
          <p:cNvPr id="9222" name="Picture 6" descr="C:\Users\Ольга\Desktop\images__8_-removebg-preview.png"/>
          <p:cNvPicPr>
            <a:picLocks noChangeAspect="1" noChangeArrowheads="1"/>
          </p:cNvPicPr>
          <p:nvPr/>
        </p:nvPicPr>
        <p:blipFill>
          <a:blip r:embed="rId5"/>
          <a:srcRect/>
          <a:stretch>
            <a:fillRect/>
          </a:stretch>
        </p:blipFill>
        <p:spPr bwMode="auto">
          <a:xfrm>
            <a:off x="1571604" y="4000504"/>
            <a:ext cx="1761874" cy="11430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42852"/>
            <a:ext cx="8229600" cy="928694"/>
          </a:xfrm>
        </p:spPr>
        <p:txBody>
          <a:bodyPr/>
          <a:lstStyle/>
          <a:p>
            <a:r>
              <a:rPr lang="uk-UA" b="1" dirty="0" smtClean="0">
                <a:solidFill>
                  <a:srgbClr val="CC0099"/>
                </a:solidFill>
                <a:effectLst>
                  <a:outerShdw blurRad="38100" dist="38100" dir="2700000" algn="tl">
                    <a:srgbClr val="000000">
                      <a:alpha val="43137"/>
                    </a:srgbClr>
                  </a:outerShdw>
                </a:effectLst>
              </a:rPr>
              <a:t>Корисні рекомендації</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500034" y="1071546"/>
            <a:ext cx="8229600" cy="5000659"/>
          </a:xfrm>
        </p:spPr>
        <p:txBody>
          <a:bodyPr>
            <a:normAutofit/>
          </a:bodyPr>
          <a:lstStyle/>
          <a:p>
            <a:pPr algn="ctr"/>
            <a:r>
              <a:rPr lang="ru-RU" sz="2800" dirty="0" smtClean="0"/>
              <a:t>Іноді буває складно знайти спільну мову, домовитися про щось зі своїми рідними або однолітками. Якщо хочеш про щось домовитися або звертаєшся по допомогу, спробуй висловити своє прохання за такою схемою конструктивного чи ефективного спілкування: </a:t>
            </a:r>
          </a:p>
          <a:p>
            <a:pPr algn="just">
              <a:buNone/>
            </a:pPr>
            <a:r>
              <a:rPr lang="ru-RU" sz="2800" dirty="0" smtClean="0"/>
              <a:t>1) у чому саме полягає проблема, що тебе хвилює;</a:t>
            </a:r>
          </a:p>
          <a:p>
            <a:pPr lvl="0">
              <a:buNone/>
            </a:pPr>
            <a:r>
              <a:rPr lang="ru-RU" sz="2800" dirty="0" smtClean="0"/>
              <a:t>2) причини, чому вона виникла, інші дотичні обставини; </a:t>
            </a:r>
            <a:endParaRPr lang="uk-UA" sz="2600" dirty="0" smtClean="0"/>
          </a:p>
        </p:txBody>
      </p:sp>
      <p:sp>
        <p:nvSpPr>
          <p:cNvPr id="4" name="Нижний колонтитул 3"/>
          <p:cNvSpPr>
            <a:spLocks noGrp="1"/>
          </p:cNvSpPr>
          <p:nvPr>
            <p:ph type="ftr" sz="quarter" idx="11"/>
          </p:nvPr>
        </p:nvSpPr>
        <p:spPr>
          <a:xfrm>
            <a:off x="2786050" y="6356350"/>
            <a:ext cx="2895600" cy="365125"/>
          </a:xfrm>
        </p:spPr>
        <p:txBody>
          <a:bodyPr/>
          <a:lstStyle/>
          <a:p>
            <a:r>
              <a:rPr lang="ru-RU" smtClean="0"/>
              <a:t>© Скляренко О.А. 2024</a:t>
            </a:r>
            <a:endParaRPr lang="ru-RU"/>
          </a:p>
        </p:txBody>
      </p:sp>
      <p:pic>
        <p:nvPicPr>
          <p:cNvPr id="6146" name="Picture 2" descr="C:\Users\Ольга\Desktop\images__1_-removebg-preview (1).png"/>
          <p:cNvPicPr>
            <a:picLocks noChangeAspect="1" noChangeArrowheads="1"/>
          </p:cNvPicPr>
          <p:nvPr/>
        </p:nvPicPr>
        <p:blipFill>
          <a:blip r:embed="rId2"/>
          <a:srcRect l="53045" t="32136" r="15243" b="4158"/>
          <a:stretch>
            <a:fillRect/>
          </a:stretch>
        </p:blipFill>
        <p:spPr bwMode="auto">
          <a:xfrm>
            <a:off x="7946376" y="4714884"/>
            <a:ext cx="1197624" cy="2143116"/>
          </a:xfrm>
          <a:prstGeom prst="rect">
            <a:avLst/>
          </a:prstGeom>
          <a:noFill/>
        </p:spPr>
      </p:pic>
      <p:pic>
        <p:nvPicPr>
          <p:cNvPr id="9" name="Picture 2" descr="C:\Users\Ольга\Desktop\images__1_-removebg-preview (1).png"/>
          <p:cNvPicPr>
            <a:picLocks noChangeAspect="1" noChangeArrowheads="1"/>
          </p:cNvPicPr>
          <p:nvPr/>
        </p:nvPicPr>
        <p:blipFill>
          <a:blip r:embed="rId2"/>
          <a:srcRect l="17995" t="32136" r="50293" b="4158"/>
          <a:stretch>
            <a:fillRect/>
          </a:stretch>
        </p:blipFill>
        <p:spPr bwMode="auto">
          <a:xfrm>
            <a:off x="0" y="1928802"/>
            <a:ext cx="1357322" cy="242889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42852"/>
            <a:ext cx="8229600" cy="928694"/>
          </a:xfrm>
        </p:spPr>
        <p:txBody>
          <a:bodyPr/>
          <a:lstStyle/>
          <a:p>
            <a:r>
              <a:rPr lang="uk-UA" b="1" dirty="0" smtClean="0">
                <a:solidFill>
                  <a:srgbClr val="CC0099"/>
                </a:solidFill>
                <a:effectLst>
                  <a:outerShdw blurRad="38100" dist="38100" dir="2700000" algn="tl">
                    <a:srgbClr val="000000">
                      <a:alpha val="43137"/>
                    </a:srgbClr>
                  </a:outerShdw>
                </a:effectLst>
              </a:rPr>
              <a:t>Корисні рекомендації</a:t>
            </a:r>
            <a:endParaRPr lang="uk-UA"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500034" y="1000108"/>
            <a:ext cx="8229600" cy="3357586"/>
          </a:xfrm>
        </p:spPr>
        <p:txBody>
          <a:bodyPr>
            <a:normAutofit/>
          </a:bodyPr>
          <a:lstStyle/>
          <a:p>
            <a:pPr algn="just">
              <a:buNone/>
            </a:pPr>
            <a:r>
              <a:rPr lang="ru-RU" sz="2800" dirty="0" smtClean="0"/>
              <a:t>3) які шляхи її розв’язання ти сам І сама можеш запропонувати; </a:t>
            </a:r>
          </a:p>
          <a:p>
            <a:pPr algn="just">
              <a:buNone/>
            </a:pPr>
            <a:r>
              <a:rPr lang="ru-RU" sz="2800" dirty="0" smtClean="0"/>
              <a:t>4) як ти бачиш її можливе розв’язання або чим саме готовий/готова допомогти в її розв’язанні; </a:t>
            </a:r>
          </a:p>
          <a:p>
            <a:pPr algn="just">
              <a:buNone/>
            </a:pPr>
            <a:r>
              <a:rPr lang="ru-RU" sz="2800" dirty="0" smtClean="0"/>
              <a:t>5) чого саме ти очікуєш від іншої людини — дії, поради тощо.</a:t>
            </a:r>
            <a:endParaRPr lang="uk-UA" sz="2600" dirty="0" smtClean="0"/>
          </a:p>
        </p:txBody>
      </p:sp>
      <p:sp>
        <p:nvSpPr>
          <p:cNvPr id="4" name="Нижний колонтитул 3"/>
          <p:cNvSpPr>
            <a:spLocks noGrp="1"/>
          </p:cNvSpPr>
          <p:nvPr>
            <p:ph type="ftr" sz="quarter" idx="11"/>
          </p:nvPr>
        </p:nvSpPr>
        <p:spPr>
          <a:xfrm>
            <a:off x="2819408" y="6356350"/>
            <a:ext cx="2895600" cy="365125"/>
          </a:xfrm>
        </p:spPr>
        <p:txBody>
          <a:bodyPr/>
          <a:lstStyle/>
          <a:p>
            <a:r>
              <a:rPr lang="ru-RU" dirty="0" smtClean="0"/>
              <a:t>© Скляренко О.А. 2024</a:t>
            </a:r>
            <a:endParaRPr lang="ru-RU" dirty="0"/>
          </a:p>
        </p:txBody>
      </p:sp>
      <p:pic>
        <p:nvPicPr>
          <p:cNvPr id="7174" name="Picture 6" descr="C:\Users\Ольга\Desktop\images__1_-removebg-preview (4).png"/>
          <p:cNvPicPr>
            <a:picLocks noChangeAspect="1" noChangeArrowheads="1"/>
          </p:cNvPicPr>
          <p:nvPr/>
        </p:nvPicPr>
        <p:blipFill>
          <a:blip r:embed="rId2"/>
          <a:srcRect/>
          <a:stretch>
            <a:fillRect/>
          </a:stretch>
        </p:blipFill>
        <p:spPr bwMode="auto">
          <a:xfrm>
            <a:off x="2786050" y="3714752"/>
            <a:ext cx="3264166" cy="2467102"/>
          </a:xfrm>
          <a:prstGeom prst="rect">
            <a:avLst/>
          </a:prstGeom>
          <a:noFill/>
        </p:spPr>
      </p:pic>
      <p:pic>
        <p:nvPicPr>
          <p:cNvPr id="7172" name="Picture 4" descr="C:\Users\Ольга\Desktop\images__1_-removebg-preview (2).png"/>
          <p:cNvPicPr>
            <a:picLocks noChangeAspect="1" noChangeArrowheads="1"/>
          </p:cNvPicPr>
          <p:nvPr/>
        </p:nvPicPr>
        <p:blipFill>
          <a:blip r:embed="rId3"/>
          <a:srcRect b="8888"/>
          <a:stretch>
            <a:fillRect/>
          </a:stretch>
        </p:blipFill>
        <p:spPr bwMode="auto">
          <a:xfrm>
            <a:off x="5500694" y="3798843"/>
            <a:ext cx="3357586" cy="3059158"/>
          </a:xfrm>
          <a:prstGeom prst="rect">
            <a:avLst/>
          </a:prstGeom>
          <a:noFill/>
        </p:spPr>
      </p:pic>
      <p:pic>
        <p:nvPicPr>
          <p:cNvPr id="7173" name="Picture 5" descr="C:\Users\Ольга\Desktop\images__1_-removebg-preview (3).png"/>
          <p:cNvPicPr>
            <a:picLocks noChangeAspect="1" noChangeArrowheads="1"/>
          </p:cNvPicPr>
          <p:nvPr/>
        </p:nvPicPr>
        <p:blipFill>
          <a:blip r:embed="rId4"/>
          <a:srcRect b="6817"/>
          <a:stretch>
            <a:fillRect/>
          </a:stretch>
        </p:blipFill>
        <p:spPr bwMode="auto">
          <a:xfrm>
            <a:off x="-32" y="4056355"/>
            <a:ext cx="3143272" cy="280164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solidFill>
                  <a:srgbClr val="CC0099"/>
                </a:solidFill>
                <a:effectLst>
                  <a:outerShdw blurRad="38100" dist="38100" dir="2700000" algn="tl">
                    <a:srgbClr val="000000">
                      <a:alpha val="43137"/>
                    </a:srgbClr>
                  </a:outerShdw>
                </a:effectLst>
              </a:rPr>
              <a:t>Закріплення вивченого матеріалу</a:t>
            </a:r>
            <a:endParaRPr lang="ru-RU" b="1" dirty="0">
              <a:solidFill>
                <a:srgbClr val="CC0099"/>
              </a:solidFill>
              <a:effectLst>
                <a:outerShdw blurRad="38100" dist="38100" dir="2700000" algn="tl">
                  <a:srgbClr val="000000">
                    <a:alpha val="43137"/>
                  </a:srgbClr>
                </a:outerShdw>
              </a:effectLst>
            </a:endParaRPr>
          </a:p>
        </p:txBody>
      </p:sp>
      <p:sp>
        <p:nvSpPr>
          <p:cNvPr id="6" name="Содержимое 5"/>
          <p:cNvSpPr>
            <a:spLocks noGrp="1"/>
          </p:cNvSpPr>
          <p:nvPr>
            <p:ph idx="1"/>
          </p:nvPr>
        </p:nvSpPr>
        <p:spPr>
          <a:xfrm>
            <a:off x="457200" y="1600201"/>
            <a:ext cx="8229600" cy="2257428"/>
          </a:xfrm>
        </p:spPr>
        <p:txBody>
          <a:bodyPr/>
          <a:lstStyle/>
          <a:p>
            <a:pPr algn="ctr"/>
            <a:r>
              <a:rPr lang="uk-UA" dirty="0" smtClean="0"/>
              <a:t>Кросворд «Фраза»</a:t>
            </a:r>
          </a:p>
          <a:p>
            <a:pPr algn="ctr"/>
            <a:r>
              <a:rPr lang="en-US" dirty="0" smtClean="0">
                <a:hlinkClick r:id="rId2"/>
              </a:rPr>
              <a:t>https://learningapps.org/watch?v=pboz99o7c24</a:t>
            </a:r>
            <a:endParaRPr lang="uk-UA" dirty="0" smtClean="0"/>
          </a:p>
          <a:p>
            <a:pPr algn="ctr"/>
            <a:endParaRPr lang="uk-UA" dirty="0" smtClean="0"/>
          </a:p>
          <a:p>
            <a:pPr algn="ctr"/>
            <a:endParaRPr lang="uk-UA" dirty="0" smtClean="0"/>
          </a:p>
        </p:txBody>
      </p:sp>
      <p:pic>
        <p:nvPicPr>
          <p:cNvPr id="4" name="Picture 5" descr="721637218"/>
          <p:cNvPicPr>
            <a:picLocks noChangeAspect="1" noChangeArrowheads="1"/>
          </p:cNvPicPr>
          <p:nvPr/>
        </p:nvPicPr>
        <p:blipFill>
          <a:blip r:embed="rId3"/>
          <a:srcRect/>
          <a:stretch>
            <a:fillRect/>
          </a:stretch>
        </p:blipFill>
        <p:spPr bwMode="auto">
          <a:xfrm>
            <a:off x="6054725" y="3505200"/>
            <a:ext cx="1412875" cy="2843213"/>
          </a:xfrm>
          <a:prstGeom prst="rect">
            <a:avLst/>
          </a:prstGeom>
          <a:noFill/>
          <a:ln w="9525">
            <a:noFill/>
            <a:miter lim="800000"/>
            <a:headEnd/>
            <a:tailEnd/>
          </a:ln>
        </p:spPr>
      </p:pic>
      <p:pic>
        <p:nvPicPr>
          <p:cNvPr id="7" name="Picture 2" descr="C:\Users\Ольга\Desktop\1647018966_1-kartinkin-net-p-kartinki-uchenikov-dlya-prezentatsii-1.png"/>
          <p:cNvPicPr>
            <a:picLocks noChangeAspect="1" noChangeArrowheads="1"/>
          </p:cNvPicPr>
          <p:nvPr/>
        </p:nvPicPr>
        <p:blipFill>
          <a:blip r:embed="rId4" cstate="print"/>
          <a:srcRect/>
          <a:stretch>
            <a:fillRect/>
          </a:stretch>
        </p:blipFill>
        <p:spPr bwMode="auto">
          <a:xfrm flipH="1">
            <a:off x="714348" y="3031699"/>
            <a:ext cx="3643338" cy="3826301"/>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Ольга\Desktop\++++++.jpg"/>
          <p:cNvPicPr>
            <a:picLocks noChangeAspect="1" noChangeArrowheads="1"/>
          </p:cNvPicPr>
          <p:nvPr/>
        </p:nvPicPr>
        <p:blipFill>
          <a:blip r:embed="rId2"/>
          <a:srcRect b="40707"/>
          <a:stretch>
            <a:fillRect/>
          </a:stretch>
        </p:blipFill>
        <p:spPr bwMode="auto">
          <a:xfrm>
            <a:off x="0" y="0"/>
            <a:ext cx="9161580" cy="6858000"/>
          </a:xfrm>
          <a:prstGeom prst="rect">
            <a:avLst/>
          </a:prstGeom>
          <a:noFill/>
        </p:spPr>
      </p:pic>
      <p:sp>
        <p:nvSpPr>
          <p:cNvPr id="2" name="Заголовок 1"/>
          <p:cNvSpPr>
            <a:spLocks noGrp="1"/>
          </p:cNvSpPr>
          <p:nvPr>
            <p:ph type="ctrTitle"/>
          </p:nvPr>
        </p:nvSpPr>
        <p:spPr>
          <a:xfrm>
            <a:off x="2285984" y="0"/>
            <a:ext cx="5857916" cy="3143272"/>
          </a:xfrm>
        </p:spPr>
        <p:txBody>
          <a:bodyPr>
            <a:normAutofit/>
          </a:bodyPr>
          <a:lstStyle/>
          <a:p>
            <a:r>
              <a:rPr lang="uk-UA" sz="4000" b="1" dirty="0" smtClean="0">
                <a:solidFill>
                  <a:srgbClr val="CC0099"/>
                </a:solidFill>
                <a:effectLst>
                  <a:outerShdw blurRad="38100" dist="38100" dir="2700000" algn="tl">
                    <a:srgbClr val="000000">
                      <a:alpha val="43137"/>
                    </a:srgbClr>
                  </a:outerShdw>
                </a:effectLst>
              </a:rPr>
              <a:t>Тема уроку:</a:t>
            </a:r>
            <a:br>
              <a:rPr lang="uk-UA" sz="4000" b="1" dirty="0" smtClean="0">
                <a:solidFill>
                  <a:srgbClr val="CC0099"/>
                </a:solidFill>
                <a:effectLst>
                  <a:outerShdw blurRad="38100" dist="38100" dir="2700000" algn="tl">
                    <a:srgbClr val="000000">
                      <a:alpha val="43137"/>
                    </a:srgbClr>
                  </a:outerShdw>
                </a:effectLst>
              </a:rPr>
            </a:br>
            <a:r>
              <a:rPr lang="uk-UA" sz="4000" b="1" dirty="0" smtClean="0">
                <a:solidFill>
                  <a:srgbClr val="CC0099"/>
                </a:solidFill>
                <a:effectLst>
                  <a:outerShdw blurRad="38100" dist="38100" dir="2700000" algn="tl">
                    <a:srgbClr val="000000">
                      <a:alpha val="43137"/>
                    </a:srgbClr>
                  </a:outerShdw>
                </a:effectLst>
              </a:rPr>
              <a:t>Ненасильницьке спілкування</a:t>
            </a:r>
            <a:endParaRPr lang="ru-RU" sz="4000" b="1" dirty="0">
              <a:solidFill>
                <a:srgbClr val="CC0099"/>
              </a:solidFill>
              <a:effectLst>
                <a:outerShdw blurRad="38100" dist="38100" dir="2700000" algn="tl">
                  <a:srgbClr val="000000">
                    <a:alpha val="43137"/>
                  </a:srgbClr>
                </a:outerShdw>
              </a:effectLst>
            </a:endParaRPr>
          </a:p>
        </p:txBody>
      </p:sp>
      <p:sp>
        <p:nvSpPr>
          <p:cNvPr id="5" name="Нижний колонтитул 4"/>
          <p:cNvSpPr>
            <a:spLocks noGrp="1"/>
          </p:cNvSpPr>
          <p:nvPr>
            <p:ph type="ftr" sz="quarter" idx="11"/>
          </p:nvPr>
        </p:nvSpPr>
        <p:spPr>
          <a:xfrm>
            <a:off x="1928794" y="6421461"/>
            <a:ext cx="2895600" cy="365125"/>
          </a:xfrm>
        </p:spPr>
        <p:txBody>
          <a:bodyPr/>
          <a:lstStyle/>
          <a:p>
            <a:r>
              <a:rPr lang="ru-RU" dirty="0" smtClean="0"/>
              <a:t>© Скляренко О.А. 2024</a:t>
            </a:r>
            <a:endParaRPr lang="ru-RU" dirty="0"/>
          </a:p>
        </p:txBody>
      </p:sp>
      <p:pic>
        <p:nvPicPr>
          <p:cNvPr id="6" name="Picture 2" descr="C:\Users\Ольга\Desktop\free-png.ru-60-340x316.png"/>
          <p:cNvPicPr>
            <a:picLocks noChangeAspect="1" noChangeArrowheads="1"/>
          </p:cNvPicPr>
          <p:nvPr/>
        </p:nvPicPr>
        <p:blipFill>
          <a:blip r:embed="rId3"/>
          <a:srcRect r="14896"/>
          <a:stretch>
            <a:fillRect/>
          </a:stretch>
        </p:blipFill>
        <p:spPr bwMode="auto">
          <a:xfrm>
            <a:off x="5357818" y="2723111"/>
            <a:ext cx="3786214" cy="4134889"/>
          </a:xfrm>
          <a:prstGeom prst="rect">
            <a:avLst/>
          </a:prstGeom>
          <a:noFill/>
        </p:spPr>
      </p:pic>
      <p:pic>
        <p:nvPicPr>
          <p:cNvPr id="4" name="Picture 2" descr="C:\Users\Ольга\Desktop\Картинки КД\free-png.ru-129.png"/>
          <p:cNvPicPr>
            <a:picLocks noChangeAspect="1" noChangeArrowheads="1"/>
          </p:cNvPicPr>
          <p:nvPr/>
        </p:nvPicPr>
        <p:blipFill>
          <a:blip r:embed="rId4" cstate="print"/>
          <a:srcRect/>
          <a:stretch>
            <a:fillRect/>
          </a:stretch>
        </p:blipFill>
        <p:spPr bwMode="auto">
          <a:xfrm>
            <a:off x="4929190" y="6429396"/>
            <a:ext cx="616693" cy="43177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685828" y="116633"/>
            <a:ext cx="7886700" cy="954914"/>
          </a:xfrm>
          <a:noFill/>
        </p:spPr>
        <p:txBody>
          <a:bodyPr>
            <a:noAutofit/>
          </a:bodyPr>
          <a:lstStyle/>
          <a:p>
            <a:pPr algn="ctr" fontAlgn="auto">
              <a:spcAft>
                <a:spcPts val="0"/>
              </a:spcAft>
              <a:defRPr/>
            </a:pPr>
            <a:r>
              <a:rPr lang="uk-UA" sz="4400" b="1" i="1" dirty="0" smtClean="0">
                <a:ln w="6600">
                  <a:solidFill>
                    <a:schemeClr val="accent2"/>
                  </a:solidFill>
                  <a:prstDash val="solid"/>
                </a:ln>
                <a:solidFill>
                  <a:srgbClr val="CC0099"/>
                </a:solidFill>
                <a:effectLst>
                  <a:outerShdw dist="38100" dir="2700000" algn="tl" rotWithShape="0">
                    <a:schemeClr val="accent2"/>
                  </a:outerShdw>
                </a:effectLst>
                <a:latin typeface="+mn-lt"/>
              </a:rPr>
              <a:t>Дошка настрою</a:t>
            </a:r>
            <a:endParaRPr lang="ru-RU" sz="4400" b="1" i="1" dirty="0">
              <a:ln w="6600">
                <a:solidFill>
                  <a:schemeClr val="accent2"/>
                </a:solidFill>
                <a:prstDash val="solid"/>
              </a:ln>
              <a:solidFill>
                <a:srgbClr val="CC0099"/>
              </a:solidFill>
              <a:effectLst>
                <a:outerShdw dist="38100" dir="2700000" algn="tl" rotWithShape="0">
                  <a:schemeClr val="accent2"/>
                </a:outerShdw>
              </a:effectLst>
              <a:latin typeface="+mn-lt"/>
            </a:endParaRPr>
          </a:p>
        </p:txBody>
      </p:sp>
      <p:pic>
        <p:nvPicPr>
          <p:cNvPr id="1026" name="Picture 2" descr="C:\Users\Ольга\Desktop\free-png.ru-38.png"/>
          <p:cNvPicPr>
            <a:picLocks noChangeAspect="1" noChangeArrowheads="1"/>
          </p:cNvPicPr>
          <p:nvPr/>
        </p:nvPicPr>
        <p:blipFill>
          <a:blip r:embed="rId2" cstate="print"/>
          <a:srcRect/>
          <a:stretch>
            <a:fillRect/>
          </a:stretch>
        </p:blipFill>
        <p:spPr bwMode="auto">
          <a:xfrm>
            <a:off x="1357290" y="785794"/>
            <a:ext cx="6215106" cy="5914479"/>
          </a:xfrm>
          <a:prstGeom prst="rect">
            <a:avLst/>
          </a:prstGeom>
          <a:noFill/>
        </p:spPr>
      </p:pic>
      <p:pic>
        <p:nvPicPr>
          <p:cNvPr id="8195" name="Picture 3" descr="C:\Users\Ольга\Desktop\букви\_005_yapfiles.ru.png"/>
          <p:cNvPicPr>
            <a:picLocks noChangeAspect="1" noChangeArrowheads="1"/>
          </p:cNvPicPr>
          <p:nvPr/>
        </p:nvPicPr>
        <p:blipFill>
          <a:blip r:embed="rId3" cstate="print"/>
          <a:srcRect l="13298" r="4521"/>
          <a:stretch>
            <a:fillRect/>
          </a:stretch>
        </p:blipFill>
        <p:spPr bwMode="auto">
          <a:xfrm>
            <a:off x="4643438" y="2714620"/>
            <a:ext cx="2579845" cy="1643074"/>
          </a:xfrm>
          <a:prstGeom prst="rect">
            <a:avLst/>
          </a:prstGeom>
          <a:noFill/>
        </p:spPr>
      </p:pic>
      <p:pic>
        <p:nvPicPr>
          <p:cNvPr id="8196" name="Picture 4" descr="C:\Users\Ольга\Desktop\1645708339_15-kartinkin-net-p-krasivie-kartinki-smailiki-16.png"/>
          <p:cNvPicPr>
            <a:picLocks noChangeAspect="1" noChangeArrowheads="1"/>
          </p:cNvPicPr>
          <p:nvPr/>
        </p:nvPicPr>
        <p:blipFill>
          <a:blip r:embed="rId4" cstate="print"/>
          <a:srcRect/>
          <a:stretch>
            <a:fillRect/>
          </a:stretch>
        </p:blipFill>
        <p:spPr bwMode="auto">
          <a:xfrm>
            <a:off x="5072066" y="4500570"/>
            <a:ext cx="1571636" cy="1571636"/>
          </a:xfrm>
          <a:prstGeom prst="rect">
            <a:avLst/>
          </a:prstGeom>
          <a:noFill/>
        </p:spPr>
      </p:pic>
      <p:pic>
        <p:nvPicPr>
          <p:cNvPr id="8197" name="Picture 5" descr="C:\Users\Ольга\Desktop\1576643035_1-8.png"/>
          <p:cNvPicPr>
            <a:picLocks noChangeAspect="1" noChangeArrowheads="1"/>
          </p:cNvPicPr>
          <p:nvPr/>
        </p:nvPicPr>
        <p:blipFill>
          <a:blip r:embed="rId5" cstate="print"/>
          <a:srcRect/>
          <a:stretch>
            <a:fillRect/>
          </a:stretch>
        </p:blipFill>
        <p:spPr bwMode="auto">
          <a:xfrm>
            <a:off x="2643174" y="4714884"/>
            <a:ext cx="1571636" cy="1571636"/>
          </a:xfrm>
          <a:prstGeom prst="rect">
            <a:avLst/>
          </a:prstGeom>
          <a:noFill/>
        </p:spPr>
      </p:pic>
      <p:pic>
        <p:nvPicPr>
          <p:cNvPr id="8198" name="Picture 6" descr="C:\Users\Ольга\Desktop\1647724840_3-amiel-club-p-super-smailiki-kartinki-3.png"/>
          <p:cNvPicPr>
            <a:picLocks noChangeAspect="1" noChangeArrowheads="1"/>
          </p:cNvPicPr>
          <p:nvPr/>
        </p:nvPicPr>
        <p:blipFill>
          <a:blip r:embed="rId6" cstate="print"/>
          <a:srcRect/>
          <a:stretch>
            <a:fillRect/>
          </a:stretch>
        </p:blipFill>
        <p:spPr bwMode="auto">
          <a:xfrm>
            <a:off x="1785918" y="2500306"/>
            <a:ext cx="2974813" cy="2357454"/>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Ольга\Desktop\1642499775_36-abrakadabra-fun-p-klipart-na-prozrachnom-fone-shkola-uchenik-61.png"/>
          <p:cNvPicPr>
            <a:picLocks noChangeAspect="1" noChangeArrowheads="1"/>
          </p:cNvPicPr>
          <p:nvPr/>
        </p:nvPicPr>
        <p:blipFill>
          <a:blip r:embed="rId2"/>
          <a:srcRect t="51983"/>
          <a:stretch>
            <a:fillRect/>
          </a:stretch>
        </p:blipFill>
        <p:spPr bwMode="auto">
          <a:xfrm>
            <a:off x="0" y="3532936"/>
            <a:ext cx="9144000" cy="3325066"/>
          </a:xfrm>
          <a:prstGeom prst="rect">
            <a:avLst/>
          </a:prstGeom>
          <a:noFill/>
        </p:spPr>
      </p:pic>
      <p:sp>
        <p:nvSpPr>
          <p:cNvPr id="2" name="Заголовок 1"/>
          <p:cNvSpPr>
            <a:spLocks noGrp="1"/>
          </p:cNvSpPr>
          <p:nvPr>
            <p:ph type="title"/>
          </p:nvPr>
        </p:nvSpPr>
        <p:spPr/>
        <p:txBody>
          <a:bodyPr/>
          <a:lstStyle/>
          <a:p>
            <a:r>
              <a:rPr lang="uk-UA" b="1" dirty="0" smtClean="0">
                <a:solidFill>
                  <a:srgbClr val="CC0099"/>
                </a:solidFill>
                <a:effectLst>
                  <a:outerShdw blurRad="38100" dist="38100" dir="2700000" algn="tl">
                    <a:srgbClr val="000000">
                      <a:alpha val="43137"/>
                    </a:srgbClr>
                  </a:outerShdw>
                </a:effectLst>
              </a:rPr>
              <a:t>Домашня робота</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600201"/>
            <a:ext cx="8229600" cy="1543048"/>
          </a:xfrm>
        </p:spPr>
        <p:txBody>
          <a:bodyPr>
            <a:normAutofit lnSpcReduction="10000"/>
          </a:bodyPr>
          <a:lstStyle/>
          <a:p>
            <a:pPr lvl="0" algn="ctr"/>
            <a:r>
              <a:rPr lang="uk-UA" dirty="0" smtClean="0"/>
              <a:t>Створити постер на теми мирного співжиття в колективі/спільноті/громаді.</a:t>
            </a:r>
            <a:endParaRPr lang="ru-RU" dirty="0"/>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solidFill>
                  <a:srgbClr val="CC0099"/>
                </a:solidFill>
                <a:effectLst>
                  <a:outerShdw blurRad="38100" dist="38100" dir="2700000" algn="tl">
                    <a:srgbClr val="000000">
                      <a:alpha val="43137"/>
                    </a:srgbClr>
                  </a:outerShdw>
                </a:effectLst>
              </a:rPr>
              <a:t>Джерела </a:t>
            </a:r>
            <a:r>
              <a:rPr lang="uk-UA" b="1" smtClean="0">
                <a:solidFill>
                  <a:srgbClr val="CC0099"/>
                </a:solidFill>
                <a:effectLst>
                  <a:outerShdw blurRad="38100" dist="38100" dir="2700000" algn="tl">
                    <a:srgbClr val="000000">
                      <a:alpha val="43137"/>
                    </a:srgbClr>
                  </a:outerShdw>
                </a:effectLst>
              </a:rPr>
              <a:t>та література</a:t>
            </a:r>
            <a:endParaRPr lang="ru-RU" b="1">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600200"/>
            <a:ext cx="8472518" cy="4525963"/>
          </a:xfrm>
        </p:spPr>
        <p:txBody>
          <a:bodyPr>
            <a:normAutofit fontScale="55000" lnSpcReduction="20000"/>
          </a:bodyPr>
          <a:lstStyle/>
          <a:p>
            <a:r>
              <a:rPr lang="en-US" sz="4200" dirty="0" smtClean="0">
                <a:hlinkClick r:id="rId2"/>
              </a:rPr>
              <a:t>https://www.calameo.com/read/006191963d289874a374e</a:t>
            </a:r>
            <a:endParaRPr lang="uk-UA" sz="4200" dirty="0" smtClean="0">
              <a:hlinkClick r:id="rId2"/>
            </a:endParaRPr>
          </a:p>
          <a:p>
            <a:r>
              <a:rPr lang="en-US" sz="4200" dirty="0" smtClean="0">
                <a:hlinkClick r:id="rId2"/>
              </a:rPr>
              <a:t>https://ua.izzi.digital/DOS/308410/352660.html</a:t>
            </a:r>
            <a:endParaRPr lang="uk-UA" sz="4200" dirty="0" smtClean="0">
              <a:hlinkClick r:id="rId2"/>
            </a:endParaRPr>
          </a:p>
          <a:p>
            <a:r>
              <a:rPr lang="en-US" sz="4200" dirty="0" smtClean="0">
                <a:hlinkClick r:id="rId3"/>
              </a:rPr>
              <a:t>https://kdukraine.com/app/uploads/2023/07/zbirka_new.pdf</a:t>
            </a:r>
            <a:endParaRPr lang="uk-UA" sz="4200" dirty="0" smtClean="0"/>
          </a:p>
          <a:p>
            <a:r>
              <a:rPr lang="en-US" sz="4200" dirty="0" smtClean="0">
                <a:hlinkClick r:id="rId4"/>
              </a:rPr>
              <a:t>https://uk.wikipedia.org/wiki/%D0%9D%D0%B5%D0%BD%D0%B0%D1%81%D0%B8%D0%BB%D1%8C%D0%BD%D0%B8%D1%86%D1%8C%D0%BA%D0%B5_%D1%81%D0%BF%D1%96%D0%BB%D0%BA%D1%83%D0%B2%D0%B0%D0%BD%D0%BD%D1%8F</a:t>
            </a:r>
            <a:endParaRPr lang="uk-UA" sz="4200" dirty="0" smtClean="0"/>
          </a:p>
          <a:p>
            <a:r>
              <a:rPr lang="uk-UA" sz="4200" dirty="0" smtClean="0"/>
              <a:t>Культура добросусідства : підручн. для 6 класу  закладів загальної середньої освіти / М. Араджионі, Л. Гретченко, О. Козорог, Н. Лебідь, В. Потапова., І. Унгурян, З. Філончук – К. : Видавничий дім «Основа», 2023. – 143 с. : іл.  </a:t>
            </a:r>
          </a:p>
          <a:p>
            <a:pPr>
              <a:buNone/>
            </a:pPr>
            <a:endParaRPr lang="uk-UA" dirty="0" smtClean="0"/>
          </a:p>
          <a:p>
            <a:endParaRPr lang="ru-RU" dirty="0"/>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Ольга\Desktop\free-png.ru-51 (1).png"/>
          <p:cNvPicPr>
            <a:picLocks noChangeAspect="1" noChangeArrowheads="1"/>
          </p:cNvPicPr>
          <p:nvPr/>
        </p:nvPicPr>
        <p:blipFill>
          <a:blip r:embed="rId2"/>
          <a:srcRect/>
          <a:stretch>
            <a:fillRect/>
          </a:stretch>
        </p:blipFill>
        <p:spPr bwMode="auto">
          <a:xfrm>
            <a:off x="652601" y="1163589"/>
            <a:ext cx="7848489" cy="5480121"/>
          </a:xfrm>
          <a:prstGeom prst="rect">
            <a:avLst/>
          </a:prstGeom>
          <a:noFill/>
        </p:spPr>
      </p:pic>
      <p:sp>
        <p:nvSpPr>
          <p:cNvPr id="2" name="Заголовок 1"/>
          <p:cNvSpPr>
            <a:spLocks noGrp="1"/>
          </p:cNvSpPr>
          <p:nvPr>
            <p:ph type="title"/>
          </p:nvPr>
        </p:nvSpPr>
        <p:spPr>
          <a:xfrm>
            <a:off x="457200" y="274638"/>
            <a:ext cx="8229600" cy="1011222"/>
          </a:xfrm>
        </p:spPr>
        <p:txBody>
          <a:bodyPr/>
          <a:lstStyle/>
          <a:p>
            <a:r>
              <a:rPr lang="uk-UA" b="1" dirty="0" smtClean="0">
                <a:solidFill>
                  <a:srgbClr val="CC0099"/>
                </a:solidFill>
                <a:effectLst>
                  <a:outerShdw blurRad="38100" dist="38100" dir="2700000" algn="tl">
                    <a:srgbClr val="000000">
                      <a:alpha val="43137"/>
                    </a:srgbClr>
                  </a:outerShdw>
                </a:effectLst>
              </a:rPr>
              <a:t>Мотивація до навчання</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1643042" y="4000504"/>
            <a:ext cx="6500858" cy="2125659"/>
          </a:xfrm>
        </p:spPr>
        <p:txBody>
          <a:bodyPr>
            <a:normAutofit fontScale="92500" lnSpcReduction="10000"/>
          </a:bodyPr>
          <a:lstStyle/>
          <a:p>
            <a:pPr algn="ctr"/>
            <a:r>
              <a:rPr lang="ru-RU" sz="3600" dirty="0" smtClean="0"/>
              <a:t>Пригадай, що ти вже знаєш за цією темою. </a:t>
            </a:r>
          </a:p>
          <a:p>
            <a:pPr algn="ctr"/>
            <a:r>
              <a:rPr lang="ru-RU" sz="3600" dirty="0" smtClean="0"/>
              <a:t>Чого саме ви очікуєте від </a:t>
            </a:r>
          </a:p>
          <a:p>
            <a:pPr algn="ctr">
              <a:buNone/>
            </a:pPr>
            <a:r>
              <a:rPr lang="ru-RU" sz="3600" dirty="0" smtClean="0"/>
              <a:t>  цього уроку?</a:t>
            </a:r>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 y="71414"/>
            <a:ext cx="9144032" cy="1143000"/>
          </a:xfrm>
        </p:spPr>
        <p:txBody>
          <a:bodyPr/>
          <a:lstStyle/>
          <a:p>
            <a:r>
              <a:rPr lang="uk-UA" b="1" dirty="0" smtClean="0">
                <a:solidFill>
                  <a:srgbClr val="CC0099"/>
                </a:solidFill>
                <a:effectLst>
                  <a:outerShdw blurRad="38100" dist="38100" dir="2700000" algn="tl">
                    <a:srgbClr val="C0C0C0"/>
                  </a:outerShdw>
                </a:effectLst>
              </a:rPr>
              <a:t>«</a:t>
            </a:r>
            <a:r>
              <a:rPr lang="uk-UA" b="1" dirty="0" smtClean="0">
                <a:solidFill>
                  <a:srgbClr val="CC0099"/>
                </a:solidFill>
                <a:effectLst>
                  <a:outerShdw blurRad="38100" dist="38100" dir="2700000" algn="tl">
                    <a:srgbClr val="000000">
                      <a:alpha val="43137"/>
                    </a:srgbClr>
                  </a:outerShdw>
                </a:effectLst>
              </a:rPr>
              <a:t>Асоціації</a:t>
            </a:r>
            <a:r>
              <a:rPr lang="uk-UA" b="1" dirty="0" smtClean="0">
                <a:solidFill>
                  <a:srgbClr val="CC0099"/>
                </a:solidFill>
                <a:effectLst>
                  <a:outerShdw blurRad="38100" dist="38100" dir="2700000" algn="tl">
                    <a:srgbClr val="C0C0C0"/>
                  </a:outerShdw>
                </a:effectLst>
              </a:rPr>
              <a:t>»</a:t>
            </a:r>
            <a:endParaRPr lang="uk-UA" b="1" dirty="0">
              <a:solidFill>
                <a:srgbClr val="CC0099"/>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a:xfrm>
            <a:off x="6786578" y="6492875"/>
            <a:ext cx="2357422" cy="365125"/>
          </a:xfrm>
        </p:spPr>
        <p:txBody>
          <a:bodyPr/>
          <a:lstStyle/>
          <a:p>
            <a:r>
              <a:rPr lang="ru-RU" dirty="0" smtClean="0"/>
              <a:t>© Скляренко О.А. 2024</a:t>
            </a:r>
            <a:endParaRPr lang="ru-RU" dirty="0"/>
          </a:p>
        </p:txBody>
      </p:sp>
      <p:pic>
        <p:nvPicPr>
          <p:cNvPr id="2050" name="Picture 2" descr="C:\Users\Ольга\Desktop\Word_Art-removebg-preview.png"/>
          <p:cNvPicPr>
            <a:picLocks noChangeAspect="1" noChangeArrowheads="1"/>
          </p:cNvPicPr>
          <p:nvPr/>
        </p:nvPicPr>
        <p:blipFill>
          <a:blip r:embed="rId2"/>
          <a:srcRect/>
          <a:stretch>
            <a:fillRect/>
          </a:stretch>
        </p:blipFill>
        <p:spPr bwMode="auto">
          <a:xfrm>
            <a:off x="1785919" y="920542"/>
            <a:ext cx="7358082" cy="5937458"/>
          </a:xfrm>
          <a:prstGeom prst="rect">
            <a:avLst/>
          </a:prstGeom>
          <a:noFill/>
        </p:spPr>
      </p:pic>
      <p:pic>
        <p:nvPicPr>
          <p:cNvPr id="2051" name="Picture 3" descr="C:\Users\User\Desktop\17844908466b614e00320707a3fec4cb-removebg-preview.png"/>
          <p:cNvPicPr>
            <a:picLocks noChangeAspect="1" noChangeArrowheads="1"/>
          </p:cNvPicPr>
          <p:nvPr/>
        </p:nvPicPr>
        <p:blipFill>
          <a:blip r:embed="rId3"/>
          <a:srcRect/>
          <a:stretch>
            <a:fillRect/>
          </a:stretch>
        </p:blipFill>
        <p:spPr bwMode="auto">
          <a:xfrm>
            <a:off x="0" y="4500570"/>
            <a:ext cx="3119432" cy="235743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lstStyle/>
          <a:p>
            <a:r>
              <a:rPr lang="uk-UA" b="1" dirty="0" smtClean="0">
                <a:solidFill>
                  <a:srgbClr val="CC0099"/>
                </a:solidFill>
                <a:effectLst>
                  <a:outerShdw blurRad="38100" dist="38100" dir="2700000" algn="tl">
                    <a:srgbClr val="000000">
                      <a:alpha val="43137"/>
                    </a:srgbClr>
                  </a:outerShdw>
                </a:effectLst>
              </a:rPr>
              <a:t>Групове заняття</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142984"/>
            <a:ext cx="8229600" cy="2971808"/>
          </a:xfrm>
        </p:spPr>
        <p:txBody>
          <a:bodyPr>
            <a:normAutofit/>
          </a:bodyPr>
          <a:lstStyle/>
          <a:p>
            <a:pPr algn="ctr"/>
            <a:r>
              <a:rPr lang="ru-RU" sz="2700" b="1" i="1" dirty="0" smtClean="0">
                <a:solidFill>
                  <a:srgbClr val="FF0000"/>
                </a:solidFill>
              </a:rPr>
              <a:t>Завдання: </a:t>
            </a:r>
            <a:r>
              <a:rPr lang="ru-RU" sz="2700" dirty="0" smtClean="0"/>
              <a:t>всім разом треба заплющеними очима створювати в просторі за допомогою своїх тіл геометричні фігури. </a:t>
            </a:r>
          </a:p>
          <a:p>
            <a:pPr marL="514350" indent="-514350">
              <a:buAutoNum type="arabicPeriod"/>
            </a:pPr>
            <a:r>
              <a:rPr lang="ru-RU" sz="2700" dirty="0" smtClean="0"/>
              <a:t>Заплющіть очі та вибудуйте квадрат (у квадраті мають стояти всі учні класу).</a:t>
            </a:r>
          </a:p>
          <a:p>
            <a:pPr marL="514350" indent="-514350">
              <a:buAutoNum type="arabicPeriod"/>
            </a:pPr>
            <a:r>
              <a:rPr lang="ru-RU" sz="2700" dirty="0" smtClean="0"/>
              <a:t>Вибудуйте коло.</a:t>
            </a:r>
            <a:endParaRPr lang="ru-RU" sz="2700" dirty="0"/>
          </a:p>
        </p:txBody>
      </p:sp>
      <p:sp>
        <p:nvSpPr>
          <p:cNvPr id="4" name="Нижний колонтитул 3"/>
          <p:cNvSpPr>
            <a:spLocks noGrp="1"/>
          </p:cNvSpPr>
          <p:nvPr>
            <p:ph type="ftr" sz="quarter" idx="11"/>
          </p:nvPr>
        </p:nvSpPr>
        <p:spPr>
          <a:xfrm>
            <a:off x="0" y="6492875"/>
            <a:ext cx="1857356" cy="365125"/>
          </a:xfrm>
        </p:spPr>
        <p:txBody>
          <a:bodyPr/>
          <a:lstStyle/>
          <a:p>
            <a:r>
              <a:rPr lang="ru-RU" dirty="0" smtClean="0"/>
              <a:t>© Скляренко О.А. 2024</a:t>
            </a:r>
            <a:endParaRPr lang="ru-RU" dirty="0"/>
          </a:p>
        </p:txBody>
      </p:sp>
      <p:pic>
        <p:nvPicPr>
          <p:cNvPr id="1028" name="Picture 4" descr="C:\Users\Ольга\Desktop\008.png"/>
          <p:cNvPicPr>
            <a:picLocks noChangeAspect="1" noChangeArrowheads="1"/>
          </p:cNvPicPr>
          <p:nvPr/>
        </p:nvPicPr>
        <p:blipFill>
          <a:blip r:embed="rId2" cstate="print"/>
          <a:srcRect/>
          <a:stretch>
            <a:fillRect/>
          </a:stretch>
        </p:blipFill>
        <p:spPr bwMode="auto">
          <a:xfrm>
            <a:off x="7292915" y="2928934"/>
            <a:ext cx="1851085" cy="1881184"/>
          </a:xfrm>
          <a:prstGeom prst="rect">
            <a:avLst/>
          </a:prstGeom>
          <a:noFill/>
        </p:spPr>
      </p:pic>
      <p:pic>
        <p:nvPicPr>
          <p:cNvPr id="1027" name="Picture 3" descr="C:\Users\Ольга\Desktop\1653687638_1-kartinkof-club-p-veselie-deti-kartinki-na-prozrachnom-fone-1.png"/>
          <p:cNvPicPr>
            <a:picLocks noChangeAspect="1" noChangeArrowheads="1"/>
          </p:cNvPicPr>
          <p:nvPr/>
        </p:nvPicPr>
        <p:blipFill>
          <a:blip r:embed="rId3" cstate="print"/>
          <a:srcRect/>
          <a:stretch>
            <a:fillRect/>
          </a:stretch>
        </p:blipFill>
        <p:spPr bwMode="auto">
          <a:xfrm>
            <a:off x="2428916" y="3786190"/>
            <a:ext cx="5286356" cy="2995375"/>
          </a:xfrm>
          <a:prstGeom prst="rect">
            <a:avLst/>
          </a:prstGeom>
          <a:noFill/>
        </p:spPr>
      </p:pic>
      <p:pic>
        <p:nvPicPr>
          <p:cNvPr id="1030" name="Picture 6" descr="C:\Users\Ольга\Desktop\nush27-removebg-preview.png"/>
          <p:cNvPicPr>
            <a:picLocks noChangeAspect="1" noChangeArrowheads="1"/>
          </p:cNvPicPr>
          <p:nvPr/>
        </p:nvPicPr>
        <p:blipFill>
          <a:blip r:embed="rId4"/>
          <a:srcRect t="46987"/>
          <a:stretch>
            <a:fillRect/>
          </a:stretch>
        </p:blipFill>
        <p:spPr bwMode="auto">
          <a:xfrm>
            <a:off x="0" y="4143380"/>
            <a:ext cx="2606902" cy="17494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939784"/>
          </a:xfrm>
        </p:spPr>
        <p:txBody>
          <a:bodyPr/>
          <a:lstStyle/>
          <a:p>
            <a:r>
              <a:rPr lang="uk-UA" b="1" dirty="0" smtClean="0">
                <a:solidFill>
                  <a:srgbClr val="CC0099"/>
                </a:solidFill>
                <a:effectLst>
                  <a:outerShdw blurRad="38100" dist="38100" dir="2700000" algn="tl">
                    <a:srgbClr val="000000">
                      <a:alpha val="43137"/>
                    </a:srgbClr>
                  </a:outerShdw>
                </a:effectLst>
              </a:rPr>
              <a:t>Обговорення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000108"/>
            <a:ext cx="8229600" cy="2643206"/>
          </a:xfrm>
        </p:spPr>
        <p:txBody>
          <a:bodyPr>
            <a:normAutofit fontScale="92500" lnSpcReduction="20000"/>
          </a:bodyPr>
          <a:lstStyle/>
          <a:p>
            <a:r>
              <a:rPr lang="ru-RU" sz="2800" dirty="0" smtClean="0"/>
              <a:t>Що ви відчували під час вправи?  </a:t>
            </a:r>
          </a:p>
          <a:p>
            <a:r>
              <a:rPr lang="ru-RU" sz="2800" dirty="0" smtClean="0"/>
              <a:t>Що вам допомагало/заважало виконувати вправу ефективно?  </a:t>
            </a:r>
          </a:p>
          <a:p>
            <a:r>
              <a:rPr lang="ru-RU" sz="2800" dirty="0" smtClean="0"/>
              <a:t>Що допомагало/заважало комунікації? </a:t>
            </a:r>
          </a:p>
          <a:p>
            <a:r>
              <a:rPr lang="ru-RU" sz="2800" dirty="0" smtClean="0"/>
              <a:t>Чи відчували ви тиск на себе з боку інших під час виконання вправи? Якщо так, то в чому він виявлявся? </a:t>
            </a:r>
            <a:endParaRPr lang="ru-RU" sz="2800" dirty="0"/>
          </a:p>
        </p:txBody>
      </p:sp>
      <p:sp>
        <p:nvSpPr>
          <p:cNvPr id="4" name="Нижний колонтитул 3"/>
          <p:cNvSpPr>
            <a:spLocks noGrp="1"/>
          </p:cNvSpPr>
          <p:nvPr>
            <p:ph type="ftr" sz="quarter" idx="11"/>
          </p:nvPr>
        </p:nvSpPr>
        <p:spPr>
          <a:xfrm>
            <a:off x="6248400" y="6492875"/>
            <a:ext cx="2895600" cy="365125"/>
          </a:xfrm>
        </p:spPr>
        <p:txBody>
          <a:bodyPr/>
          <a:lstStyle/>
          <a:p>
            <a:r>
              <a:rPr lang="ru-RU" dirty="0" smtClean="0"/>
              <a:t>© Скляренко О.А. 2024</a:t>
            </a:r>
            <a:endParaRPr lang="ru-RU" dirty="0"/>
          </a:p>
        </p:txBody>
      </p:sp>
      <p:pic>
        <p:nvPicPr>
          <p:cNvPr id="2051" name="Picture 3" descr="C:\Users\Ольга\Desktop\images-removebg-preview (1).png"/>
          <p:cNvPicPr>
            <a:picLocks noChangeAspect="1" noChangeArrowheads="1"/>
          </p:cNvPicPr>
          <p:nvPr/>
        </p:nvPicPr>
        <p:blipFill>
          <a:blip r:embed="rId2"/>
          <a:srcRect b="4135"/>
          <a:stretch>
            <a:fillRect/>
          </a:stretch>
        </p:blipFill>
        <p:spPr bwMode="auto">
          <a:xfrm>
            <a:off x="500034" y="3546120"/>
            <a:ext cx="5738032" cy="3311880"/>
          </a:xfrm>
          <a:prstGeom prst="rect">
            <a:avLst/>
          </a:prstGeom>
          <a:noFill/>
        </p:spPr>
      </p:pic>
      <p:pic>
        <p:nvPicPr>
          <p:cNvPr id="2052" name="Picture 4" descr="C:\Users\Ольга\Desktop\Без_названия-removebg-preview (1).png"/>
          <p:cNvPicPr>
            <a:picLocks noChangeAspect="1" noChangeArrowheads="1"/>
          </p:cNvPicPr>
          <p:nvPr/>
        </p:nvPicPr>
        <p:blipFill>
          <a:blip r:embed="rId3"/>
          <a:srcRect/>
          <a:stretch>
            <a:fillRect/>
          </a:stretch>
        </p:blipFill>
        <p:spPr bwMode="auto">
          <a:xfrm>
            <a:off x="8034342" y="0"/>
            <a:ext cx="1109658" cy="1646395"/>
          </a:xfrm>
          <a:prstGeom prst="rect">
            <a:avLst/>
          </a:prstGeom>
          <a:noFill/>
        </p:spPr>
      </p:pic>
      <p:pic>
        <p:nvPicPr>
          <p:cNvPr id="2053" name="Picture 5" descr="C:\Users\Ольга\Desktop\d_YdfjnZhKyJdO-removebg-preview.png"/>
          <p:cNvPicPr>
            <a:picLocks noChangeAspect="1" noChangeArrowheads="1"/>
          </p:cNvPicPr>
          <p:nvPr/>
        </p:nvPicPr>
        <p:blipFill>
          <a:blip r:embed="rId4"/>
          <a:srcRect/>
          <a:stretch>
            <a:fillRect/>
          </a:stretch>
        </p:blipFill>
        <p:spPr bwMode="auto">
          <a:xfrm>
            <a:off x="6357950" y="3442620"/>
            <a:ext cx="2786050" cy="25207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5918" y="71414"/>
            <a:ext cx="6929486" cy="857256"/>
          </a:xfrm>
        </p:spPr>
        <p:txBody>
          <a:bodyPr>
            <a:normAutofit/>
          </a:bodyPr>
          <a:lstStyle/>
          <a:p>
            <a:pPr lvl="0"/>
            <a:r>
              <a:rPr lang="uk-UA" b="1" dirty="0" smtClean="0">
                <a:solidFill>
                  <a:srgbClr val="CC0099"/>
                </a:solidFill>
                <a:effectLst>
                  <a:outerShdw blurRad="38100" dist="38100" dir="2700000" algn="tl">
                    <a:srgbClr val="000000">
                      <a:alpha val="43137"/>
                    </a:srgbClr>
                  </a:outerShdw>
                </a:effectLst>
              </a:rPr>
              <a:t>Робота з підручником</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857233"/>
            <a:ext cx="8229600" cy="928694"/>
          </a:xfrm>
        </p:spPr>
        <p:txBody>
          <a:bodyPr>
            <a:normAutofit/>
          </a:bodyPr>
          <a:lstStyle/>
          <a:p>
            <a:pPr lvl="0" algn="ctr"/>
            <a:r>
              <a:rPr lang="uk-UA" dirty="0" smtClean="0"/>
              <a:t>Стор. </a:t>
            </a:r>
            <a:r>
              <a:rPr lang="uk-UA" smtClean="0"/>
              <a:t>75 - 76.</a:t>
            </a:r>
            <a:endParaRPr lang="ru-RU" dirty="0" smtClean="0"/>
          </a:p>
        </p:txBody>
      </p:sp>
      <p:pic>
        <p:nvPicPr>
          <p:cNvPr id="15" name="Picture 2" descr="C:\Users\Ольга\Desktop\букви\09aadcd3ec40.png"/>
          <p:cNvPicPr>
            <a:picLocks noChangeAspect="1" noChangeArrowheads="1"/>
          </p:cNvPicPr>
          <p:nvPr/>
        </p:nvPicPr>
        <p:blipFill>
          <a:blip r:embed="rId2"/>
          <a:srcRect/>
          <a:stretch>
            <a:fillRect/>
          </a:stretch>
        </p:blipFill>
        <p:spPr bwMode="auto">
          <a:xfrm flipH="1">
            <a:off x="1357289" y="1437225"/>
            <a:ext cx="1925779" cy="2774245"/>
          </a:xfrm>
          <a:prstGeom prst="rect">
            <a:avLst/>
          </a:prstGeom>
          <a:noFill/>
        </p:spPr>
      </p:pic>
      <p:pic>
        <p:nvPicPr>
          <p:cNvPr id="16" name="Picture 2" descr="C:\Users\Ольга\Desktop\букви\0_d4c9a_8a6e5b3b_orig.png"/>
          <p:cNvPicPr>
            <a:picLocks noChangeAspect="1" noChangeArrowheads="1"/>
          </p:cNvPicPr>
          <p:nvPr/>
        </p:nvPicPr>
        <p:blipFill>
          <a:blip r:embed="rId3"/>
          <a:srcRect r="17303"/>
          <a:stretch>
            <a:fillRect/>
          </a:stretch>
        </p:blipFill>
        <p:spPr bwMode="auto">
          <a:xfrm flipH="1">
            <a:off x="0" y="3714728"/>
            <a:ext cx="2285984" cy="3143272"/>
          </a:xfrm>
          <a:prstGeom prst="rect">
            <a:avLst/>
          </a:prstGeom>
          <a:noFill/>
        </p:spPr>
      </p:pic>
      <p:pic>
        <p:nvPicPr>
          <p:cNvPr id="17" name="Picture 2" descr="C:\Users\Ольга\Desktop\free-png.ru-48.png"/>
          <p:cNvPicPr>
            <a:picLocks noChangeAspect="1" noChangeArrowheads="1"/>
          </p:cNvPicPr>
          <p:nvPr/>
        </p:nvPicPr>
        <p:blipFill>
          <a:blip r:embed="rId4"/>
          <a:srcRect/>
          <a:stretch>
            <a:fillRect/>
          </a:stretch>
        </p:blipFill>
        <p:spPr bwMode="auto">
          <a:xfrm>
            <a:off x="7000891" y="3529570"/>
            <a:ext cx="2143109" cy="3328430"/>
          </a:xfrm>
          <a:prstGeom prst="rect">
            <a:avLst/>
          </a:prstGeom>
          <a:noFill/>
        </p:spPr>
      </p:pic>
      <p:pic>
        <p:nvPicPr>
          <p:cNvPr id="13" name="Picture 5" descr="C:\Users\Ольга\Desktop\free-png.ru-71.png"/>
          <p:cNvPicPr>
            <a:picLocks noChangeAspect="1" noChangeArrowheads="1"/>
          </p:cNvPicPr>
          <p:nvPr/>
        </p:nvPicPr>
        <p:blipFill>
          <a:blip r:embed="rId5"/>
          <a:srcRect r="13123"/>
          <a:stretch>
            <a:fillRect/>
          </a:stretch>
        </p:blipFill>
        <p:spPr bwMode="auto">
          <a:xfrm flipH="1">
            <a:off x="3214677" y="3139879"/>
            <a:ext cx="2714644" cy="3718121"/>
          </a:xfrm>
          <a:prstGeom prst="rect">
            <a:avLst/>
          </a:prstGeom>
          <a:noFill/>
        </p:spPr>
      </p:pic>
      <p:pic>
        <p:nvPicPr>
          <p:cNvPr id="11" name="Picture 2" descr="E:\2023-2024 н.р\2 КУЛЬТУРА ДОБРОСУСІДСТВА\6 клас\УРОКИ 6 кл 2023-2024\підр.6 кл.jpg"/>
          <p:cNvPicPr>
            <a:picLocks noChangeAspect="1" noChangeArrowheads="1"/>
          </p:cNvPicPr>
          <p:nvPr/>
        </p:nvPicPr>
        <p:blipFill>
          <a:blip r:embed="rId6"/>
          <a:srcRect/>
          <a:stretch>
            <a:fillRect/>
          </a:stretch>
        </p:blipFill>
        <p:spPr bwMode="auto">
          <a:xfrm>
            <a:off x="0" y="0"/>
            <a:ext cx="1106314" cy="1541464"/>
          </a:xfrm>
          <a:prstGeom prst="rect">
            <a:avLst/>
          </a:prstGeom>
          <a:noFill/>
        </p:spPr>
      </p:pic>
      <p:pic>
        <p:nvPicPr>
          <p:cNvPr id="12" name="Picture 2" descr="C:\Users\Ольга\Desktop\Без_названия-removebg-preview.png"/>
          <p:cNvPicPr>
            <a:picLocks noChangeAspect="1" noChangeArrowheads="1"/>
          </p:cNvPicPr>
          <p:nvPr/>
        </p:nvPicPr>
        <p:blipFill>
          <a:blip r:embed="rId7"/>
          <a:srcRect/>
          <a:stretch>
            <a:fillRect/>
          </a:stretch>
        </p:blipFill>
        <p:spPr bwMode="auto">
          <a:xfrm flipH="1">
            <a:off x="5500694" y="1214422"/>
            <a:ext cx="2433661" cy="2889193"/>
          </a:xfrm>
          <a:prstGeom prst="rect">
            <a:avLst/>
          </a:prstGeom>
          <a:noFill/>
        </p:spPr>
      </p:pic>
      <p:pic>
        <p:nvPicPr>
          <p:cNvPr id="14" name="Picture 6" descr="C:\Users\Ольга\Desktop\5555\1639209701_1-papik-pro-p-klipart-noutbuk-1.png"/>
          <p:cNvPicPr>
            <a:picLocks noChangeAspect="1" noChangeArrowheads="1"/>
          </p:cNvPicPr>
          <p:nvPr/>
        </p:nvPicPr>
        <p:blipFill>
          <a:blip r:embed="rId8" cstate="print"/>
          <a:srcRect/>
          <a:stretch>
            <a:fillRect/>
          </a:stretch>
        </p:blipFill>
        <p:spPr bwMode="auto">
          <a:xfrm rot="17741874">
            <a:off x="5620869" y="2333855"/>
            <a:ext cx="714856" cy="7160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5852" y="357166"/>
            <a:ext cx="7443782" cy="868346"/>
          </a:xfrm>
        </p:spPr>
        <p:txBody>
          <a:bodyPr/>
          <a:lstStyle/>
          <a:p>
            <a:r>
              <a:rPr lang="uk-UA" b="1" dirty="0" smtClean="0">
                <a:solidFill>
                  <a:srgbClr val="CC0099"/>
                </a:solidFill>
                <a:effectLst>
                  <a:outerShdw blurRad="38100" dist="38100" dir="2700000" algn="tl">
                    <a:srgbClr val="000000">
                      <a:alpha val="43137"/>
                    </a:srgbClr>
                  </a:outerShdw>
                </a:effectLst>
              </a:rPr>
              <a:t>Словничок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357158" y="1500174"/>
            <a:ext cx="8429684" cy="1857388"/>
          </a:xfrm>
        </p:spPr>
        <p:txBody>
          <a:bodyPr>
            <a:noAutofit/>
          </a:bodyPr>
          <a:lstStyle/>
          <a:p>
            <a:pPr marL="0" algn="ctr">
              <a:lnSpc>
                <a:spcPct val="114000"/>
              </a:lnSpc>
              <a:spcBef>
                <a:spcPts val="0"/>
              </a:spcBef>
            </a:pPr>
            <a:r>
              <a:rPr lang="ru-RU" sz="2400" b="1" i="1" dirty="0" smtClean="0">
                <a:solidFill>
                  <a:srgbClr val="FF0000"/>
                </a:solidFill>
                <a:effectLst>
                  <a:outerShdw blurRad="38100" dist="38100" dir="2700000" algn="tl">
                    <a:srgbClr val="000000">
                      <a:alpha val="43137"/>
                    </a:srgbClr>
                  </a:outerShdw>
                </a:effectLst>
              </a:rPr>
              <a:t>Ненасильницьке спілкування </a:t>
            </a:r>
            <a:r>
              <a:rPr lang="ru-RU" sz="2400" dirty="0" smtClean="0"/>
              <a:t>— це концепція взаємодії між людьми, заснована на взаємоповазі, розумінні власних почуттів і потреб, почуттів і потреб інших людей.</a:t>
            </a:r>
          </a:p>
        </p:txBody>
      </p:sp>
      <p:pic>
        <p:nvPicPr>
          <p:cNvPr id="4" name="Picture 2" descr="C:\Users\Ольга\Desktop\images__1_-removebg-preview.png"/>
          <p:cNvPicPr>
            <a:picLocks noChangeAspect="1" noChangeArrowheads="1"/>
          </p:cNvPicPr>
          <p:nvPr/>
        </p:nvPicPr>
        <p:blipFill>
          <a:blip r:embed="rId2"/>
          <a:srcRect/>
          <a:stretch>
            <a:fillRect/>
          </a:stretch>
        </p:blipFill>
        <p:spPr bwMode="auto">
          <a:xfrm>
            <a:off x="71407" y="71438"/>
            <a:ext cx="1285884" cy="1620213"/>
          </a:xfrm>
          <a:prstGeom prst="rect">
            <a:avLst/>
          </a:prstGeom>
          <a:noFill/>
        </p:spPr>
      </p:pic>
      <p:sp>
        <p:nvSpPr>
          <p:cNvPr id="9" name="Содержимое 2"/>
          <p:cNvSpPr txBox="1">
            <a:spLocks/>
          </p:cNvSpPr>
          <p:nvPr/>
        </p:nvSpPr>
        <p:spPr>
          <a:xfrm>
            <a:off x="1714480" y="3357562"/>
            <a:ext cx="5214974" cy="3000372"/>
          </a:xfrm>
          <a:prstGeom prst="rect">
            <a:avLst/>
          </a:prstGeom>
        </p:spPr>
        <p:txBody>
          <a:bodyPr vert="horz" lIns="91440" tIns="45720" rIns="91440" bIns="45720" rtlCol="0">
            <a:noAutofit/>
          </a:bodyPr>
          <a:lstStyle/>
          <a:p>
            <a:pPr marL="0" marR="0" lvl="0" indent="-342900" algn="ctr" defTabSz="914400" rtl="0" eaLnBrk="1" fontAlgn="auto" latinLnBrk="0" hangingPunct="1">
              <a:lnSpc>
                <a:spcPct val="114000"/>
              </a:lnSpc>
              <a:spcBef>
                <a:spcPts val="0"/>
              </a:spcBef>
              <a:spcAft>
                <a:spcPts val="0"/>
              </a:spcAft>
              <a:buClrTx/>
              <a:buSzTx/>
              <a:buFont typeface="Arial" pitchFamily="34" charset="0"/>
              <a:buChar char="•"/>
              <a:tabLst/>
              <a:defRPr/>
            </a:pPr>
            <a:r>
              <a:rPr kumimoji="0" lang="ru-RU" sz="24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rPr>
              <a:t>Концепція</a:t>
            </a:r>
            <a:r>
              <a:rPr kumimoji="0" lang="ru-RU" sz="2400" b="0" i="0" u="none" strike="noStrike" kern="1200" cap="none" spc="0" normalizeH="0" baseline="0" noProof="0" dirty="0" smtClean="0">
                <a:ln>
                  <a:noFill/>
                </a:ln>
                <a:solidFill>
                  <a:schemeClr val="tx1"/>
                </a:solidFill>
                <a:effectLst/>
                <a:uLnTx/>
                <a:uFillTx/>
                <a:latin typeface="+mn-lt"/>
                <a:ea typeface="+mn-ea"/>
                <a:cs typeface="+mn-cs"/>
              </a:rPr>
              <a:t> — певна система поглядів, зазвичай науково обґрунтована, систематизована і викладена в окремому документі, яка має додатково досліджуватися й уточнюватися під час практики її застосування чи впровадження.</a:t>
            </a:r>
            <a:r>
              <a:rPr kumimoji="0" lang="ru-RU" sz="2400" b="1" i="1" u="none" strike="noStrike" kern="1200" cap="none" spc="0" normalizeH="0" baseline="0" noProof="0" dirty="0" smtClean="0">
                <a:ln>
                  <a:noFill/>
                </a:ln>
                <a:solidFill>
                  <a:srgbClr val="FF0000"/>
                </a:solidFill>
                <a:effectLst/>
                <a:uLnTx/>
                <a:uFillTx/>
                <a:latin typeface="+mn-lt"/>
                <a:ea typeface="+mn-ea"/>
                <a:cs typeface="+mn-cs"/>
              </a:rPr>
              <a:t> </a:t>
            </a:r>
            <a:endParaRPr kumimoji="0" lang="ru-RU"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Нижний колонтитул 3"/>
          <p:cNvSpPr>
            <a:spLocks noGrp="1"/>
          </p:cNvSpPr>
          <p:nvPr>
            <p:ph type="ftr" sz="quarter" idx="11"/>
          </p:nvPr>
        </p:nvSpPr>
        <p:spPr>
          <a:xfrm>
            <a:off x="2143108" y="6492875"/>
            <a:ext cx="2895600" cy="365125"/>
          </a:xfrm>
        </p:spPr>
        <p:txBody>
          <a:bodyPr/>
          <a:lstStyle/>
          <a:p>
            <a:r>
              <a:rPr lang="ru-RU" dirty="0" smtClean="0"/>
              <a:t>© Скляренко О.А. 2024</a:t>
            </a:r>
            <a:endParaRPr lang="ru-RU" dirty="0"/>
          </a:p>
        </p:txBody>
      </p:sp>
      <p:pic>
        <p:nvPicPr>
          <p:cNvPr id="3076" name="Picture 4" descr="C:\Users\Ольга\Desktop\1642070310_3-abrakadabra-fun-p-neznaika-png-na-prozrachnom-fone-6.png"/>
          <p:cNvPicPr>
            <a:picLocks noChangeAspect="1" noChangeArrowheads="1"/>
          </p:cNvPicPr>
          <p:nvPr/>
        </p:nvPicPr>
        <p:blipFill>
          <a:blip r:embed="rId3" cstate="print"/>
          <a:srcRect/>
          <a:stretch>
            <a:fillRect/>
          </a:stretch>
        </p:blipFill>
        <p:spPr bwMode="auto">
          <a:xfrm flipH="1">
            <a:off x="71406" y="3214686"/>
            <a:ext cx="1868365" cy="3643314"/>
          </a:xfrm>
          <a:prstGeom prst="rect">
            <a:avLst/>
          </a:prstGeom>
          <a:noFill/>
        </p:spPr>
      </p:pic>
      <p:pic>
        <p:nvPicPr>
          <p:cNvPr id="3077" name="Picture 5" descr="C:\Users\Ольга\Desktop\1642070350_16-abrakadabra-fun-p-neznaika-png-na-prozrachnom-fone-28-removebg-preview.png"/>
          <p:cNvPicPr>
            <a:picLocks noChangeAspect="1" noChangeArrowheads="1"/>
          </p:cNvPicPr>
          <p:nvPr/>
        </p:nvPicPr>
        <p:blipFill>
          <a:blip r:embed="rId4"/>
          <a:srcRect l="9099" r="42201" b="5196"/>
          <a:stretch>
            <a:fillRect/>
          </a:stretch>
        </p:blipFill>
        <p:spPr bwMode="auto">
          <a:xfrm>
            <a:off x="6601152" y="3143248"/>
            <a:ext cx="2542848" cy="37147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strips(downRight)">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3285</TotalTime>
  <Words>1183</Words>
  <PresentationFormat>Экран (4:3)</PresentationFormat>
  <Paragraphs>141</Paragraphs>
  <Slides>32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Тема Office</vt:lpstr>
      <vt:lpstr>Щоб дізнатися про що буде сьогоднішній урок - розгадайте ребус</vt:lpstr>
      <vt:lpstr>Очікування </vt:lpstr>
      <vt:lpstr>Тема уроку: Ненасильницьке спілкування</vt:lpstr>
      <vt:lpstr>Мотивація до навчання</vt:lpstr>
      <vt:lpstr>«Асоціації»</vt:lpstr>
      <vt:lpstr>Групове заняття</vt:lpstr>
      <vt:lpstr>Обговорення </vt:lpstr>
      <vt:lpstr>Робота з підручником</vt:lpstr>
      <vt:lpstr>Словничок </vt:lpstr>
      <vt:lpstr>Слайд 10</vt:lpstr>
      <vt:lpstr>Робота в парах</vt:lpstr>
      <vt:lpstr>Обговорення </vt:lpstr>
      <vt:lpstr>Це цікаво!</vt:lpstr>
      <vt:lpstr>Обміркуймо!</vt:lpstr>
      <vt:lpstr>Важливо!</vt:lpstr>
      <vt:lpstr>Робота в зошитах</vt:lpstr>
      <vt:lpstr>Самостійна робота</vt:lpstr>
      <vt:lpstr>Фізкультхфилинка </vt:lpstr>
      <vt:lpstr>Практична робота</vt:lpstr>
      <vt:lpstr>Практична робота</vt:lpstr>
      <vt:lpstr>Практична робота</vt:lpstr>
      <vt:lpstr>Практична робота</vt:lpstr>
      <vt:lpstr> Компоненти ненасильницького спілкування</vt:lpstr>
      <vt:lpstr> Компоненти ненасильницького спілкування</vt:lpstr>
      <vt:lpstr> Компоненти ненасильницького спілкування</vt:lpstr>
      <vt:lpstr> Компоненти ненасильницького спілкування</vt:lpstr>
      <vt:lpstr>Корисні рекомендації</vt:lpstr>
      <vt:lpstr>Корисні рекомендації</vt:lpstr>
      <vt:lpstr>Закріплення вивченого матеріалу</vt:lpstr>
      <vt:lpstr>Дошка настрою</vt:lpstr>
      <vt:lpstr>Домашня робота</vt:lpstr>
      <vt:lpstr>Джерела та література</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Ольга</cp:lastModifiedBy>
  <cp:revision>349</cp:revision>
  <dcterms:modified xsi:type="dcterms:W3CDTF">2024-01-30T18:12:08Z</dcterms:modified>
</cp:coreProperties>
</file>